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9.xml" ContentType="application/vnd.openxmlformats-officedocument.presentationml.slide+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1.xml" ContentType="application/vnd.openxmlformats-officedocument.presentationml.notesSlid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55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customXml" Target="../customXml/item2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22:notes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2" name="Google Shape;412;p3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38:notes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38</a:t>
            </a:fld>
            <a:endParaRPr sz="14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9" name="Google Shape;419;p3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39:notes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39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Google Shape;427;p4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40:notes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40</a:t>
            </a:fld>
            <a:endParaRPr sz="14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4" name="Google Shape;434;p4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41:notes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41</a:t>
            </a:fld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4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42:notes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42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nysnewsletter.com/p/how-the-biggest-consumer-apps-go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cdn.substack.com/image/fetch/f_auto,q_auto:good,fl_progressive:steep/https:/bucketeer-e05bbc84-baa3-437e-9518-adb32be77984.s3.amazonaws.com/public/images/f1d94cc3-03fb-4b32-b2f2-ef5146b70615_3000x1687.p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nysnewsletter.com/p/how-todays-fastest-growing-b2b-business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cdn.substack.com/image/fetch/f_auto,q_auto:good,fl_progressive:steep/https:/bucketeer-e05bbc84-baa3-437e-9518-adb32be77984.s3.amazonaws.com/public/images/dac51716-54f1-48dd-bec3-5f9c820abbc1_6000x4074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hubspot.com/?__hstc=115647897.bf65f79be1334351c3a105dc5161fe06.1603933926218.1603933926218.1603933926218.1&amp;__hssc=115647897.1.1603933926218&amp;__hsfp=137582712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day.com/en-us/forms/reports/report-gartner-financial-management-magic-quadrant.html?wdid=enus_ws_hm_wdhero_fi_wd_rep_17.0662%2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hubspot.com/marketing/best-content-product-launch?__hstc=115647897.bf65f79be1334351c3a105dc5161fe06.1603933926218.1603933926218.1603933926218.1&amp;__hssc=115647897.1.1603933926218&amp;__hsfp=13758271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ft.com/blog/what-is-product-marketin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Marketing</a:t>
            </a:r>
            <a:endParaRPr sz="3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Positioning &amp; Messaging are closely linked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Messaging is how you communicate value proposition using simple &amp; clear words 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Messaging of Postman: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Messaging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987" y="3365500"/>
            <a:ext cx="4721225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Messaging: AirBnB</a:t>
            </a:r>
            <a:endParaRPr/>
          </a:p>
        </p:txBody>
      </p:sp>
      <p:pic>
        <p:nvPicPr>
          <p:cNvPr id="250" name="Google Shape;250;p34" descr="Airbnb Brand Positio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99314"/>
            <a:ext cx="6556375" cy="21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Messaging: Example</a:t>
            </a:r>
            <a:endParaRPr/>
          </a:p>
        </p:txBody>
      </p:sp>
      <p:pic>
        <p:nvPicPr>
          <p:cNvPr id="256" name="Google Shape;256;p35" descr="GrubHub Brand Positio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1614487"/>
            <a:ext cx="7661328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Messaging example: iPad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788" y="1431845"/>
            <a:ext cx="8410414" cy="520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Branding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 i="1"/>
              <a:t>Branding </a:t>
            </a:r>
            <a:r>
              <a:rPr lang="en-IN" sz="1800"/>
              <a:t>helps to identify a product and distinguish it from other products and services.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Branding consists of Logo, name, mission, values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Apple creates an image of creative, innovation, easy to use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Marketing channels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Communication channels: newspaper, magazine, mail, internet, blogs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Distribution channels: Direct (Internet) and indirect (distributors, retailers, associates)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Paid, owned and earned media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Paid: Newspaper, paid search (Google AdWords)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Owned: Web site, blog, Facebook page, Twitter account, LinkedIn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Earned: When press, consumers talk about the brand (word of mouth, viral marketing), Trust Radius, Capterra, Product Hunt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Concepts in Marketing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Product Hunt: Best new products in tech website</a:t>
            </a:r>
            <a:endParaRPr/>
          </a:p>
        </p:txBody>
      </p:sp>
      <p:pic>
        <p:nvPicPr>
          <p:cNvPr id="274" name="Google Shape;27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336" y="1583088"/>
            <a:ext cx="8315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845174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Trust Radius: Software reviews &amp; comparisons website</a:t>
            </a:r>
            <a:endParaRPr sz="2800"/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443" y="1128234"/>
            <a:ext cx="7997367" cy="567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Impression &amp; engagement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Impression: How many viewed the advertisement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Engagement: How many “Like”, how many tweeted about it, how many commented on blog, how many shared your content such as video, with their friends &amp; colleagues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Value &amp; satisfaction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Depends on quality, service and price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Concepts in Marketing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Competitor analysis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86" y="1388388"/>
            <a:ext cx="7566158" cy="536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None/>
            </a:pPr>
            <a:r>
              <a:rPr lang="en-IN"/>
              <a:t>Consumer adoption process (Funnel)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Awareness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Interest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Evaluation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Trial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Adoption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Concepts in Marketing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2"/>
          </p:nvPr>
        </p:nvSpPr>
        <p:spPr>
          <a:xfrm>
            <a:off x="304800" y="30552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Marketing concepts for </a:t>
            </a:r>
            <a:endParaRPr/>
          </a:p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Product managers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None/>
            </a:pPr>
            <a:r>
              <a:rPr lang="en-IN"/>
              <a:t>Marketing communication mix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Advertisement (Newspaper, Magazine, Internet)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Sales promotion (short term incentive)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Events &amp; experiences (webinars)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Public relations &amp; publicity (CSR activity)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Online and social media marketing (web sites, blogs, Facebook &amp; Twitter channels, Influencers, search ads, engage customers)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Mobile marketing 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Direct &amp; database marketing (email, Mailchimp)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Personal selling (face to face presentations)</a:t>
            </a:r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Concepts in Marketing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4Ps of marketing</a:t>
            </a:r>
            <a:endParaRPr/>
          </a:p>
        </p:txBody>
      </p:sp>
      <p:pic>
        <p:nvPicPr>
          <p:cNvPr id="310" name="Google Shape;310;p44" descr="4 ps of marketing visual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907" y="1498780"/>
            <a:ext cx="6571615" cy="503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Pricing example: Kissflow</a:t>
            </a:r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0" y="1295399"/>
            <a:ext cx="8022399" cy="56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Some considerations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Affordability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Expectations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Competition 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Value generated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Market size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Example Bounce: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We can consider how much user is currently spending to reach Metro station. Can we price it below this?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Pricing considerations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What factors will you consider to price these products? Justify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Slack: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Value due to easier collaboration and productivity increase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Spotify: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Affordability &amp; Expectations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Postman: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Price of Testing tools, other development tools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KissFlow: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Increase in productivity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 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3200"/>
              <a:t>B2C: How they got their first 1,000 users </a:t>
            </a:r>
            <a:r>
              <a:rPr lang="en-IN" sz="1800" b="0"/>
              <a:t>(</a:t>
            </a:r>
            <a:r>
              <a:rPr lang="en-IN" sz="1800" b="0" u="sng">
                <a:solidFill>
                  <a:schemeClr val="hlink"/>
                </a:solidFill>
                <a:hlinkClick r:id="rId3"/>
              </a:rPr>
              <a:t>lennysnewsletter.com</a:t>
            </a:r>
            <a:r>
              <a:rPr lang="en-IN" sz="1800" b="0"/>
              <a:t>)</a:t>
            </a:r>
            <a:endParaRPr sz="3200" b="0"/>
          </a:p>
        </p:txBody>
      </p:sp>
      <p:pic>
        <p:nvPicPr>
          <p:cNvPr id="335" name="Google Shape;335;p48" descr="https://cdn.substack.com/image/fetch/w_1456,c_limit,f_auto,q_auto:good,fl_progressive:steep/https%3A%2F%2Fbucketeer-e05bbc84-baa3-437e-9518-adb32be77984.s3.amazonaws.com%2Fpublic%2Fimages%2Ff1d94cc3-03fb-4b32-b2f2-ef5146b70615_3000x1687.png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714" y="1493837"/>
            <a:ext cx="7620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Offline: Visit College campus, Malls, Exhibitions, Transit hubs, Startup office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Online: Publish on HackerNews (DropBox), App store (TikTok), Product Hunt (Loom),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Invite your friends: Slack did it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Create FOMO: (Fear of missing out): use tactics like by Invite only, Waiting list,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Leverage influencers: Invite a person who is respected by the customer community to join / subscribe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Get press: Write an article in magazines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Build community: Invite supporters to join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B2C: How they got their first 1000 users – B2C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3200"/>
              <a:t>B2B: How they found their first ten customers?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1600" b="0"/>
              <a:t>(</a:t>
            </a:r>
            <a:r>
              <a:rPr lang="en-IN" sz="1600" b="0" u="sng">
                <a:solidFill>
                  <a:schemeClr val="hlink"/>
                </a:solidFill>
                <a:hlinkClick r:id="rId3"/>
              </a:rPr>
              <a:t>lennysnewsletter.com</a:t>
            </a:r>
            <a:r>
              <a:rPr lang="en-IN" sz="1600" b="0"/>
              <a:t>)</a:t>
            </a:r>
            <a:endParaRPr sz="3200" b="0"/>
          </a:p>
        </p:txBody>
      </p:sp>
      <p:pic>
        <p:nvPicPr>
          <p:cNvPr id="347" name="Google Shape;347;p50" descr="https://cdn.substack.com/image/fetch/w_1456,c_limit,f_auto,q_auto:good,fl_progressive:steep/https%3A%2F%2Fbucketeer-e05bbc84-baa3-437e-9518-adb32be77984.s3.amazonaws.com%2Fpublic%2Fimages%2Fdac51716-54f1-48dd-bec3-5f9c820abbc1_6000x4074.png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086" y="1433015"/>
            <a:ext cx="7808686" cy="515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Content marketing is strategic marketing and business process focused on creating and distributing valuable, relevant, and consistent content to attract and retain a clearly defined audience, and, ultimately, drive profitable customer action. (</a:t>
            </a:r>
            <a:r>
              <a:rPr lang="en-IN" i="1" u="sng">
                <a:solidFill>
                  <a:schemeClr val="hlink"/>
                </a:solidFill>
                <a:hlinkClick r:id="rId3"/>
              </a:rPr>
              <a:t>HubSpot</a:t>
            </a:r>
            <a:r>
              <a:rPr lang="en-IN"/>
              <a:t>)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Important for Search Engine Optimisation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Building and engaging a lasting relationship with your audience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Increase brand credibility and loyalty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3" name="Google Shape;353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Content marketing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Workday 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Focuses on financial management SAAS and enterprise HR, and is a leader in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the Gartner Magic Quadrant</a:t>
            </a:r>
            <a:r>
              <a:rPr lang="en-IN"/>
              <a:t>. 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In relation to their content marketing, their video marketing stands out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After watching a video, 64% of users are more likely to buy a product online.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Zendesk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Is a customer service platform, providing great support with self-service and proactive engagement. 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Their content focused on educating their audience about </a:t>
            </a:r>
            <a:r>
              <a:rPr lang="en-IN" u="sng">
                <a:solidFill>
                  <a:schemeClr val="hlink"/>
                </a:solidFill>
                <a:hlinkClick r:id="rId4"/>
              </a:rPr>
              <a:t>the best ways to bring business and customers closer together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Examples of content marketing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Concepts in marketing 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4Ps of marketing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Pricing strategies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Positioning &amp; messaging (Al Reis)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Product marketing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Content marketing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Go to market strategy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Content: Zendesk</a:t>
            </a:r>
            <a:endParaRPr/>
          </a:p>
        </p:txBody>
      </p:sp>
      <p:pic>
        <p:nvPicPr>
          <p:cNvPr id="366" name="Google Shape;36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0369"/>
            <a:ext cx="9144000" cy="425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062" y="245388"/>
            <a:ext cx="7077075" cy="65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Zendesk: Content</a:t>
            </a:r>
            <a:endParaRPr/>
          </a:p>
        </p:txBody>
      </p:sp>
      <p:pic>
        <p:nvPicPr>
          <p:cNvPr id="377" name="Google Shape;37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387" y="1493837"/>
            <a:ext cx="65913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Product marketing should have a deep understanding of the customer and the market.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Before a product launch, product marketers typically own positioning, messaging, gathering customer feedback, and the overall go-to-market strategy for a product.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After a product launch, product marketers help with sales enablement and focus on driving demand, adoption, and the overall success of the product.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83" name="Google Shape;383;p5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Product marketing</a:t>
            </a:r>
            <a:endParaRPr/>
          </a:p>
        </p:txBody>
      </p:sp>
      <p:sp>
        <p:nvSpPr>
          <p:cNvPr id="384" name="Google Shape;384;p56"/>
          <p:cNvSpPr/>
          <p:nvPr/>
        </p:nvSpPr>
        <p:spPr>
          <a:xfrm>
            <a:off x="825067" y="5677351"/>
            <a:ext cx="1697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Ref: drift.com</a:t>
            </a: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Go-to-market strategy is how a company plans to reach its customers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It consists of:</a:t>
            </a:r>
            <a:endParaRPr sz="3200" b="1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Defining a target market</a:t>
            </a:r>
            <a:endParaRPr sz="3200" b="1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Pricing strategy</a:t>
            </a:r>
            <a:endParaRPr sz="3200" b="1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Choosing the distribution &amp; marketing channel</a:t>
            </a:r>
            <a:endParaRPr sz="3200" b="1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Decide on support </a:t>
            </a:r>
            <a:endParaRPr sz="3200" b="1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Decide on promotion</a:t>
            </a:r>
            <a:endParaRPr sz="3200" b="1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Decide on market campaign</a:t>
            </a:r>
            <a:endParaRPr sz="3200" b="1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90" name="Google Shape;390;p5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Go-to-market strategy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body" idx="1"/>
          </p:nvPr>
        </p:nvSpPr>
        <p:spPr>
          <a:xfrm>
            <a:off x="304800" y="4138047"/>
            <a:ext cx="8229600" cy="188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Questions: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What key lessons can we learn about marketing from this case study?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What else could have been done to further strengthen the marketing?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96" name="Google Shape;396;p5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Tally</a:t>
            </a:r>
            <a:endParaRPr/>
          </a:p>
        </p:txBody>
      </p:sp>
      <p:pic>
        <p:nvPicPr>
          <p:cNvPr id="397" name="Google Shape;39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2150" y="2092272"/>
            <a:ext cx="1837050" cy="177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03" name="Google Shape;403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09" name="Google Shape;409;p6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Buyer Persona</a:t>
            </a:r>
            <a:endParaRPr/>
          </a:p>
        </p:txBody>
      </p:sp>
      <p:pic>
        <p:nvPicPr>
          <p:cNvPr id="416" name="Google Shape;41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44175"/>
            <a:ext cx="8052774" cy="5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23" name="Google Shape;423;p6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Competitor analysis</a:t>
            </a:r>
            <a:endParaRPr/>
          </a:p>
        </p:txBody>
      </p:sp>
      <p:pic>
        <p:nvPicPr>
          <p:cNvPr id="424" name="Google Shape;42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93" y="1169722"/>
            <a:ext cx="6045799" cy="55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What is marketing?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 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American Marketing association “….. creating, communicating, delivering offerings that have value for customers, clients, …”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Peter Drucker “… Aim of marketing is to make sales superfluous. …. Understand the customer so well that the product sells itself….”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Messaging and Positioning</a:t>
            </a:r>
            <a:endParaRPr/>
          </a:p>
        </p:txBody>
      </p:sp>
      <p:pic>
        <p:nvPicPr>
          <p:cNvPr id="431" name="Google Shape;43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23" y="1514748"/>
            <a:ext cx="5774974" cy="49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4"/>
          <p:cNvSpPr txBox="1">
            <a:spLocks noGrp="1"/>
          </p:cNvSpPr>
          <p:nvPr>
            <p:ph type="body" idx="1"/>
          </p:nvPr>
        </p:nvSpPr>
        <p:spPr>
          <a:xfrm>
            <a:off x="304800" y="1493823"/>
            <a:ext cx="8229600" cy="5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-Updates to the public website; stages announcement emails and in-platform messages; and stages internal company notifications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-MARKETING operationalizes design assets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-MARKETING creates customer-facing emails and in-product messaging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-MARKETING stages prospect-facing communication and SALES enablement 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-MARKETING considers one-off prospect email opportunities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-MARKETING considers PR opportunities — announcement or press release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-MARKETING considers organic &amp; paid amplification opportunities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38" name="Google Shape;438;p6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Go to market process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45" name="Google Shape;445;p6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Pricing: Kissflow</a:t>
            </a:r>
            <a:endParaRPr/>
          </a:p>
        </p:txBody>
      </p:sp>
      <p:pic>
        <p:nvPicPr>
          <p:cNvPr id="446" name="Google Shape;44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0" y="1295399"/>
            <a:ext cx="8022399" cy="56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Customer needs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Stated (inexpensive car),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Unstated (Good service),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Delights (Onboard GPS)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Target market &amp; Segmentation: Some examples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By Industry to which customer belongs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By Customer size and sales potential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By Geography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Concepts in Marketing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1600" b="0"/>
              <a:t>(Marketing Management book by Philip Kotler)</a:t>
            </a:r>
            <a:endParaRPr sz="1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How does Salesforce address different customers segments?</a:t>
            </a:r>
            <a:endParaRPr sz="2800"/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56" y="1480454"/>
            <a:ext cx="9027886" cy="503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304800" y="1416347"/>
            <a:ext cx="8229600" cy="493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/>
              <a:t>Positioning: 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Creates a position in the prospects mind based on the value of the product to the market segment and how different it is from the competition</a:t>
            </a:r>
            <a:endParaRPr sz="16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Examples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Volvo - Safest car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Porsche - Pleasurable and exciting driving experience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Toyota – High quality</a:t>
            </a: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Accenture: Innovative solutions (“Innovation delivered”)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TCS: Value for money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Apple: Innovative, Creative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SalesForce: User friendly – Easy to setup, easy to use, customizable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AirBnB: Local experience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BYJU’s: High quality coaching</a:t>
            </a: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</p:txBody>
      </p:sp>
      <p:sp>
        <p:nvSpPr>
          <p:cNvPr id="225" name="Google Shape;225;p30"/>
          <p:cNvSpPr txBox="1"/>
          <p:nvPr/>
        </p:nvSpPr>
        <p:spPr>
          <a:xfrm>
            <a:off x="254004" y="87084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Concepts in 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16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(Marketing Management book by Philip Kotler)</a:t>
            </a:r>
            <a:endParaRPr sz="16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Be the first: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People remember Neil Armstrong was the first to land on moon. Not many remember his colleague who landed next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People remember BigBasket for grocery and vegetables because it entered the market first (First mover advantage)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Find a niche: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Apna is a job finder for blue collar workers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Tally is for Small and Medium Enterprises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Differentiate from competition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Sketch is very easy to use compared to Photoshop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Progressive Auto Insurance is quick claim settlement 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Ways to position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How can you help position these products?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Postman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Kissflow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0E72A6-949C-4CDB-ACD5-14DA660949F7}"/>
</file>

<file path=customXml/itemProps2.xml><?xml version="1.0" encoding="utf-8"?>
<ds:datastoreItem xmlns:ds="http://schemas.openxmlformats.org/officeDocument/2006/customXml" ds:itemID="{6D3EACB6-9C4B-4258-A6B6-87443A464781}"/>
</file>

<file path=customXml/itemProps3.xml><?xml version="1.0" encoding="utf-8"?>
<ds:datastoreItem xmlns:ds="http://schemas.openxmlformats.org/officeDocument/2006/customXml" ds:itemID="{C0066D3D-DEC7-4E4E-8C95-5C28C7DF8D3F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1212</Words>
  <Application>Microsoft Office PowerPoint</Application>
  <PresentationFormat>On-screen Show (4:3)</PresentationFormat>
  <Paragraphs>208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Marketing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Marketing</dc:title>
  <cp:lastModifiedBy>DELL</cp:lastModifiedBy>
  <cp:revision>2</cp:revision>
  <dcterms:modified xsi:type="dcterms:W3CDTF">2022-04-30T01:52:36Z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