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81A1D-9FE5-4869-82F0-B1F523175E44}">
  <a:tblStyle styleId="{77581A1D-9FE5-4869-82F0-B1F523175E4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8" name="Google Shape;7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3" name="Google Shape;9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a:t>N</a:t>
            </a:r>
            <a:r>
              <a:rPr lang="en-IN" sz="2000" b="0" i="0" u="none" strike="noStrike" cap="none" dirty="0" err="1" smtClean="0">
                <a:solidFill>
                  <a:schemeClr val="lt1"/>
                </a:solidFill>
                <a:latin typeface="Arial"/>
                <a:ea typeface="Arial"/>
                <a:cs typeface="Arial"/>
                <a:sym typeface="Arial"/>
              </a:rPr>
              <a:t>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Assess opportunity</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Go with intention to learn – Ask about their work, how they do it</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Meet customer in their location – This will make them comfortable</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Go with Product manager, UX designer and engineer – to brainstorm later</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Do the customer's job for them, to understand the problem</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2" name="Google Shape;10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Tips for customer interview</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Do consumers have the problem you are trying to solve? – Is our hypothesis true?</a:t>
            </a:r>
            <a:endParaRPr/>
          </a:p>
          <a:p>
            <a:pPr marL="514350" marR="0" lvl="0" indent="-285750" algn="l" rtl="0">
              <a:lnSpc>
                <a:spcPct val="100000"/>
              </a:lnSpc>
              <a:spcBef>
                <a:spcPts val="480"/>
              </a:spcBef>
              <a:spcAft>
                <a:spcPts val="0"/>
              </a:spcAft>
              <a:buClr>
                <a:srgbClr val="101141"/>
              </a:buClr>
              <a:buSzPts val="2400"/>
              <a:buFont typeface="Arial"/>
              <a:buChar char="•"/>
            </a:pPr>
            <a:r>
              <a:rPr lang="en-IN"/>
              <a:t>If there was a solution, would they buy it? – Is the need compelling?</a:t>
            </a:r>
            <a:endParaRPr/>
          </a:p>
          <a:p>
            <a:pPr marL="514350" marR="0" lvl="0" indent="-285750" algn="l" rtl="0">
              <a:lnSpc>
                <a:spcPct val="100000"/>
              </a:lnSpc>
              <a:spcBef>
                <a:spcPts val="480"/>
              </a:spcBef>
              <a:spcAft>
                <a:spcPts val="0"/>
              </a:spcAft>
              <a:buClr>
                <a:srgbClr val="101141"/>
              </a:buClr>
              <a:buSzPts val="2400"/>
              <a:buFont typeface="Arial"/>
              <a:buChar char="•"/>
            </a:pPr>
            <a:r>
              <a:rPr lang="en-IN"/>
              <a:t>Would they buy it from us? - Are we better than competition?</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8" name="Google Shape;108;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Insight to be gathered during opportunity assessment: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14350" marR="0" lvl="0" indent="-285750" algn="l" rtl="0">
              <a:lnSpc>
                <a:spcPct val="100000"/>
              </a:lnSpc>
              <a:spcBef>
                <a:spcPts val="480"/>
              </a:spcBef>
              <a:spcAft>
                <a:spcPts val="0"/>
              </a:spcAft>
              <a:buClr>
                <a:srgbClr val="101141"/>
              </a:buClr>
              <a:buSzPts val="2400"/>
              <a:buFont typeface="Arial"/>
              <a:buChar char="•"/>
            </a:pPr>
            <a:r>
              <a:rPr lang="en-IN"/>
              <a:t>If you are unable to find even 4 or 5, then we are probably chasing a problem that is not very important. </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It is important to explain that you are trying to build a product useful to many customers and not a custom solution. </a:t>
            </a:r>
            <a:endParaRPr/>
          </a:p>
          <a:p>
            <a:pPr marL="514350" marR="0" lvl="0" indent="-285750" algn="l" rtl="0">
              <a:lnSpc>
                <a:spcPct val="100000"/>
              </a:lnSpc>
              <a:spcBef>
                <a:spcPts val="480"/>
              </a:spcBef>
              <a:spcAft>
                <a:spcPts val="0"/>
              </a:spcAft>
              <a:buClr>
                <a:srgbClr val="101141"/>
              </a:buClr>
              <a:buSzPts val="2400"/>
              <a:buFont typeface="Arial"/>
              <a:buChar char="•"/>
            </a:pPr>
            <a:r>
              <a:rPr lang="en-IN"/>
              <a:t>Explain that you will dive deep into the problem and build a single solution that works well for all 6 customers.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Also try to signup pilot customers, during this phase </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interview questions to assess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Online book library for students - technical &amp; management books that allows student to borrow &amp; read digital books (similar to Spotify) (B2C)</a:t>
            </a:r>
            <a:endParaRPr/>
          </a:p>
          <a:p>
            <a:pPr marL="971550" lvl="1" indent="-342900" algn="l" rtl="0">
              <a:lnSpc>
                <a:spcPct val="100000"/>
              </a:lnSpc>
              <a:spcBef>
                <a:spcPts val="320"/>
              </a:spcBef>
              <a:spcAft>
                <a:spcPts val="0"/>
              </a:spcAft>
              <a:buSzPts val="1800"/>
              <a:buChar char="–"/>
            </a:pPr>
            <a:r>
              <a:rPr lang="en-IN" sz="1800"/>
              <a:t>Pain point: Students need to refer to many books. But </a:t>
            </a:r>
            <a:r>
              <a:rPr lang="en-IN"/>
              <a:t>o</a:t>
            </a:r>
            <a:r>
              <a:rPr lang="en-IN" sz="1800"/>
              <a:t>nly some parts of the book are useful. Buying the whole book is not value for money</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Tie-up with publishers to make books available online</a:t>
            </a:r>
            <a:endParaRPr/>
          </a:p>
          <a:p>
            <a:pPr marL="1428750" lvl="2" indent="-342900" algn="l" rtl="0">
              <a:lnSpc>
                <a:spcPct val="100000"/>
              </a:lnSpc>
              <a:spcBef>
                <a:spcPts val="360"/>
              </a:spcBef>
              <a:spcAft>
                <a:spcPts val="0"/>
              </a:spcAft>
              <a:buSzPts val="1800"/>
              <a:buChar char="•"/>
            </a:pPr>
            <a:r>
              <a:rPr lang="en-IN"/>
              <a:t>Students pay a monthly subscription</a:t>
            </a:r>
            <a:endParaRPr/>
          </a:p>
          <a:p>
            <a:pPr marL="1428750" lvl="2" indent="-342900" algn="l" rtl="0">
              <a:lnSpc>
                <a:spcPct val="100000"/>
              </a:lnSpc>
              <a:spcBef>
                <a:spcPts val="360"/>
              </a:spcBef>
              <a:spcAft>
                <a:spcPts val="0"/>
              </a:spcAft>
              <a:buSzPts val="1800"/>
              <a:buChar char="•"/>
            </a:pPr>
            <a:r>
              <a:rPr lang="en-IN"/>
              <a:t>Students get to borrow 5 books at a time and read them online</a:t>
            </a:r>
            <a:endParaRPr/>
          </a:p>
          <a:p>
            <a:pPr marL="1428750" lvl="2" indent="-342900" algn="l" rtl="0">
              <a:lnSpc>
                <a:spcPct val="100000"/>
              </a:lnSpc>
              <a:spcBef>
                <a:spcPts val="360"/>
              </a:spcBef>
              <a:spcAft>
                <a:spcPts val="0"/>
              </a:spcAft>
              <a:buSzPts val="1800"/>
              <a:buChar char="•"/>
            </a:pPr>
            <a:r>
              <a:rPr lang="en-IN"/>
              <a:t>Publishers gets commission based on books borrowed and the duration the book was used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Let us do a role play</a:t>
            </a:r>
            <a:endParaRPr/>
          </a:p>
          <a:p>
            <a:pPr marL="514350" marR="0" lvl="0" indent="-285750" algn="l" rtl="0">
              <a:lnSpc>
                <a:spcPct val="100000"/>
              </a:lnSpc>
              <a:spcBef>
                <a:spcPts val="480"/>
              </a:spcBef>
              <a:spcAft>
                <a:spcPts val="0"/>
              </a:spcAft>
              <a:buClr>
                <a:srgbClr val="101141"/>
              </a:buClr>
              <a:buSzPts val="2400"/>
              <a:buFont typeface="Arial"/>
              <a:buChar char="•"/>
            </a:pPr>
            <a:r>
              <a:rPr lang="en-IN"/>
              <a:t>Need 2 volunteers – Interviewer and Interviewee</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Interviewer:  Vinay Adaki, Shashank</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Interviewee: Dewraj, Vinay</a:t>
            </a:r>
            <a:endParaRPr/>
          </a:p>
          <a:p>
            <a:pPr marL="514350" marR="0" lvl="0" indent="-285750" algn="l" rtl="0">
              <a:lnSpc>
                <a:spcPct val="100000"/>
              </a:lnSpc>
              <a:spcBef>
                <a:spcPts val="480"/>
              </a:spcBef>
              <a:spcAft>
                <a:spcPts val="0"/>
              </a:spcAft>
              <a:buClr>
                <a:srgbClr val="101141"/>
              </a:buClr>
              <a:buSzPts val="2400"/>
              <a:buFont typeface="Arial"/>
              <a:buChar char="•"/>
            </a:pPr>
            <a:r>
              <a:rPr lang="en-IN"/>
              <a:t>Let us observe the conversations and note down which questions were good and which could have been better</a:t>
            </a:r>
            <a:endParaRPr/>
          </a:p>
          <a:p>
            <a:pPr marL="514350" marR="0" lvl="0" indent="-285750" algn="l" rtl="0">
              <a:lnSpc>
                <a:spcPct val="100000"/>
              </a:lnSpc>
              <a:spcBef>
                <a:spcPts val="480"/>
              </a:spcBef>
              <a:spcAft>
                <a:spcPts val="0"/>
              </a:spcAft>
              <a:buClr>
                <a:srgbClr val="101141"/>
              </a:buClr>
              <a:buSzPts val="2400"/>
              <a:buFont typeface="Arial"/>
              <a:buChar char="•"/>
            </a:pPr>
            <a:r>
              <a:rPr lang="en-IN"/>
              <a:t>Please note that if we were the interviewer, we might have fared in a similar way</a:t>
            </a:r>
            <a:endParaRPr/>
          </a:p>
          <a:p>
            <a:pPr marL="514350" marR="0" lvl="0" indent="-285750" algn="l" rtl="0">
              <a:lnSpc>
                <a:spcPct val="100000"/>
              </a:lnSpc>
              <a:spcBef>
                <a:spcPts val="480"/>
              </a:spcBef>
              <a:spcAft>
                <a:spcPts val="0"/>
              </a:spcAft>
              <a:buClr>
                <a:srgbClr val="101141"/>
              </a:buClr>
              <a:buSzPts val="2400"/>
              <a:buFont typeface="Arial"/>
              <a:buChar char="•"/>
            </a:pPr>
            <a:r>
              <a:rPr lang="en-IN"/>
              <a:t>This is only a learning exercise and not a test of your interview skills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Role play: Interview</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What courses are your doing?</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many hours do you study every week?</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resources do you use to study?</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sufficient are these, for your study? </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kind of additional resources would help?</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Possible questions to ask the students…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questions to validate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Website to enable a company to identify the right software product to purchase for a given business need (B2B product)</a:t>
            </a:r>
            <a:endParaRPr/>
          </a:p>
          <a:p>
            <a:pPr marL="971550" lvl="1" indent="-342900" algn="l" rtl="0">
              <a:lnSpc>
                <a:spcPct val="100000"/>
              </a:lnSpc>
              <a:spcBef>
                <a:spcPts val="320"/>
              </a:spcBef>
              <a:spcAft>
                <a:spcPts val="0"/>
              </a:spcAft>
              <a:buSzPts val="1800"/>
              <a:buChar char="–"/>
            </a:pPr>
            <a:r>
              <a:rPr lang="en-IN" sz="1800"/>
              <a:t>Pain point: There are many products in same category. Companies find it hard to pick a right product for their needs such as logistics, workflow, payroll, sales, customer service</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Provide a directory of selected software products along with product details, product comparisons, business use cases they support, etc.</a:t>
            </a:r>
            <a:endParaRPr/>
          </a:p>
          <a:p>
            <a:pPr marL="1428750" lvl="2" indent="-342900" algn="l" rtl="0">
              <a:lnSpc>
                <a:spcPct val="100000"/>
              </a:lnSpc>
              <a:spcBef>
                <a:spcPts val="360"/>
              </a:spcBef>
              <a:spcAft>
                <a:spcPts val="0"/>
              </a:spcAft>
              <a:buSzPts val="1800"/>
              <a:buChar char="•"/>
            </a:pPr>
            <a:r>
              <a:rPr lang="en-IN"/>
              <a:t>Provide phone consultancy to help clients select the right product for their need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38" name="Google Shape;138;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4" name="Google Shape;144;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Define value proposition</a:t>
            </a:r>
            <a:endParaRPr/>
          </a:p>
          <a:p>
            <a:pPr marL="514350" lvl="0" indent="-285750" algn="l" rtl="0">
              <a:lnSpc>
                <a:spcPct val="100000"/>
              </a:lnSpc>
              <a:spcBef>
                <a:spcPts val="480"/>
              </a:spcBef>
              <a:spcAft>
                <a:spcPts val="0"/>
              </a:spcAft>
              <a:buSzPts val="2400"/>
              <a:buFont typeface="Arial"/>
              <a:buChar char="•"/>
            </a:pPr>
            <a:r>
              <a:rPr lang="en-IN"/>
              <a:t>Assess value of the product</a:t>
            </a:r>
            <a:endParaRPr/>
          </a:p>
          <a:p>
            <a:pPr marL="514350" lvl="0" indent="-285750" algn="l" rtl="0">
              <a:lnSpc>
                <a:spcPct val="100000"/>
              </a:lnSpc>
              <a:spcBef>
                <a:spcPts val="480"/>
              </a:spcBef>
              <a:spcAft>
                <a:spcPts val="0"/>
              </a:spcAft>
              <a:buSzPts val="2400"/>
              <a:buFont typeface="Arial"/>
              <a:buChar char="•"/>
            </a:pPr>
            <a:r>
              <a:rPr lang="en-IN"/>
              <a:t>Assess the risks</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b="1">
                <a:latin typeface="Arial"/>
                <a:ea typeface="Arial"/>
                <a:cs typeface="Arial"/>
                <a:sym typeface="Arial"/>
              </a:rPr>
              <a:t>Steps:</a:t>
            </a:r>
            <a:endParaRPr>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Define Customer problem / pain point</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Difficult to reach Metro station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how your product solves customer problems or improves their situation (relevancy)</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a:t>
            </a:r>
            <a:r>
              <a:rPr lang="en-IN">
                <a:solidFill>
                  <a:srgbClr val="0070C0"/>
                </a:solidFill>
                <a:latin typeface="Arial"/>
                <a:ea typeface="Arial"/>
                <a:cs typeface="Arial"/>
                <a:sym typeface="Arial"/>
              </a:rPr>
              <a:t>Rent a </a:t>
            </a:r>
            <a:r>
              <a:rPr lang="en-IN" sz="1800">
                <a:solidFill>
                  <a:srgbClr val="0070C0"/>
                </a:solidFill>
                <a:latin typeface="Arial"/>
                <a:ea typeface="Arial"/>
                <a:cs typeface="Arial"/>
                <a:sym typeface="Arial"/>
              </a:rPr>
              <a:t>bike – pickup near your house &amp; drop anywhere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Determine a specific set of benefits it delivers, preferably quantifiable (Value)</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Easy to reach Metro station. Saves 30 minutes</a:t>
            </a:r>
            <a:r>
              <a:rPr lang="en-IN" sz="1800">
                <a:latin typeface="Arial"/>
                <a:ea typeface="Arial"/>
                <a:cs typeface="Arial"/>
                <a:sym typeface="Arial"/>
              </a:rPr>
              <a:t>.</a:t>
            </a:r>
            <a:endParaRPr sz="1800">
              <a:solidFill>
                <a:srgbClr val="00000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why the customer should buy your product instead of the competition’s (Differentiation)</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More convenient than walking to bus stop, then taking a bus and then once again walk to the Metro station</a:t>
            </a:r>
            <a:endParaRPr sz="1800">
              <a:solidFill>
                <a:srgbClr val="0070C0"/>
              </a:solidFill>
              <a:latin typeface="Arial"/>
              <a:ea typeface="Arial"/>
              <a:cs typeface="Arial"/>
              <a:sym typeface="Arial"/>
            </a:endParaRPr>
          </a:p>
          <a:p>
            <a:pPr marL="584200" lvl="1" indent="0" algn="l" rtl="0">
              <a:lnSpc>
                <a:spcPct val="100000"/>
              </a:lnSpc>
              <a:spcBef>
                <a:spcPts val="320"/>
              </a:spcBef>
              <a:spcAft>
                <a:spcPts val="0"/>
              </a:spcAft>
              <a:buSzPts val="1600"/>
              <a:buNone/>
            </a:pPr>
            <a:endParaRPr sz="1800">
              <a:latin typeface="Arial"/>
              <a:ea typeface="Arial"/>
              <a:cs typeface="Arial"/>
              <a:sym typeface="Arial"/>
            </a:endParaRPr>
          </a:p>
          <a:p>
            <a:pPr marL="914400" lvl="1" indent="-228600" algn="l" rtl="0">
              <a:lnSpc>
                <a:spcPct val="100000"/>
              </a:lnSpc>
              <a:spcBef>
                <a:spcPts val="320"/>
              </a:spcBef>
              <a:spcAft>
                <a:spcPts val="0"/>
              </a:spcAft>
              <a:buSzPts val="1600"/>
              <a:buNone/>
            </a:pPr>
            <a:endParaRPr sz="1800">
              <a:latin typeface="Arial"/>
              <a:ea typeface="Arial"/>
              <a:cs typeface="Arial"/>
              <a:sym typeface="Arial"/>
            </a:endParaRPr>
          </a:p>
          <a:p>
            <a:pPr marL="514350" marR="0" lvl="0" indent="-133350" algn="l" rtl="0">
              <a:lnSpc>
                <a:spcPct val="100000"/>
              </a:lnSpc>
              <a:spcBef>
                <a:spcPts val="480"/>
              </a:spcBef>
              <a:spcAft>
                <a:spcPts val="0"/>
              </a:spcAft>
              <a:buClr>
                <a:srgbClr val="101141"/>
              </a:buClr>
              <a:buSzPts val="2400"/>
              <a:buFont typeface="Arial"/>
              <a:buNone/>
            </a:pPr>
            <a:endParaRPr>
              <a:latin typeface="Arial"/>
              <a:ea typeface="Arial"/>
              <a:cs typeface="Arial"/>
              <a:sym typeface="Arial"/>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proposition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Examples</a:t>
            </a:r>
            <a:endParaRPr/>
          </a:p>
        </p:txBody>
      </p:sp>
      <p:graphicFrame>
        <p:nvGraphicFramePr>
          <p:cNvPr id="63" name="Google Shape;63;p8"/>
          <p:cNvGraphicFramePr/>
          <p:nvPr/>
        </p:nvGraphicFramePr>
        <p:xfrm>
          <a:off x="318445" y="1493836"/>
          <a:ext cx="8511675" cy="4838700"/>
        </p:xfrm>
        <a:graphic>
          <a:graphicData uri="http://schemas.openxmlformats.org/drawingml/2006/table">
            <a:tbl>
              <a:tblPr firstRow="1" firstCol="1" bandRow="1">
                <a:noFill/>
                <a:tableStyleId>{77581A1D-9FE5-4869-82F0-B1F523175E44}</a:tableStyleId>
              </a:tblPr>
              <a:tblGrid>
                <a:gridCol w="1702150">
                  <a:extLst>
                    <a:ext uri="{9D8B030D-6E8A-4147-A177-3AD203B41FA5}">
                      <a16:colId xmlns:a16="http://schemas.microsoft.com/office/drawing/2014/main" val="20000"/>
                    </a:ext>
                  </a:extLst>
                </a:gridCol>
                <a:gridCol w="1702150">
                  <a:extLst>
                    <a:ext uri="{9D8B030D-6E8A-4147-A177-3AD203B41FA5}">
                      <a16:colId xmlns:a16="http://schemas.microsoft.com/office/drawing/2014/main" val="20001"/>
                    </a:ext>
                  </a:extLst>
                </a:gridCol>
                <a:gridCol w="1702150">
                  <a:extLst>
                    <a:ext uri="{9D8B030D-6E8A-4147-A177-3AD203B41FA5}">
                      <a16:colId xmlns:a16="http://schemas.microsoft.com/office/drawing/2014/main" val="20002"/>
                    </a:ext>
                  </a:extLst>
                </a:gridCol>
                <a:gridCol w="1702150">
                  <a:extLst>
                    <a:ext uri="{9D8B030D-6E8A-4147-A177-3AD203B41FA5}">
                      <a16:colId xmlns:a16="http://schemas.microsoft.com/office/drawing/2014/main" val="20003"/>
                    </a:ext>
                  </a:extLst>
                </a:gridCol>
                <a:gridCol w="1703075">
                  <a:extLst>
                    <a:ext uri="{9D8B030D-6E8A-4147-A177-3AD203B41FA5}">
                      <a16:colId xmlns:a16="http://schemas.microsoft.com/office/drawing/2014/main" val="20004"/>
                    </a:ext>
                  </a:extLst>
                </a:gridCol>
              </a:tblGrid>
              <a:tr h="1322275">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Bounce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Difficult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Provide bike on rent – pickup &amp; drop anywhere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Easy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More convenient than bus</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AirBnB</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Unable to get a feel for the city &amp; its people &amp;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Rent room in a house instead of hotel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Get unique experience of local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Hotels do not provide this experience</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718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Zoom</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Poor video quality</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Better technology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experience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quality compared to WebEx</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Exercise</a:t>
            </a:r>
            <a:endParaRPr/>
          </a:p>
        </p:txBody>
      </p:sp>
      <p:graphicFrame>
        <p:nvGraphicFramePr>
          <p:cNvPr id="69" name="Google Shape;69;p9"/>
          <p:cNvGraphicFramePr/>
          <p:nvPr/>
        </p:nvGraphicFramePr>
        <p:xfrm>
          <a:off x="304800" y="1466542"/>
          <a:ext cx="8566250" cy="5070750"/>
        </p:xfrm>
        <a:graphic>
          <a:graphicData uri="http://schemas.openxmlformats.org/drawingml/2006/table">
            <a:tbl>
              <a:tblPr firstRow="1" firstCol="1" bandRow="1">
                <a:noFill/>
                <a:tableStyleId>{77581A1D-9FE5-4869-82F0-B1F523175E44}</a:tableStyleId>
              </a:tblPr>
              <a:tblGrid>
                <a:gridCol w="1182800">
                  <a:extLst>
                    <a:ext uri="{9D8B030D-6E8A-4147-A177-3AD203B41FA5}">
                      <a16:colId xmlns:a16="http://schemas.microsoft.com/office/drawing/2014/main" val="20000"/>
                    </a:ext>
                  </a:extLst>
                </a:gridCol>
                <a:gridCol w="1842450">
                  <a:extLst>
                    <a:ext uri="{9D8B030D-6E8A-4147-A177-3AD203B41FA5}">
                      <a16:colId xmlns:a16="http://schemas.microsoft.com/office/drawing/2014/main" val="20001"/>
                    </a:ext>
                  </a:extLst>
                </a:gridCol>
                <a:gridCol w="195302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801500">
                  <a:extLst>
                    <a:ext uri="{9D8B030D-6E8A-4147-A177-3AD203B41FA5}">
                      <a16:colId xmlns:a16="http://schemas.microsoft.com/office/drawing/2014/main" val="20004"/>
                    </a:ext>
                  </a:extLst>
                </a:gridCol>
              </a:tblGrid>
              <a:tr h="938550">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Rivigo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OYO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Postman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Talk to potential customers to assess the opportunity</a:t>
            </a:r>
            <a:endParaRPr sz="1400"/>
          </a:p>
          <a:p>
            <a:pPr marL="914400" lvl="1" indent="-330200" algn="l" rtl="0">
              <a:lnSpc>
                <a:spcPct val="100000"/>
              </a:lnSpc>
              <a:spcBef>
                <a:spcPts val="320"/>
              </a:spcBef>
              <a:spcAft>
                <a:spcPts val="0"/>
              </a:spcAft>
              <a:buSzPts val="1600"/>
              <a:buChar char="–"/>
            </a:pPr>
            <a:r>
              <a:rPr lang="en-IN" i="1"/>
              <a:t>This is one of the most powerful and important skills for any product manager and very often the source or inspiration for many breakthrough product ideas.</a:t>
            </a:r>
            <a:endParaRPr sz="1200"/>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Through interview, understand </a:t>
            </a:r>
            <a:endParaRPr sz="1400"/>
          </a:p>
          <a:p>
            <a:pPr marL="914400" lvl="1" indent="-330200" algn="l" rtl="0">
              <a:lnSpc>
                <a:spcPct val="100000"/>
              </a:lnSpc>
              <a:spcBef>
                <a:spcPts val="320"/>
              </a:spcBef>
              <a:spcAft>
                <a:spcPts val="0"/>
              </a:spcAft>
              <a:buSzPts val="1600"/>
              <a:buChar char="–"/>
            </a:pPr>
            <a:r>
              <a:rPr lang="en-IN"/>
              <a:t>Are your customers who you think they are?</a:t>
            </a:r>
            <a:endParaRPr sz="1400"/>
          </a:p>
          <a:p>
            <a:pPr marL="914400" lvl="1" indent="-330200" algn="l" rtl="0">
              <a:lnSpc>
                <a:spcPct val="100000"/>
              </a:lnSpc>
              <a:spcBef>
                <a:spcPts val="320"/>
              </a:spcBef>
              <a:spcAft>
                <a:spcPts val="0"/>
              </a:spcAft>
              <a:buSzPts val="1600"/>
              <a:buChar char="–"/>
            </a:pPr>
            <a:r>
              <a:rPr lang="en-IN"/>
              <a:t>Do they really have the problems you think they have?</a:t>
            </a:r>
            <a:endParaRPr sz="1400"/>
          </a:p>
          <a:p>
            <a:pPr marL="914400" lvl="1" indent="-330200" algn="l" rtl="0">
              <a:lnSpc>
                <a:spcPct val="100000"/>
              </a:lnSpc>
              <a:spcBef>
                <a:spcPts val="320"/>
              </a:spcBef>
              <a:spcAft>
                <a:spcPts val="0"/>
              </a:spcAft>
              <a:buSzPts val="1600"/>
              <a:buChar char="–"/>
            </a:pPr>
            <a:r>
              <a:rPr lang="en-IN"/>
              <a:t>How does the customer solve this problem today?</a:t>
            </a:r>
            <a:endParaRPr sz="1400"/>
          </a:p>
          <a:p>
            <a:pPr marL="914400" lvl="1" indent="-330200" algn="l" rtl="0">
              <a:lnSpc>
                <a:spcPct val="100000"/>
              </a:lnSpc>
              <a:spcBef>
                <a:spcPts val="320"/>
              </a:spcBef>
              <a:spcAft>
                <a:spcPts val="0"/>
              </a:spcAft>
              <a:buSzPts val="1600"/>
              <a:buChar char="–"/>
            </a:pPr>
            <a:r>
              <a:rPr lang="en-IN"/>
              <a:t>What would be required for them to switch?</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value of the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body" idx="1"/>
          </p:nvPr>
        </p:nvSpPr>
        <p:spPr>
          <a:xfrm>
            <a:off x="304800" y="1493837"/>
            <a:ext cx="8229600" cy="662509"/>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 ‘Mom Test’: How to ask the right questions to assess a product idea?</a:t>
            </a:r>
            <a:endParaRPr/>
          </a:p>
        </p:txBody>
      </p:sp>
      <p:sp>
        <p:nvSpPr>
          <p:cNvPr id="81" name="Google Shape;81;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Interview customer: Example</a:t>
            </a:r>
            <a:endParaRPr/>
          </a:p>
        </p:txBody>
      </p:sp>
      <p:pic>
        <p:nvPicPr>
          <p:cNvPr id="82" name="Google Shape;82;p11"/>
          <p:cNvPicPr preferRelativeResize="0"/>
          <p:nvPr/>
        </p:nvPicPr>
        <p:blipFill rotWithShape="1">
          <a:blip r:embed="rId3">
            <a:alphaModFix/>
          </a:blip>
          <a:srcRect/>
          <a:stretch/>
        </p:blipFill>
        <p:spPr>
          <a:xfrm>
            <a:off x="2770495" y="2526614"/>
            <a:ext cx="2115403" cy="1719618"/>
          </a:xfrm>
          <a:prstGeom prst="rect">
            <a:avLst/>
          </a:prstGeom>
          <a:noFill/>
          <a:ln>
            <a:noFill/>
          </a:ln>
        </p:spPr>
      </p:pic>
      <p:pic>
        <p:nvPicPr>
          <p:cNvPr id="83" name="Google Shape;83;p11"/>
          <p:cNvPicPr preferRelativeResize="0"/>
          <p:nvPr/>
        </p:nvPicPr>
        <p:blipFill rotWithShape="1">
          <a:blip r:embed="rId4">
            <a:alphaModFix/>
          </a:blip>
          <a:srcRect/>
          <a:stretch/>
        </p:blipFill>
        <p:spPr>
          <a:xfrm>
            <a:off x="6949269" y="2048161"/>
            <a:ext cx="1714500" cy="2676525"/>
          </a:xfrm>
          <a:prstGeom prst="rect">
            <a:avLst/>
          </a:prstGeom>
          <a:noFill/>
          <a:ln>
            <a:noFill/>
          </a:ln>
        </p:spPr>
      </p:pic>
      <p:sp>
        <p:nvSpPr>
          <p:cNvPr id="84" name="Google Shape;84;p11"/>
          <p:cNvSpPr txBox="1"/>
          <p:nvPr/>
        </p:nvSpPr>
        <p:spPr>
          <a:xfrm>
            <a:off x="532784" y="4246232"/>
            <a:ext cx="5384800" cy="2105705"/>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480"/>
              </a:spcBef>
              <a:spcAft>
                <a:spcPts val="0"/>
              </a:spcAft>
              <a:buClr>
                <a:srgbClr val="101141"/>
              </a:buClr>
              <a:buSzPts val="2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What wrong questions were asked?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close ended question “You like your iPad right?” instead of “How often do you use the iPad?” or “What do you use your iPad for?”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whether you will buy the product without first explaining the product:  “”Would you ever buy an app which was like a cookbook for your iPad?”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Telling the features without first trying to understand what features are needed “you can share recipes with your friends, and there’s an iPhone app which is your shopping list. And videos of that celebrity chef you love”. </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90" name="Google Shape;90;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1</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IN"/>
              <a:t>Did Mom have a need for recipe book on iPad?</a:t>
            </a:r>
            <a:endParaRPr/>
          </a:p>
          <a:p>
            <a:pPr marL="0" lvl="0" indent="0" algn="l" rtl="0">
              <a:lnSpc>
                <a:spcPct val="100000"/>
              </a:lnSpc>
              <a:spcBef>
                <a:spcPts val="480"/>
              </a:spcBef>
              <a:spcAft>
                <a:spcPts val="0"/>
              </a:spcAft>
              <a:buSzPts val="2400"/>
              <a:buNone/>
            </a:pPr>
            <a:r>
              <a:rPr lang="en-IN"/>
              <a:t>	Probably for healthy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market segments could be were discovered from the conversation?</a:t>
            </a:r>
            <a:endParaRPr/>
          </a:p>
          <a:p>
            <a:pPr marL="0" lvl="0" indent="0" algn="l" rtl="0">
              <a:lnSpc>
                <a:spcPct val="100000"/>
              </a:lnSpc>
              <a:spcBef>
                <a:spcPts val="480"/>
              </a:spcBef>
              <a:spcAft>
                <a:spcPts val="0"/>
              </a:spcAft>
              <a:buSzPts val="2400"/>
              <a:buNone/>
            </a:pPr>
            <a:r>
              <a:rPr lang="en-IN"/>
              <a:t>	Young people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kind of recipe books could be targeted to young people?</a:t>
            </a:r>
            <a:endParaRPr/>
          </a:p>
          <a:p>
            <a:pPr marL="857250" lvl="2" indent="0" algn="l" rtl="0">
              <a:lnSpc>
                <a:spcPct val="100000"/>
              </a:lnSpc>
              <a:spcBef>
                <a:spcPts val="360"/>
              </a:spcBef>
              <a:spcAft>
                <a:spcPts val="0"/>
              </a:spcAft>
              <a:buSzPts val="1800"/>
              <a:buNone/>
            </a:pPr>
            <a:r>
              <a:rPr lang="en-IN"/>
              <a:t>Basic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is good about this question: “What’s the last cookbook you did buy for yourself?”</a:t>
            </a:r>
            <a:endParaRPr/>
          </a:p>
        </p:txBody>
      </p:sp>
      <p:sp>
        <p:nvSpPr>
          <p:cNvPr id="96" name="Google Shape;96;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7730b60b200bc81ef5ba11f8cfb79dbf">
  <xsd:schema xmlns:xsd="http://www.w3.org/2001/XMLSchema" xmlns:xs="http://www.w3.org/2001/XMLSchema" xmlns:p="http://schemas.microsoft.com/office/2006/metadata/properties" xmlns:ns2="8a1544a5-6ec8-4bbc-8101-c341ae766efb" targetNamespace="http://schemas.microsoft.com/office/2006/metadata/properties" ma:root="true" ma:fieldsID="46b75eaa48b961dc828ad4143fc68af6"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15DAAB-FDD3-476C-9FEB-0A21F2038AEF}"/>
</file>

<file path=customXml/itemProps2.xml><?xml version="1.0" encoding="utf-8"?>
<ds:datastoreItem xmlns:ds="http://schemas.openxmlformats.org/officeDocument/2006/customXml" ds:itemID="{54332AB8-538E-452F-A6C6-0A7522CACCAC}"/>
</file>

<file path=customXml/itemProps3.xml><?xml version="1.0" encoding="utf-8"?>
<ds:datastoreItem xmlns:ds="http://schemas.openxmlformats.org/officeDocument/2006/customXml" ds:itemID="{BD4C556D-2D80-45D2-950F-DA85300F13B9}"/>
</file>

<file path=docProps/app.xml><?xml version="1.0" encoding="utf-8"?>
<Properties xmlns="http://schemas.openxmlformats.org/officeDocument/2006/extended-properties" xmlns:vt="http://schemas.openxmlformats.org/officeDocument/2006/docPropsVTypes">
  <TotalTime>170</TotalTime>
  <Words>1053</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Assess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Assess opportunity</dc:title>
  <cp:lastModifiedBy>DELL</cp:lastModifiedBy>
  <cp:revision>2</cp:revision>
  <dcterms:modified xsi:type="dcterms:W3CDTF">2022-05-28T08:28:59Z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