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1" name="Google Shape;2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0" name="Google Shape;230;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businessmodelgeneration.com/canva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dflowmethod.com/message/introduction-lean-canvas/?utm_source=medium&amp;utm_medium=article&amp;utm_campaign=lean-canva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dium.com/@steve_mullen/an-introduction-to-lean-canvas-5c17c469d3e0"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b="0" i="0" u="none" strike="noStrike" cap="none" dirty="0" err="1" smtClean="0">
                <a:solidFill>
                  <a:schemeClr val="lt1"/>
                </a:solidFill>
                <a:latin typeface="Arial"/>
                <a:ea typeface="Arial"/>
                <a:cs typeface="Arial"/>
                <a:sym typeface="Arial"/>
              </a:rPr>
              <a:t>Nandagopal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Create business plan – Lean Canvas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6" name="Google Shape;246;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47" name="Google Shape;247;p33" descr="Airbnb-lean-canvas"/>
          <p:cNvPicPr preferRelativeResize="0"/>
          <p:nvPr/>
        </p:nvPicPr>
        <p:blipFill rotWithShape="1">
          <a:blip r:embed="rId3">
            <a:alphaModFix/>
          </a:blip>
          <a:srcRect/>
          <a:stretch/>
        </p:blipFill>
        <p:spPr>
          <a:xfrm>
            <a:off x="360950" y="105409"/>
            <a:ext cx="8518358" cy="8677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AirBnB Lean Canvas…</a:t>
            </a:r>
            <a:endParaRPr/>
          </a:p>
        </p:txBody>
      </p:sp>
      <p:pic>
        <p:nvPicPr>
          <p:cNvPr id="253" name="Google Shape;253;p34"/>
          <p:cNvPicPr preferRelativeResize="0"/>
          <p:nvPr/>
        </p:nvPicPr>
        <p:blipFill rotWithShape="1">
          <a:blip r:embed="rId3">
            <a:alphaModFix/>
          </a:blip>
          <a:srcRect/>
          <a:stretch/>
        </p:blipFill>
        <p:spPr>
          <a:xfrm>
            <a:off x="1062037" y="2452687"/>
            <a:ext cx="7019925" cy="1952625"/>
          </a:xfrm>
          <a:prstGeom prst="rect">
            <a:avLst/>
          </a:prstGeom>
          <a:noFill/>
          <a:ln>
            <a:noFill/>
          </a:ln>
        </p:spPr>
      </p:pic>
      <p:sp>
        <p:nvSpPr>
          <p:cNvPr id="254" name="Google Shape;254;p34"/>
          <p:cNvSpPr/>
          <p:nvPr/>
        </p:nvSpPr>
        <p:spPr>
          <a:xfrm>
            <a:off x="697832" y="5320478"/>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Create a Lean Canvas for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685800" lvl="0" indent="-457200" algn="l" rtl="0">
              <a:lnSpc>
                <a:spcPct val="100000"/>
              </a:lnSpc>
              <a:spcBef>
                <a:spcPts val="400"/>
              </a:spcBef>
              <a:spcAft>
                <a:spcPts val="0"/>
              </a:spcAft>
              <a:buSzPts val="2000"/>
              <a:buFont typeface="Arial"/>
              <a:buAutoNum type="arabicPeriod"/>
            </a:pPr>
            <a:r>
              <a:rPr lang="en-IN"/>
              <a:t>Rivigo</a:t>
            </a:r>
            <a:endParaRPr/>
          </a:p>
          <a:p>
            <a:pPr marL="685800" lvl="0" indent="-457200" algn="l" rtl="0">
              <a:lnSpc>
                <a:spcPct val="100000"/>
              </a:lnSpc>
              <a:spcBef>
                <a:spcPts val="400"/>
              </a:spcBef>
              <a:spcAft>
                <a:spcPts val="0"/>
              </a:spcAft>
              <a:buSzPts val="2000"/>
              <a:buFont typeface="Arial"/>
              <a:buAutoNum type="arabicPeriod"/>
            </a:pPr>
            <a:r>
              <a:rPr lang="en-IN"/>
              <a:t>Qalara</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0" name="Google Shape;260;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Exercise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Solution</a:t>
            </a:r>
            <a:endParaRPr/>
          </a:p>
        </p:txBody>
      </p:sp>
      <p:pic>
        <p:nvPicPr>
          <p:cNvPr id="266" name="Google Shape;266;p36"/>
          <p:cNvPicPr preferRelativeResize="0"/>
          <p:nvPr/>
        </p:nvPicPr>
        <p:blipFill rotWithShape="1">
          <a:blip r:embed="rId3">
            <a:alphaModFix/>
          </a:blip>
          <a:srcRect/>
          <a:stretch/>
        </p:blipFill>
        <p:spPr>
          <a:xfrm>
            <a:off x="3467100" y="2492602"/>
            <a:ext cx="1952171" cy="18911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2" name="Google Shape;272;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Once we have assessed an opportunity, it is good to put all our thoughts together on paper.</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detailed business plan covering – problem,  solution. USP, market size, revenue generation, etc. needs to be created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simpler 1-page plan can be created for quick understanding</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Business Model Canvas by Alexander Ostervald</a:t>
            </a:r>
            <a:endParaRPr/>
          </a:p>
        </p:txBody>
      </p:sp>
      <p:pic>
        <p:nvPicPr>
          <p:cNvPr id="207" name="Google Shape;207;p27" descr="image"/>
          <p:cNvPicPr preferRelativeResize="0"/>
          <p:nvPr/>
        </p:nvPicPr>
        <p:blipFill rotWithShape="1">
          <a:blip r:embed="rId3">
            <a:alphaModFix/>
          </a:blip>
          <a:srcRect/>
          <a:stretch/>
        </p:blipFill>
        <p:spPr>
          <a:xfrm>
            <a:off x="101600" y="1710645"/>
            <a:ext cx="8868229" cy="4356328"/>
          </a:xfrm>
          <a:prstGeom prst="rect">
            <a:avLst/>
          </a:prstGeom>
          <a:noFill/>
          <a:ln>
            <a:noFill/>
          </a:ln>
        </p:spPr>
      </p:pic>
      <p:sp>
        <p:nvSpPr>
          <p:cNvPr id="208" name="Google Shape;208;p27"/>
          <p:cNvSpPr/>
          <p:nvPr/>
        </p:nvSpPr>
        <p:spPr>
          <a:xfrm>
            <a:off x="279234" y="6177417"/>
            <a:ext cx="418736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sng" strike="noStrike" cap="none">
                <a:solidFill>
                  <a:schemeClr val="hlink"/>
                </a:solidFill>
                <a:latin typeface="Times New Roman"/>
                <a:ea typeface="Times New Roman"/>
                <a:cs typeface="Times New Roman"/>
                <a:sym typeface="Times New Roman"/>
                <a:hlinkClick r:id="rId4"/>
              </a:rPr>
              <a:t>Ref: www.businessmodelgeneration.com/canvas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However when are in the early stage, it may not be necessary to go so much into detail, because our product is not yet ready, it has not been validated and many things will change which will yield the model redundant / waste.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Hence a simplified canvas called </a:t>
            </a:r>
            <a:r>
              <a:rPr lang="en-IN">
                <a:solidFill>
                  <a:srgbClr val="0000CC"/>
                </a:solidFill>
              </a:rPr>
              <a:t>Lean Canvas </a:t>
            </a:r>
            <a:r>
              <a:rPr lang="en-IN"/>
              <a:t>is recommended at this early stage. This was proposed by Ash Maurya. Helps get your idea(s) out from your head into a tangible format so that you can communicate that with others</a:t>
            </a:r>
            <a:endParaRPr/>
          </a:p>
          <a:p>
            <a:pPr marL="571500" lvl="0" indent="-215900" algn="l" rtl="0">
              <a:lnSpc>
                <a:spcPct val="100000"/>
              </a:lnSpc>
              <a:spcBef>
                <a:spcPts val="400"/>
              </a:spcBef>
              <a:spcAft>
                <a:spcPts val="0"/>
              </a:spcAft>
              <a:buSzPts val="2000"/>
              <a:buFont typeface="Arial"/>
              <a:buNone/>
            </a:pPr>
            <a:endParaRPr/>
          </a:p>
        </p:txBody>
      </p:sp>
      <p:sp>
        <p:nvSpPr>
          <p:cNvPr id="214" name="Google Shape;214;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 – a simplified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2"/>
          </p:nvPr>
        </p:nvSpPr>
        <p:spPr>
          <a:xfrm>
            <a:off x="406400" y="200142"/>
            <a:ext cx="6324600" cy="931971"/>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a:t>
            </a:r>
            <a:endParaRPr/>
          </a:p>
        </p:txBody>
      </p:sp>
      <p:pic>
        <p:nvPicPr>
          <p:cNvPr id="220" name="Google Shape;220;p29" descr="Image for post">
            <a:hlinkClick r:id="rId3"/>
          </p:cNvPr>
          <p:cNvPicPr preferRelativeResize="0"/>
          <p:nvPr/>
        </p:nvPicPr>
        <p:blipFill rotWithShape="1">
          <a:blip r:embed="rId4">
            <a:alphaModFix/>
          </a:blip>
          <a:srcRect/>
          <a:stretch/>
        </p:blipFill>
        <p:spPr>
          <a:xfrm>
            <a:off x="763190" y="1417854"/>
            <a:ext cx="7619998" cy="5268685"/>
          </a:xfrm>
          <a:prstGeom prst="rect">
            <a:avLst/>
          </a:prstGeom>
          <a:noFill/>
          <a:ln>
            <a:noFill/>
          </a:ln>
        </p:spPr>
      </p:pic>
      <p:sp>
        <p:nvSpPr>
          <p:cNvPr id="221" name="Google Shape;221;p29"/>
          <p:cNvSpPr/>
          <p:nvPr/>
        </p:nvSpPr>
        <p:spPr>
          <a:xfrm>
            <a:off x="0" y="6532651"/>
            <a:ext cx="152638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sng" strike="noStrike" cap="none">
                <a:solidFill>
                  <a:srgbClr val="0000FF"/>
                </a:solidFill>
                <a:latin typeface="Times New Roman"/>
                <a:ea typeface="Times New Roman"/>
                <a:cs typeface="Times New Roman"/>
                <a:sym typeface="Times New Roman"/>
              </a:rPr>
              <a:t>Ref </a:t>
            </a:r>
            <a:r>
              <a:rPr lang="en-IN" sz="1400" b="0" i="0" u="sng" strike="noStrike" cap="none">
                <a:solidFill>
                  <a:schemeClr val="hlink"/>
                </a:solidFill>
                <a:latin typeface="Times New Roman"/>
                <a:ea typeface="Times New Roman"/>
                <a:cs typeface="Times New Roman"/>
                <a:sym typeface="Times New Roman"/>
                <a:hlinkClick r:id="rId5"/>
              </a:rPr>
              <a:t>medium.com</a:t>
            </a:r>
            <a:r>
              <a:rPr lang="en-I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Channels can be email, social, CPC ads, blogs, articles, trade shows, radio &amp; TV, webinars etc.</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Metrics can be how many visited, how many signed up, what is the usage, how many continued using</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Unfair advantage can be insider information, a dream team, getting expert endorsements, existing customers etc</a:t>
            </a:r>
            <a:endParaRPr/>
          </a:p>
        </p:txBody>
      </p:sp>
      <p:sp>
        <p:nvSpPr>
          <p:cNvPr id="227" name="Google Shape;227;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Some explanations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33" name="Google Shape;233;p31" descr="Amazon-lean-canvas"/>
          <p:cNvPicPr preferRelativeResize="0"/>
          <p:nvPr/>
        </p:nvPicPr>
        <p:blipFill rotWithShape="1">
          <a:blip r:embed="rId3">
            <a:alphaModFix/>
          </a:blip>
          <a:srcRect/>
          <a:stretch/>
        </p:blipFill>
        <p:spPr>
          <a:xfrm>
            <a:off x="371261" y="105410"/>
            <a:ext cx="8339604" cy="891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Amazon Lean Canvas…</a:t>
            </a:r>
            <a:endParaRPr/>
          </a:p>
        </p:txBody>
      </p:sp>
      <p:pic>
        <p:nvPicPr>
          <p:cNvPr id="239" name="Google Shape;239;p32"/>
          <p:cNvPicPr preferRelativeResize="0"/>
          <p:nvPr/>
        </p:nvPicPr>
        <p:blipFill rotWithShape="1">
          <a:blip r:embed="rId3">
            <a:alphaModFix/>
          </a:blip>
          <a:srcRect/>
          <a:stretch/>
        </p:blipFill>
        <p:spPr>
          <a:xfrm>
            <a:off x="1052512" y="2424112"/>
            <a:ext cx="7038975" cy="2009775"/>
          </a:xfrm>
          <a:prstGeom prst="rect">
            <a:avLst/>
          </a:prstGeom>
          <a:noFill/>
          <a:ln>
            <a:noFill/>
          </a:ln>
        </p:spPr>
      </p:pic>
      <p:sp>
        <p:nvSpPr>
          <p:cNvPr id="240" name="Google Shape;240;p32"/>
          <p:cNvSpPr/>
          <p:nvPr/>
        </p:nvSpPr>
        <p:spPr>
          <a:xfrm>
            <a:off x="697832" y="5176097"/>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7730b60b200bc81ef5ba11f8cfb79dbf">
  <xsd:schema xmlns:xsd="http://www.w3.org/2001/XMLSchema" xmlns:xs="http://www.w3.org/2001/XMLSchema" xmlns:p="http://schemas.microsoft.com/office/2006/metadata/properties" xmlns:ns2="8a1544a5-6ec8-4bbc-8101-c341ae766efb" targetNamespace="http://schemas.microsoft.com/office/2006/metadata/properties" ma:root="true" ma:fieldsID="46b75eaa48b961dc828ad4143fc68af6"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EAC211-F96F-4EB5-BB09-D2ACC52FB74F}"/>
</file>

<file path=customXml/itemProps2.xml><?xml version="1.0" encoding="utf-8"?>
<ds:datastoreItem xmlns:ds="http://schemas.openxmlformats.org/officeDocument/2006/customXml" ds:itemID="{BC2BF0D4-F835-4B13-AA0A-EC76DB017C48}"/>
</file>

<file path=customXml/itemProps3.xml><?xml version="1.0" encoding="utf-8"?>
<ds:datastoreItem xmlns:ds="http://schemas.openxmlformats.org/officeDocument/2006/customXml" ds:itemID="{A7E951DA-F8E4-4AA4-8118-36359C5E4D24}"/>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(4:3)</PresentationFormat>
  <Paragraphs>34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14</vt:i4>
      </vt:variant>
    </vt:vector>
  </HeadingPairs>
  <TitlesOfParts>
    <vt:vector size="29" baseType="lpstr">
      <vt:lpstr>Arial</vt:lpstr>
      <vt:lpstr>Calibri</vt:lpstr>
      <vt:lpstr>Times New Roman</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Create business plan – Lean Canvas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Create business plan – Lean Canvas</dc:title>
  <cp:lastModifiedBy>DELL</cp:lastModifiedBy>
  <cp:revision>1</cp:revision>
  <dcterms:modified xsi:type="dcterms:W3CDTF">2022-05-28T08:31:53Z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