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4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customXml" Target="../customXml/item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Build, Measure, Learn &amp; Pivot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b="1"/>
              <a:t>Step2:</a:t>
            </a:r>
            <a:r>
              <a:rPr lang="en-US"/>
              <a:t>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They had missed implementing one important need: Choice of solo learning and group learning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Introduced this feature and did A/B testing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This led to significant increase in customer behavior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Did you make any changes to the product to enhance value?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Do not add a feature unless A/B testing reveals value to customer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Importance of A/B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Actionable: 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We should be able to take some action based on the metric. Example: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Consider 2 metrics in a gaming software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% of visitors who signed up for a gaming software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# of chat messages exchanged between players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Signup % is actionable. If it is not improving, we can try to investigate and make changes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# of chat messages exchanged: This metric is not a very actionable. We are not sure what action to take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Accessible: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The metrics should be easy to understand. Eg. IMUV – a multi-player game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downloaded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used trial version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upgraded to paid version</a:t>
            </a:r>
            <a:endParaRPr sz="1800"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Auditable (verifiable): 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Sometimes when A/B test reveals that a feature is not impactful, some people who proposed the feature do not want to give up and start questioning the veracity (dependability) of the data.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They say that the data collected may be inaccurate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In such situations it should be possible to know which users preferred the new feature and who did not.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Then we can do a random check by calling those people and validating the data.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 we need to record customer names and contact details of customers who used the feature and who did not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David Binetti started Votizen (he was earlier manager of USA.Gov)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 wanted to tackle the problem of civic participation in the political process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 case</a:t>
            </a:r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541" y="3440091"/>
            <a:ext cx="5326743" cy="299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Hypothesis: People interested in civic matters would like to engage with other similar people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Created a social networking platform for verified voters to get together, share ideas, recruit friends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Only 5% signed up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Tried to make it easier to use. Signup increased by 17% (used A/B testing)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He did more optimization. But sign up remained at 17%. Which means the citizens were not getting much value.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He had heard recurring feedback that citizens wanted to get more involved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 he decided to change the strategy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MVP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New hypothesis: Passionate activists would be willing to pay for facilitating contacts with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Converted into social lobbying platform “@2gov” that enabled citizens to reach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Citizens would use existing social media platform such as Twitter to send message to @2gov and this message would be passed on to the elected representatives on paper since the politicians were less tech savvy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Signup increased to 42% but people willing to pay was just 1%. Revenues remained low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(Zoom In)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 Hypothesis: Large org, non-profit org. and fund raisers who are interested in political campaigning would be interested to contact the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David contacted them and many signed LoI (Letter of Interest).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After developing the product, org did not show interest in paying for it ,in spite of multiple follow up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(Customer segment)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Build 	– Turn ideas into product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Measure 	– See how customers respond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Learn 	– What is valuable to customer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Pivot or persevere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Profile: Kate Arnold of Netflix (Inspired)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Case study: Slack journey (FirstRound)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Case study: “Design Within Reach” (4 Steps to Epiphany)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Getting inspiration from Google AdWords platform, he converted the product into a self-serve platform for citizens to send message to elected representatives at 20 cents per message.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Revenue increased significantly from 1% to 11%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(Platform)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MVP took 8 months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                 4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                  3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                   1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Quick iterations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should not get stuck on our ideas and replace the hypothesis based on new learning about the customer.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company could have got funding and survived but the value would not increase.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That is why we must measure the impact of each change and decide if we should pivot or persevere with what we have.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Lesson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company got a funding of $1.5 million from Facebook’s initial investor Peter Thiel.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Startup Visa campaign used Votizen which resulted in the Startup Visa Act </a:t>
            </a:r>
            <a:r>
              <a:rPr lang="en-US"/>
              <a:t>(S.565).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This was the first legislation introduced via social lobbying.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Achievements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body" idx="1"/>
          </p:nvPr>
        </p:nvSpPr>
        <p:spPr>
          <a:xfrm>
            <a:off x="304800" y="1406753"/>
            <a:ext cx="8229600" cy="50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Zoom in: One feature blown up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Zoom out: Many features combined into one as there is not much interest in so many features. Example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Customer segment: Individual or Organization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Customer need (through customer intimacy)</a:t>
            </a:r>
            <a:endParaRPr sz="1800"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Eg. Pot Belly sandwich which started as an antique store (1977) gave sandwiches to customers to make them stay. But they found that customers like sandwiches more than antiques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Platform pivot: A specific use application to a platform (like AirBnB)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Channel pivot. Instead of selling a product via consulting firms, a company may decide to sell directly (SaaS).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Business architect pivot: Low volume high margin to High volume low margin. Example Clinic shampoo Sachet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Technology pivot: Same solution using different technology (eg mobile) this is used by large corp to improve their service.</a:t>
            </a:r>
            <a:endParaRPr sz="18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Engine of growth pivot: Viral, sticky or paid growth</a:t>
            </a:r>
            <a:endParaRPr sz="1800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Types of pivots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pivots did you use in your product to enhance value?</a:t>
            </a:r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body" idx="1"/>
          </p:nvPr>
        </p:nvSpPr>
        <p:spPr>
          <a:xfrm>
            <a:off x="304800" y="2986542"/>
            <a:ext cx="8229600" cy="303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solution used by Kate to address the problem of customers not bothering to return the DVD?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How did they address the issue of needing to stock popular &amp; expensive DVDs which were in high demand?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can we learn about the role of Product manager from this story of Kate?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Pivot case study: Netflix</a:t>
            </a:r>
            <a:endParaRPr/>
          </a:p>
        </p:txBody>
      </p:sp>
      <p:pic>
        <p:nvPicPr>
          <p:cNvPr id="347" name="Google Shape;34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1592490"/>
            <a:ext cx="1603828" cy="155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>
            <a:off x="304800" y="2873829"/>
            <a:ext cx="8229600" cy="314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What lessons can we learn from Slack in the area of:</a:t>
            </a:r>
            <a:endParaRPr sz="1800"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MVP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Pivot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User vs Buyer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Identifying product features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Marketing &amp; growing the market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Customer support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Strategy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Metrics &amp; Analytics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End-to-end Case study</a:t>
            </a: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629" y="1665288"/>
            <a:ext cx="1778000" cy="172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304800" y="3421518"/>
            <a:ext cx="8229600" cy="259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pain point Rob was trying to address?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MVP he used?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Why did Rob refuse to start e-com business?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End-to-end case study</a:t>
            </a:r>
            <a:endParaRPr/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016" y="1708831"/>
            <a:ext cx="1341167" cy="129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7" name="Google Shape;367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Growth should be measured by the value it creates, not by the funding, amount of advertisement, etc. – Eric Ries of Lean Startup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Financial valuation of a company may increased for different reasons – venture funding, lack of competition, etc.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Real growth should be measured by the growth in value to customers</a:t>
            </a: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ecommerce customers finding it convenient shop?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they finding the products they want?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the products delivered on time?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Build-Measure-Learn cycle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545" y="1890485"/>
            <a:ext cx="4503756" cy="441050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3322052" y="6300991"/>
            <a:ext cx="3024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Visits, conversion, retention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use new feature?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491318" y="2645705"/>
            <a:ext cx="17991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interviews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7087832" y="3265786"/>
            <a:ext cx="1960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620012" y="3927784"/>
            <a:ext cx="22449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total time through the loop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1539" y="4451004"/>
            <a:ext cx="936592" cy="137922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624113" y="1435563"/>
            <a:ext cx="8134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we need to constantly learn what is valuable to 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Build the product with minimum features, yet bringing compelling value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Example: Bounce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Minimum feature: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Book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Unlock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End ride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Pay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Features that can be left out for now: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Give feedback (assuming there is a call center)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View bike model and year of manufacturing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Frequent user analytics</a:t>
            </a:r>
            <a:endParaRPr sz="180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Build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Identify the right metric that indicates that customers are getting value from the product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Example: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# of rides per day in case of Bounce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# of messages / team in case of Slack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Eric Ries calls this as Innovation accounting (as opposed to accounting profit or review)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Measure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83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A disciplined approach is needed to figure out if we are making progress through validated learning</a:t>
            </a: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Steps:</a:t>
            </a:r>
            <a:endParaRPr sz="1800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Establish a baseline using real data based on MVP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Example: 20 rides per day during MVP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Set a desired target: Reach a target of 100 rides in 3 months (based on certain assumptions)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Tune the engine, ie. make optimizations (such as UI improvements or adjust price) and measure again to see the difference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Pivot, ie. Make change to product feature or change target customer or some other change,  if the desired outcomes are not met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Example: Provide helmet, Target delivery boys instead of Metro riders (based on a new hypothesis)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Measure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Farbood Nivi was a popular &amp; effective teacher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He discovered that a combination of following approaches is needed effective teaching: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Teacher led lecture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Individual home work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Group study (Peer-driven learning)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(Lean Startup)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b="1"/>
              <a:t>Step1 : </a:t>
            </a:r>
            <a:endParaRPr b="1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Used WebEx to teach (Teacher-led learning)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Measured # of customers, # of questions answered, etc.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Added new ways for students to interact with each other. Conducted split (A/B) test. But this did not improve customer behavior.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Allowed lazy registration feature. Conducted split (A/B) test. But this also did not have any impact (Optimization)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3FE824-4FFE-4750-9DF8-332CB29913A3}"/>
</file>

<file path=customXml/itemProps2.xml><?xml version="1.0" encoding="utf-8"?>
<ds:datastoreItem xmlns:ds="http://schemas.openxmlformats.org/officeDocument/2006/customXml" ds:itemID="{1F1EC13F-9CF5-49DC-ABFF-579FC409FF7E}"/>
</file>

<file path=customXml/itemProps3.xml><?xml version="1.0" encoding="utf-8"?>
<ds:datastoreItem xmlns:ds="http://schemas.openxmlformats.org/officeDocument/2006/customXml" ds:itemID="{3203A76D-3DF3-4C00-B21E-83A48C919AC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Microsoft Office PowerPoint</Application>
  <PresentationFormat>On-screen Show (4:3)</PresentationFormat>
  <Paragraphs>182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Build, Measure, Learn &amp; Pivot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Build, Measure, Learn &amp; Pivot</dc:title>
  <cp:lastModifiedBy>DELL</cp:lastModifiedBy>
  <cp:revision>1</cp:revision>
  <dcterms:modified xsi:type="dcterms:W3CDTF">2022-08-27T02:38:17Z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