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2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5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6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2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13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9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  <p:sldMasterId id="2147483661" r:id="rId3"/>
    <p:sldMasterId id="2147483662" r:id="rId4"/>
    <p:sldMasterId id="2147483663" r:id="rId5"/>
    <p:sldMasterId id="2147483664" r:id="rId6"/>
    <p:sldMasterId id="2147483665" r:id="rId7"/>
    <p:sldMasterId id="2147483666" r:id="rId8"/>
    <p:sldMasterId id="2147483667" r:id="rId9"/>
    <p:sldMasterId id="2147483668" r:id="rId10"/>
    <p:sldMasterId id="2147483669" r:id="rId11"/>
    <p:sldMasterId id="2147483670" r:id="rId12"/>
  </p:sldMasterIdLst>
  <p:notesMasterIdLst>
    <p:notesMasterId r:id="rId38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presProps" Target="presProps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customXml" Target="../customXml/item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customXml" Target="../customXml/item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8.xml"/><Relationship Id="rId4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body" idx="1"/>
          </p:nvPr>
        </p:nvSpPr>
        <p:spPr>
          <a:xfrm rot="5400000">
            <a:off x="1303338" y="29686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body" idx="2"/>
          </p:nvPr>
        </p:nvSpPr>
        <p:spPr>
          <a:xfrm rot="5400000">
            <a:off x="5410200" y="2743200"/>
            <a:ext cx="5867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  <a:defRPr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2"/>
          </p:nvPr>
        </p:nvSpPr>
        <p:spPr>
          <a:xfrm>
            <a:off x="49530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2"/>
          </p:nvPr>
        </p:nvSpPr>
        <p:spPr>
          <a:xfrm>
            <a:off x="457200" y="2362199"/>
            <a:ext cx="4040188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5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4"/>
          </p:nvPr>
        </p:nvSpPr>
        <p:spPr>
          <a:xfrm>
            <a:off x="4645025" y="2362199"/>
            <a:ext cx="4041775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body" idx="5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9"/>
          <p:cNvSpPr>
            <a:spLocks noGrp="1"/>
          </p:cNvSpPr>
          <p:nvPr>
            <p:ph type="pic" idx="2"/>
          </p:nvPr>
        </p:nvSpPr>
        <p:spPr>
          <a:xfrm>
            <a:off x="1792288" y="1828800"/>
            <a:ext cx="5486400" cy="3429000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rgbClr val="DAE5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1"/>
          </p:nvPr>
        </p:nvSpPr>
        <p:spPr>
          <a:xfrm>
            <a:off x="1792288" y="57118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0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7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8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40" name="Google Shape;140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18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44" name="Google Shape;144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7" name="Google Shape;147;p18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58" name="Google Shape;158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2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62" name="Google Shape;162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5" name="Google Shape;165;p2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2"/>
          <p:cNvGrpSpPr/>
          <p:nvPr/>
        </p:nvGrpSpPr>
        <p:grpSpPr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174" name="Google Shape;174;p22"/>
            <p:cNvSpPr txBox="1"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2"/>
            <p:cNvSpPr txBox="1"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2"/>
            <p:cNvSpPr txBox="1"/>
            <p:nvPr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" name="Google Shape;177;p2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937" y="381000"/>
            <a:ext cx="692150" cy="21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/>
          <p:nvPr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9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2084387" y="6550025"/>
            <a:ext cx="7059612" cy="49212"/>
            <a:chOff x="2083888" y="6550671"/>
            <a:chExt cx="7060112" cy="48665"/>
          </a:xfrm>
        </p:grpSpPr>
        <p:sp>
          <p:nvSpPr>
            <p:cNvPr id="23" name="Google Shape;23;p3"/>
            <p:cNvSpPr txBox="1"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 txBox="1"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" name="Google Shape;26;p3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3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28" name="Google Shape;28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32" name="Google Shape;32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6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8" descr="\\Server\D\jyoti\FI023_BITS_v1\styleguide img\IMG_5627_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8"/>
          <p:cNvSpPr txBox="1"/>
          <p:nvPr/>
        </p:nvSpPr>
        <p:spPr>
          <a:xfrm>
            <a:off x="0" y="4281487"/>
            <a:ext cx="9144000" cy="25765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8" descr="Picture 7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8"/>
          <p:cNvSpPr txBox="1"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"/>
          <p:cNvSpPr txBox="1"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6858000" y="7620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73" name="Google Shape;73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oogle Shape;76;p1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77" name="Google Shape;77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2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89" name="Google Shape;89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12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93" name="Google Shape;93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6" name="Google Shape;96;p1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2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4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08" name="Google Shape;108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12" name="Google Shape;112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5" name="Google Shape;115;p14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6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23" name="Google Shape;123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16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27" name="Google Shape;127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0" name="Google Shape;130;p16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document/d/1PX7yRRSwWluzKA5pFy7kc3P861kdWhOQl8DBW8Nu0ew/edit?usp=sharing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PX7yRRSwWluzKA5pFy7kc3P861kdWhOQl8DBW8Nu0ew/edit?usp=sharing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>
            <a:spLocks noGrp="1"/>
          </p:cNvSpPr>
          <p:nvPr>
            <p:ph type="body" idx="1"/>
          </p:nvPr>
        </p:nvSpPr>
        <p:spPr>
          <a:xfrm>
            <a:off x="2571750" y="5181600"/>
            <a:ext cx="6019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dirty="0" err="1" smtClean="0"/>
              <a:t>Nandagopal</a:t>
            </a:r>
            <a:r>
              <a:rPr lang="en-US" sz="2000" dirty="0" smtClean="0"/>
              <a:t> </a:t>
            </a:r>
            <a:r>
              <a:rPr lang="en-US" sz="2000" dirty="0" err="1" smtClean="0"/>
              <a:t>Govindan</a:t>
            </a:r>
            <a:endParaRPr sz="1600" b="0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4"/>
          <p:cNvSpPr txBox="1">
            <a:spLocks noGrp="1"/>
          </p:cNvSpPr>
          <p:nvPr>
            <p:ph type="title"/>
          </p:nvPr>
        </p:nvSpPr>
        <p:spPr>
          <a:xfrm>
            <a:off x="2362200" y="3657600"/>
            <a:ext cx="6248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-US" sz="2800" b="1" i="0" u="none">
                <a:solidFill>
                  <a:schemeClr val="lt1"/>
                </a:solidFill>
              </a:rPr>
              <a:t>Software </a:t>
            </a:r>
            <a:r>
              <a:rPr lang="en-US" sz="2800"/>
              <a:t>Product Management</a:t>
            </a:r>
            <a:r>
              <a:rPr lang="en-US" sz="2800" b="1" i="0" u="none">
                <a:solidFill>
                  <a:schemeClr val="lt1"/>
                </a:solidFill>
              </a:rPr>
              <a:t/>
            </a:r>
            <a:br>
              <a:rPr lang="en-US" sz="2800" b="1" i="0" u="none">
                <a:solidFill>
                  <a:schemeClr val="lt1"/>
                </a:solidFill>
              </a:rPr>
            </a:br>
            <a:r>
              <a:rPr lang="en-US" sz="2800" b="1" i="0" u="none">
                <a:solidFill>
                  <a:schemeClr val="lt1"/>
                </a:solidFill>
              </a:rPr>
              <a:t/>
            </a:r>
            <a:br>
              <a:rPr lang="en-US" sz="2800" b="1" i="0" u="none">
                <a:solidFill>
                  <a:schemeClr val="lt1"/>
                </a:solidFill>
              </a:rPr>
            </a:br>
            <a:r>
              <a:rPr lang="en-US" sz="2800"/>
              <a:t>Rapid solutioning – Sprint technique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>
            <a:spLocks noGrp="1"/>
          </p:cNvSpPr>
          <p:nvPr>
            <p:ph type="body" idx="1"/>
          </p:nvPr>
        </p:nvSpPr>
        <p:spPr>
          <a:xfrm>
            <a:off x="7257141" y="1761125"/>
            <a:ext cx="1669143" cy="828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1200"/>
              <a:t>HMW: How may we?</a:t>
            </a:r>
            <a:endParaRPr sz="1200"/>
          </a:p>
        </p:txBody>
      </p:sp>
      <p:sp>
        <p:nvSpPr>
          <p:cNvPr id="245" name="Google Shape;245;p3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 sz="3200"/>
              <a:t>Map: Identify the key challenges to be addressed</a:t>
            </a:r>
            <a:endParaRPr sz="3200"/>
          </a:p>
        </p:txBody>
      </p:sp>
      <p:pic>
        <p:nvPicPr>
          <p:cNvPr id="246" name="Google Shape;24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4343" y="1394618"/>
            <a:ext cx="5727700" cy="1561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4343" y="3127872"/>
            <a:ext cx="6110514" cy="36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625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How may we make it easy for customers to re-order?</a:t>
            </a:r>
            <a:endParaRPr/>
          </a:p>
        </p:txBody>
      </p:sp>
      <p:sp>
        <p:nvSpPr>
          <p:cNvPr id="253" name="Google Shape;253;p3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 sz="3200"/>
              <a:t>Map: Identify the key challenges to be addressed</a:t>
            </a:r>
            <a:endParaRPr sz="3200"/>
          </a:p>
        </p:txBody>
      </p:sp>
      <p:pic>
        <p:nvPicPr>
          <p:cNvPr id="254" name="Google Shape;25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971" y="2386467"/>
            <a:ext cx="6865257" cy="3831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AirBnB: How may we questions: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What are the key challenges AirBnB needs to answer for their offering – stay in a house instead of staying in hotel?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How may we make it super easy to book a place to stay?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How may we create trust between two complete strangers?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60" name="Google Shape;260;p3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 sz="3200"/>
              <a:t>Exercise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>
            <a:spLocks noGrp="1"/>
          </p:cNvSpPr>
          <p:nvPr>
            <p:ph type="body" idx="1"/>
          </p:nvPr>
        </p:nvSpPr>
        <p:spPr>
          <a:xfrm>
            <a:off x="2322286" y="1726065"/>
            <a:ext cx="1524000" cy="53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Step 1</a:t>
            </a:r>
            <a:endParaRPr/>
          </a:p>
        </p:txBody>
      </p:sp>
      <p:sp>
        <p:nvSpPr>
          <p:cNvPr id="266" name="Google Shape;266;p3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Sketch the solution </a:t>
            </a:r>
            <a:endParaRPr/>
          </a:p>
        </p:txBody>
      </p:sp>
      <p:pic>
        <p:nvPicPr>
          <p:cNvPr id="267" name="Google Shape;267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8873" y="1030514"/>
            <a:ext cx="4852897" cy="5755462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6"/>
          <p:cNvSpPr txBox="1"/>
          <p:nvPr/>
        </p:nvSpPr>
        <p:spPr>
          <a:xfrm>
            <a:off x="2322286" y="3370082"/>
            <a:ext cx="1524000" cy="53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6"/>
          <p:cNvSpPr txBox="1"/>
          <p:nvPr/>
        </p:nvSpPr>
        <p:spPr>
          <a:xfrm>
            <a:off x="2322286" y="5467396"/>
            <a:ext cx="1524000" cy="53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6"/>
          <p:cNvSpPr txBox="1"/>
          <p:nvPr/>
        </p:nvSpPr>
        <p:spPr>
          <a:xfrm>
            <a:off x="67879" y="1582057"/>
            <a:ext cx="2148114" cy="4760686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87313" marR="0" lvl="0" indent="-5397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may we make it easy for customers to re-order?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76" name="Google Shape;276;p3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Identify standout ideas by voting</a:t>
            </a:r>
            <a:endParaRPr/>
          </a:p>
        </p:txBody>
      </p:sp>
      <p:pic>
        <p:nvPicPr>
          <p:cNvPr id="277" name="Google Shape;27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769609"/>
            <a:ext cx="8476343" cy="4210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Pick the best solution based on votes. Product manager gets extra voting rights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If there are some stand out ideas in another solution, try to integrate the idea into the best solution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Put together story board of the final solution</a:t>
            </a:r>
            <a:endParaRPr/>
          </a:p>
        </p:txBody>
      </p:sp>
      <p:sp>
        <p:nvSpPr>
          <p:cNvPr id="283" name="Google Shape;283;p3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Create Story board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Divide prototyping work among team members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Prototype can be a video, mockup, wireframe, etc.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Build the prototype: Assemble the parts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89" name="Google Shape;289;p3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Create a prototype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1600"/>
              <a:t>Studies have shown that 5 users are enough to get 80-90% feedback</a:t>
            </a:r>
            <a:endParaRPr sz="1600"/>
          </a:p>
          <a:p>
            <a: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1600"/>
          </a:p>
          <a:p>
            <a:pPr marL="514350" lvl="0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600"/>
              <a:t>Understand customer background</a:t>
            </a:r>
            <a:endParaRPr sz="1600"/>
          </a:p>
          <a:p>
            <a:pPr marL="514350" lvl="0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600"/>
              <a:t>Introduce prototype</a:t>
            </a:r>
            <a:endParaRPr sz="1600"/>
          </a:p>
          <a:p>
            <a:pPr marL="514350" lvl="0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600"/>
              <a:t>Let customer use the prototype while someone takes notes </a:t>
            </a:r>
            <a:endParaRPr sz="1600"/>
          </a:p>
          <a:p>
            <a:pPr marL="514350" lvl="0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600"/>
              <a:t>Quick debrief: Good aspects, aspects toimprove</a:t>
            </a:r>
            <a:endParaRPr/>
          </a:p>
        </p:txBody>
      </p:sp>
      <p:sp>
        <p:nvSpPr>
          <p:cNvPr id="295" name="Google Shape;295;p4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Test the prototype to get customer feedback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1200"/>
              <a:t>Studies have shown that 5 users are enough to get 80-90% feedback</a:t>
            </a:r>
            <a:endParaRPr sz="1200"/>
          </a:p>
          <a:p>
            <a: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1200"/>
              <a:t>Welcome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Thank for coming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We are trying to improve our product,…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I will be asking a lot of questions as you use the product but I am not testing you, I am testing the product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If you get stuck or confused, it is not your fault. It helps us find problems.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I will start by asking some background questions, then I will show you somethings we are working on</a:t>
            </a:r>
            <a:endParaRPr sz="1200"/>
          </a:p>
          <a:p>
            <a: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1200"/>
              <a:t>Understand customer background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What kind of work do you do?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How long have you been doing that?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What do you do when you are not working?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Have you used any products to ….? What did you want them to do for you? What do you like or dislike about them?</a:t>
            </a:r>
            <a:endParaRPr sz="1200"/>
          </a:p>
          <a:p>
            <a: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1200"/>
              <a:t>Introduce prototype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Would you be willing to look at some prototypes?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Some things may not work quite right yet – if you run into something that is not working, I will let you know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Remind the customer, you are not testing the customer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Encourage the customer to think aloud as she uses the product – say what she is trying to do, how she plans to do, share what she likes, what she is confused about, etc.</a:t>
            </a:r>
            <a:endParaRPr sz="1200"/>
          </a:p>
          <a:p>
            <a: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1200"/>
              <a:t>Let customer use the prototype while someone takes notes 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Ask questions to understand what the customer thinking or getting stuck about</a:t>
            </a:r>
            <a:endParaRPr sz="1200"/>
          </a:p>
          <a:p>
            <a: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1200"/>
              <a:t>Quick debrief</a:t>
            </a:r>
            <a:endParaRPr sz="1200"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1200"/>
              <a:t>What did you like about the product, what did you dislike?</a:t>
            </a:r>
            <a:endParaRPr sz="120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1200"/>
          </a:p>
        </p:txBody>
      </p:sp>
      <p:sp>
        <p:nvSpPr>
          <p:cNvPr id="301" name="Google Shape;301;p4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Test: In detail…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965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Slack messaging software had become </a:t>
            </a:r>
            <a:r>
              <a:rPr lang="en-US" sz="1800">
                <a:solidFill>
                  <a:srgbClr val="FF0000"/>
                </a:solidFill>
              </a:rPr>
              <a:t>hugely successful in tech companies.</a:t>
            </a:r>
            <a:r>
              <a:rPr lang="en-US" sz="1800"/>
              <a:t> 500,000 users were using it for one-on-one messaging, chat room messaging,.. It had changed the way teams communicate. It had integrations with lots of other application and had become a hub.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Now Slack </a:t>
            </a:r>
            <a:r>
              <a:rPr lang="en-US" sz="1800">
                <a:solidFill>
                  <a:srgbClr val="FF0000"/>
                </a:solidFill>
              </a:rPr>
              <a:t>wanted to expand to non-tech companies</a:t>
            </a:r>
            <a:r>
              <a:rPr lang="en-US" sz="1800"/>
              <a:t>. The marketing had not made much impact. So they got together to use Sprint approach to answer the questions – </a:t>
            </a:r>
            <a:r>
              <a:rPr lang="en-US" sz="1800">
                <a:solidFill>
                  <a:srgbClr val="FF0000"/>
                </a:solidFill>
              </a:rPr>
              <a:t>what is the best way to explain what Slack can do for you? </a:t>
            </a:r>
            <a:endParaRPr sz="1800">
              <a:solidFill>
                <a:srgbClr val="FF0000"/>
              </a:solidFill>
            </a:endParaRPr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The team came up with 2 competing ideas – tenacious tour and Bot. They developed a prototype for each. </a:t>
            </a:r>
            <a:r>
              <a:rPr lang="en-US" sz="1800">
                <a:solidFill>
                  <a:srgbClr val="FF0000"/>
                </a:solidFill>
              </a:rPr>
              <a:t>One was a step by step explanation of Slack usage</a:t>
            </a:r>
            <a:r>
              <a:rPr lang="en-US" sz="1800"/>
              <a:t>. </a:t>
            </a:r>
            <a:r>
              <a:rPr lang="en-US" sz="1800">
                <a:solidFill>
                  <a:srgbClr val="FF0000"/>
                </a:solidFill>
              </a:rPr>
              <a:t>Another was a mock up of a Bot </a:t>
            </a:r>
            <a:r>
              <a:rPr lang="en-US" sz="1800"/>
              <a:t>– messages typed by the user will be answered by a Slack employee at the other end mocking a Bot.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The team showed these prototypes to 2 sets of users. </a:t>
            </a:r>
            <a:r>
              <a:rPr lang="en-US" sz="1800">
                <a:solidFill>
                  <a:srgbClr val="FF0000"/>
                </a:solidFill>
              </a:rPr>
              <a:t>The tenacious tour got better feedback</a:t>
            </a:r>
            <a:r>
              <a:rPr lang="en-US" sz="1800"/>
              <a:t> though with some room for improvement. Thus they </a:t>
            </a:r>
            <a:r>
              <a:rPr lang="en-US" sz="1800">
                <a:solidFill>
                  <a:srgbClr val="FF0000"/>
                </a:solidFill>
              </a:rPr>
              <a:t>avoided the effort of developing the Bot </a:t>
            </a:r>
            <a:r>
              <a:rPr lang="en-US" sz="1800"/>
              <a:t>which would have been quite expensive.</a:t>
            </a: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07" name="Google Shape;307;p4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Case study: Slack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Map the problem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Sketch the solution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Choose the best solution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Storyboard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Prototype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Test</a:t>
            </a:r>
            <a:endParaRPr/>
          </a:p>
          <a:p>
            <a:pPr marL="469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Product: Digital music player device for senior citizens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/>
              <a:t>What are the key questions / challenges?</a:t>
            </a:r>
            <a:endParaRPr/>
          </a:p>
          <a:p>
            <a:pPr marL="68580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/>
              <a:t>Sketch a solution / UI for downloading a song and storing it in the device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13" name="Google Shape;313;p4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Exercise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body" idx="1"/>
          </p:nvPr>
        </p:nvSpPr>
        <p:spPr>
          <a:xfrm>
            <a:off x="3263902" y="1521326"/>
            <a:ext cx="2467429" cy="459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 u="sng"/>
              <a:t>Map (Swim lane)</a:t>
            </a:r>
            <a:endParaRPr u="sng"/>
          </a:p>
        </p:txBody>
      </p:sp>
      <p:sp>
        <p:nvSpPr>
          <p:cNvPr id="319" name="Google Shape;319;p4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 sz="2800"/>
              <a:t>Exercise: Digital music player device for senior citizens</a:t>
            </a:r>
            <a:endParaRPr sz="2800"/>
          </a:p>
        </p:txBody>
      </p:sp>
      <p:sp>
        <p:nvSpPr>
          <p:cNvPr id="320" name="Google Shape;320;p44"/>
          <p:cNvSpPr/>
          <p:nvPr/>
        </p:nvSpPr>
        <p:spPr>
          <a:xfrm>
            <a:off x="2569029" y="2554516"/>
            <a:ext cx="1132115" cy="989354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 device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4"/>
          <p:cNvSpPr/>
          <p:nvPr/>
        </p:nvSpPr>
        <p:spPr>
          <a:xfrm>
            <a:off x="5812967" y="3901962"/>
            <a:ext cx="1132115" cy="989354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 songs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4"/>
          <p:cNvSpPr/>
          <p:nvPr/>
        </p:nvSpPr>
        <p:spPr>
          <a:xfrm>
            <a:off x="7300682" y="3901962"/>
            <a:ext cx="1132115" cy="989354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Play songs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4"/>
          <p:cNvSpPr/>
          <p:nvPr/>
        </p:nvSpPr>
        <p:spPr>
          <a:xfrm>
            <a:off x="4033158" y="2549753"/>
            <a:ext cx="1132115" cy="989354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Subscribe to a plan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4"/>
          <p:cNvSpPr txBox="1"/>
          <p:nvPr/>
        </p:nvSpPr>
        <p:spPr>
          <a:xfrm>
            <a:off x="667657" y="2395864"/>
            <a:ext cx="13885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/ Daughter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4"/>
          <p:cNvSpPr txBox="1"/>
          <p:nvPr/>
        </p:nvSpPr>
        <p:spPr>
          <a:xfrm>
            <a:off x="667657" y="3907727"/>
            <a:ext cx="12602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Senior citizen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978" y="2703641"/>
            <a:ext cx="639762" cy="639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916" y="4177163"/>
            <a:ext cx="639762" cy="6397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8" name="Google Shape;328;p44"/>
          <p:cNvCxnSpPr>
            <a:stCxn id="320" idx="3"/>
            <a:endCxn id="323" idx="1"/>
          </p:cNvCxnSpPr>
          <p:nvPr/>
        </p:nvCxnSpPr>
        <p:spPr>
          <a:xfrm rot="10800000" flipH="1">
            <a:off x="3701144" y="3044393"/>
            <a:ext cx="332100" cy="48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329" name="Google Shape;329;p44"/>
          <p:cNvCxnSpPr>
            <a:stCxn id="323" idx="3"/>
            <a:endCxn id="321" idx="1"/>
          </p:cNvCxnSpPr>
          <p:nvPr/>
        </p:nvCxnSpPr>
        <p:spPr>
          <a:xfrm>
            <a:off x="5165273" y="3044430"/>
            <a:ext cx="647700" cy="13521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330" name="Google Shape;330;p44"/>
          <p:cNvCxnSpPr>
            <a:stCxn id="321" idx="3"/>
            <a:endCxn id="322" idx="1"/>
          </p:cNvCxnSpPr>
          <p:nvPr/>
        </p:nvCxnSpPr>
        <p:spPr>
          <a:xfrm>
            <a:off x="6945082" y="4396639"/>
            <a:ext cx="355500" cy="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331" name="Google Shape;331;p44"/>
          <p:cNvSpPr/>
          <p:nvPr/>
        </p:nvSpPr>
        <p:spPr>
          <a:xfrm>
            <a:off x="1927938" y="2888345"/>
            <a:ext cx="365319" cy="261257"/>
          </a:xfrm>
          <a:prstGeom prst="homePlate">
            <a:avLst>
              <a:gd name="adj" fmla="val 50000"/>
            </a:avLst>
          </a:prstGeom>
          <a:solidFill>
            <a:srgbClr val="953734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4"/>
          <p:cNvSpPr/>
          <p:nvPr/>
        </p:nvSpPr>
        <p:spPr>
          <a:xfrm>
            <a:off x="1935195" y="4347031"/>
            <a:ext cx="365319" cy="261257"/>
          </a:xfrm>
          <a:prstGeom prst="homePlate">
            <a:avLst>
              <a:gd name="adj" fmla="val 50000"/>
            </a:avLst>
          </a:prstGeom>
          <a:solidFill>
            <a:srgbClr val="953734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4"/>
          <p:cNvSpPr/>
          <p:nvPr/>
        </p:nvSpPr>
        <p:spPr>
          <a:xfrm>
            <a:off x="493483" y="5229524"/>
            <a:ext cx="796834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 are the key questions / challenges? Let us now prioritize the challenges</a:t>
            </a:r>
            <a:endParaRPr/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https://docs.google.com/document/d/1PX7yRRSwWluzKA5pFy7kc3P861kdWhOQl8DBW8Nu0ew/edit?usp=sharing</a:t>
            </a: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Sketch a UI solution for downloading a song. Let us vote for the best solution.</a:t>
            </a: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HMW questions: How may we make it easy for senior citizen to 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/>
              <a:t>Search &amp; download a song or a set of songs, for example all songs from the Hindi film “Anand”?</a:t>
            </a:r>
            <a:endParaRPr/>
          </a:p>
          <a:p>
            <a:pPr marL="68580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/>
              <a:t>Search &amp; play a downloaded song?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39" name="Google Shape;339;p4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Example of HMW questions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>
                <a:solidFill>
                  <a:schemeClr val="dk1"/>
                </a:solidFill>
              </a:rPr>
              <a:t>Sketch a UI solution to search for &amp; download a song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>
                <a:solidFill>
                  <a:schemeClr val="dk1"/>
                </a:solidFill>
              </a:rPr>
              <a:t>Then copy paste your UI solution in the same document</a:t>
            </a:r>
            <a:endParaRPr/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https://docs.google.com/document/d/1PX7yRRSwWluzKA5pFy7kc3P861kdWhOQl8DBW8Nu0ew/edit?usp=sharing</a:t>
            </a:r>
            <a:endParaRPr>
              <a:solidFill>
                <a:srgbClr val="FF0000"/>
              </a:solidFill>
            </a:endParaRPr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>
                <a:solidFill>
                  <a:schemeClr val="dk1"/>
                </a:solidFill>
              </a:rPr>
              <a:t>Then let us vote for the best solution.</a:t>
            </a:r>
            <a:endParaRPr/>
          </a:p>
        </p:txBody>
      </p:sp>
      <p:sp>
        <p:nvSpPr>
          <p:cNvPr id="345" name="Google Shape;345;p4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Exercise…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What are the key learnings from this “Sprint” technique?</a:t>
            </a:r>
            <a:endParaRPr/>
          </a:p>
        </p:txBody>
      </p:sp>
      <p:sp>
        <p:nvSpPr>
          <p:cNvPr id="351" name="Google Shape;351;p4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Key learnings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57" name="Google Shape;357;p4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Appendix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Quick solutioning &amp; testing its effectiveness is important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Sprint is technique developed by Jake Knapp who used this technique in Google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He found ‘Sprint’ more effective than brainstorming to find solutions to problems, irrespective of the product – software, robot, healthcare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In brainstorming, he observed that much time was spent in discussing pros &amp; cons of each solution. Also he found that resulting solutions were not always the best </a:t>
            </a:r>
            <a:r>
              <a:rPr lang="en-US">
                <a:solidFill>
                  <a:srgbClr val="FF0000"/>
                </a:solidFill>
              </a:rPr>
              <a:t>(Why?)</a:t>
            </a:r>
            <a:endParaRPr>
              <a:solidFill>
                <a:srgbClr val="FF0000"/>
              </a:solidFill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Introduction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800"/>
              <a:t>Map the problem: 	Draw a high level process map (swim lane), identify the key challenges to be addressed in the process</a:t>
            </a:r>
            <a:endParaRPr/>
          </a:p>
          <a:p>
            <a:pPr marL="68580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1800"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800"/>
              <a:t>Sketch the solution: Create rough solutions – one per team member</a:t>
            </a:r>
            <a:endParaRPr sz="1800"/>
          </a:p>
          <a:p>
            <a:pPr marL="68580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1800"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800"/>
              <a:t>Choose the best solution: Identify stand-out ideas in each solution, by voting </a:t>
            </a:r>
            <a:endParaRPr sz="1800"/>
          </a:p>
          <a:p>
            <a:pPr marL="68580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1800"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800"/>
              <a:t>Storyboard: Create a storyboard by putting together the standout ideas </a:t>
            </a:r>
            <a:endParaRPr sz="1800"/>
          </a:p>
          <a:p>
            <a:pPr marL="68580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1800"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800"/>
              <a:t>Prototype: Create a prototype – PPT, video, mockup, wireframe, etc.</a:t>
            </a:r>
            <a:endParaRPr sz="1800"/>
          </a:p>
          <a:p>
            <a:pPr marL="68580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1800"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1800"/>
              <a:t>Test: Show to potential users and get feedback</a:t>
            </a: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1800"/>
          </a:p>
        </p:txBody>
      </p:sp>
      <p:sp>
        <p:nvSpPr>
          <p:cNvPr id="207" name="Google Shape;207;p2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Idea in brief…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13" name="Google Shape;213;p2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Steps in detail…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>
            <a:spLocks noGrp="1"/>
          </p:cNvSpPr>
          <p:nvPr>
            <p:ph type="body" idx="1"/>
          </p:nvPr>
        </p:nvSpPr>
        <p:spPr>
          <a:xfrm>
            <a:off x="304800" y="6019800"/>
            <a:ext cx="8229600" cy="841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Process for enrolling patients for drug trials</a:t>
            </a:r>
            <a:endParaRPr/>
          </a:p>
        </p:txBody>
      </p:sp>
      <p:sp>
        <p:nvSpPr>
          <p:cNvPr id="219" name="Google Shape;219;p2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Map the problem</a:t>
            </a:r>
            <a:endParaRPr/>
          </a:p>
        </p:txBody>
      </p:sp>
      <p:pic>
        <p:nvPicPr>
          <p:cNvPr id="220" name="Google Shape;22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1201" y="1175657"/>
            <a:ext cx="7590970" cy="4844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Flatiron is a heath care company that analyses medical records and test data of cancer patients and help doctors to choose the right treatment.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Objective: Increase enrolment in clinical trials for new drugs (medicines)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>
                <a:solidFill>
                  <a:srgbClr val="0070C0"/>
                </a:solidFill>
              </a:rPr>
              <a:t>Problem: Only 4% of cancer patients enrol for clinical trials. Increased enrolment would increase the collection of data about cancer treatment data which can be used by doctors to better treat future patients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There are different types of trials: Trials for drugs for common types of cancer, trials for drugs for rare forms of cancer. The types of trails are very many and it is hard to track humanly.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To determine which trial a patient should undergo (match), the doctors have to go through a lot of data such as treatment history, blood count, DNA mutations in cancer cell, and much more.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Flatiron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>
            <a:spLocks noGrp="1"/>
          </p:cNvSpPr>
          <p:nvPr>
            <p:ph type="body" idx="1"/>
          </p:nvPr>
        </p:nvSpPr>
        <p:spPr>
          <a:xfrm>
            <a:off x="304800" y="1493838"/>
            <a:ext cx="8229600" cy="48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Picture of robot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2" name="Google Shape;232;p3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Map for Robot server in hotel</a:t>
            </a:r>
            <a:endParaRPr/>
          </a:p>
        </p:txBody>
      </p:sp>
      <p:pic>
        <p:nvPicPr>
          <p:cNvPr id="233" name="Google Shape;23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370" y="2099579"/>
            <a:ext cx="8229600" cy="4620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Map: Online coffee sales</a:t>
            </a:r>
            <a:endParaRPr/>
          </a:p>
        </p:txBody>
      </p:sp>
      <p:pic>
        <p:nvPicPr>
          <p:cNvPr id="239" name="Google Shape;23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457" y="1733550"/>
            <a:ext cx="7968343" cy="4783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3BB9DCE8645E4D85AE066637E9DA4B" ma:contentTypeVersion="7" ma:contentTypeDescription="Create a new document." ma:contentTypeScope="" ma:versionID="fe7dd13ce45f543b4084f8aa73fa34f2">
  <xsd:schema xmlns:xsd="http://www.w3.org/2001/XMLSchema" xmlns:xs="http://www.w3.org/2001/XMLSchema" xmlns:p="http://schemas.microsoft.com/office/2006/metadata/properties" xmlns:ns2="8a1544a5-6ec8-4bbc-8101-c341ae766efb" targetNamespace="http://schemas.microsoft.com/office/2006/metadata/properties" ma:root="true" ma:fieldsID="e531934f27553bc1d6927f9a5c877514" ns2:_="">
    <xsd:import namespace="8a1544a5-6ec8-4bbc-8101-c341ae76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1544a5-6ec8-4bbc-8101-c341ae766e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801A75-F8D5-4A6A-B29E-F4412B30F639}"/>
</file>

<file path=customXml/itemProps2.xml><?xml version="1.0" encoding="utf-8"?>
<ds:datastoreItem xmlns:ds="http://schemas.openxmlformats.org/officeDocument/2006/customXml" ds:itemID="{F1A1E705-92DE-4FEA-BCA2-60E26136E111}"/>
</file>

<file path=customXml/itemProps3.xml><?xml version="1.0" encoding="utf-8"?>
<ds:datastoreItem xmlns:ds="http://schemas.openxmlformats.org/officeDocument/2006/customXml" ds:itemID="{A480D693-65BE-4DB6-9CEF-AA76C5F92660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1175</Words>
  <Application>Microsoft Office PowerPoint</Application>
  <PresentationFormat>On-screen Show (4:3)</PresentationFormat>
  <Paragraphs>142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25</vt:i4>
      </vt:variant>
    </vt:vector>
  </HeadingPairs>
  <TitlesOfParts>
    <vt:vector size="39" baseType="lpstr">
      <vt:lpstr>Arial</vt:lpstr>
      <vt:lpstr>Calibri</vt:lpstr>
      <vt:lpstr>2_Office Theme</vt:lpstr>
      <vt:lpstr>4_Office Theme</vt:lpstr>
      <vt:lpstr>Office Theme</vt:lpstr>
      <vt:lpstr>1_Office Theme</vt:lpstr>
      <vt:lpstr>3_Office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Software Product Management  Rapid solutioning – Sprint technique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Product Management  Rapid solutioning – Sprint technique</dc:title>
  <cp:lastModifiedBy>DELL</cp:lastModifiedBy>
  <cp:revision>1</cp:revision>
  <dcterms:modified xsi:type="dcterms:W3CDTF">2022-09-03T02:49:05Z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0x010100D93BB9DCE8645E4D85AE066637E9DA4B</vt:lpwstr>
  </property>
</Properties>
</file>