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  <p:sldMasterId id="2147483669" r:id="rId4"/>
    <p:sldMasterId id="2147483670" r:id="rId5"/>
    <p:sldMasterId id="2147483671" r:id="rId6"/>
    <p:sldMasterId id="2147483672" r:id="rId7"/>
    <p:sldMasterId id="2147483673" r:id="rId8"/>
    <p:sldMasterId id="2147483674" r:id="rId9"/>
    <p:sldMasterId id="2147483675" r:id="rId10"/>
    <p:sldMasterId id="2147483676" r:id="rId11"/>
    <p:sldMasterId id="2147483677" r:id="rId12"/>
  </p:sldMasterIdLst>
  <p:notesMasterIdLst>
    <p:notesMasterId r:id="rId4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B0749-F924-49C6-B819-4CEC917844FB}">
  <a:tblStyle styleId="{9A7B0749-F924-49C6-B819-4CEC917844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2" name="Google Shape;42;p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" name="Google Shape;45;p5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5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47" name="Google Shape;47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1" name="Google Shape;51;p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" name="Google Shape;54;p5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9" name="Google Shape;59;p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6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6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4" name="Google Shape;64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8" name="Google Shape;68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" name="Google Shape;71;p6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76" name="Google Shape;76;p7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" name="Google Shape;79;p7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7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1" name="Google Shape;81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5" name="Google Shape;85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7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3" name="Google Shape;93;p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8" name="Google Shape;98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2" name="Google Shape;102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8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10" name="Google Shape;110;p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p9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5" name="Google Shape;115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9" name="Google Shape;119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9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27" name="Google Shape;127;p10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0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2" name="Google Shape;132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6" name="Google Shape;136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0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144" name="Google Shape;144;p1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9" name="Google Shape;149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3" name="Google Shape;153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1" descr="Image result for kulhad ch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685800"/>
            <a:ext cx="1066800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59" name="Google Shape;259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63" name="Google Shape;263;p2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25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77" name="Google Shape;277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1" name="Google Shape;281;p2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4" name="Google Shape;284;p2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293" name="Google Shape;293;p29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6" name="Google Shape;296;p2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5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5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92" name="Google Shape;192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96" name="Google Shape;196;p1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1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" name="Google Shape;215;p19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27" name="Google Shape;227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31" name="Google Shape;231;p2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21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242" name="Google Shape;242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46" name="Google Shape;246;p2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9" name="Google Shape;249;p2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sli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Principles of </a:t>
            </a:r>
            <a:r>
              <a:rPr lang="en-IN" sz="2800"/>
              <a:t>UX design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64" name="Google Shape;364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Overall structure</a:t>
            </a:r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39077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Sketch of overall structure</a:t>
            </a:r>
            <a:endParaRPr/>
          </a:p>
        </p:txBody>
      </p:sp>
      <p:pic>
        <p:nvPicPr>
          <p:cNvPr id="371" name="Google Shape;371;p41" descr="c05f00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612900"/>
            <a:ext cx="5502275" cy="4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6858000" y="1752600"/>
            <a:ext cx="1828800" cy="923925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for travelling nurses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858000" y="3276600"/>
            <a:ext cx="1981200" cy="203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different areas using rectangles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iterative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Scenario: Searching &amp; selecting products to buy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857" y="1328737"/>
            <a:ext cx="5393418" cy="514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Navigation</a:t>
            </a:r>
            <a:endParaRPr/>
          </a:p>
        </p:txBody>
      </p:sp>
      <p:pic>
        <p:nvPicPr>
          <p:cNvPr id="385" name="Google Shape;385;p43" descr="https://learning.oreilly.com/library/view/the-lean-product/9781118960875/images/ch008-f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56229"/>
            <a:ext cx="8548914" cy="460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2" name="Google Shape;3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22" y="1232734"/>
            <a:ext cx="11815552" cy="490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Example: Screen design</a:t>
            </a:r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18" y="1650762"/>
            <a:ext cx="117056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/>
              <a:t>Sketch =&gt; Wireframe =&gt; Lo-fi Prototype =&gt; Hi-fi Prototype =&gt; Code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Ideal sequence for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Conceptual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Information architecture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Interaction design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Visual design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Different aspects of creating UX</a:t>
            </a:r>
            <a:endParaRPr/>
          </a:p>
        </p:txBody>
      </p:sp>
      <p:pic>
        <p:nvPicPr>
          <p:cNvPr id="412" name="Google Shape;41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220" y="2822484"/>
            <a:ext cx="4658360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9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Should resonate with how the users think (Mental model)</a:t>
            </a:r>
            <a:endParaRPr sz="1800"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Examples: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Quicken used checkbook as a metaphor, which customers found very intuitive.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Uber's conceptual design was to show users the location of nearby cars in real time: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Tally: User’s language not Accountant’s language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 sz="1800"/>
              <a:t>MakeMyTrip: Steps to book ticket match users expectations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1800"/>
              <a:t>Need to understand users and their goals (personas)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How tech savvy is the customer?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age?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1800"/>
              <a:t>What is the environment in which he will be using the product (in a car while driving, in a noisy factory)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418" name="Google Shape;418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Comment on the conceptual design of the “Funds transfer” feature of your bank’s online banking software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424" name="Google Shape;424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Conceptual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 of Usability (Jakob Nielsen)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Steps for UI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aspects of UX design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Evaluating UX – Nielsen’s heuristics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Deals with how you organize information on the screen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Findability is a key measure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features, label them in a way that is easy to understand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Organize in sections and screens within sections (Site map)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Global navigation pattern</a:t>
            </a:r>
            <a:endParaRPr sz="2000"/>
          </a:p>
        </p:txBody>
      </p:sp>
      <p:sp>
        <p:nvSpPr>
          <p:cNvPr id="430" name="Google Shape;43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you like this screen design?</a:t>
            </a:r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 Example of bad design</a:t>
            </a:r>
            <a:endParaRPr/>
          </a:p>
        </p:txBody>
      </p:sp>
      <p:pic>
        <p:nvPicPr>
          <p:cNvPr id="437" name="Google Shape;437;p51" descr="Ouch!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14" y="2234881"/>
            <a:ext cx="8911772" cy="398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Comment on the “Findability” aspect of your bank’s online banking software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How easy or difficult it is to find the following features: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Order cheque book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Block debit card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lphaLcParenR"/>
            </a:pPr>
            <a:r>
              <a:rPr lang="en-IN"/>
              <a:t>Access Form 16</a:t>
            </a: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Info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Deals with: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actions can the user take at each step, and how will the product respond?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will the user interact: click, hover, drag, type, tap, swipe, etc.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What navigations needs to be provided?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Depicting the state, such as - Product selected, checkout, payment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/>
              <a:t>How does the product provide feedback?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Error messages,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confirmation,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acknowledgement for pressing a button,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wait indicators (hour glass),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progress bar,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‘you are here’  indicator in a multi step process</a:t>
            </a:r>
            <a:endParaRPr/>
          </a:p>
          <a:p>
            <a:pPr marL="74295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solidFill>
                  <a:srgbClr val="FF0000"/>
                </a:solidFill>
              </a:rPr>
              <a:t>Which product you have used that gives good feedback?</a:t>
            </a:r>
            <a:endParaRPr sz="200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Interaction design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A </a:t>
            </a:r>
            <a:r>
              <a:rPr lang="en-IN" sz="1800" b="1"/>
              <a:t>customer journey </a:t>
            </a:r>
            <a:r>
              <a:rPr lang="en-IN" sz="1800"/>
              <a:t>is the end-to-end process that a customer goes through in order to complete a task over 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Customers interact with an application using multiple devices – laptop, smart phone, kiosk – and in multiple ways – email, browser, sms. (touch points)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Example: Airline travel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Book ticket using laptop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On day of journey, the airline sends me a notification to check 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show my phone boarding pass at gate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 print boarding pass on kiosk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If there’s a flight delay, I’m updated immediately by text message or email.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Customer journey mapping (different touch points)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Can you give example of customer journey mapping for Customer complaint of lost credit card?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Customer journey mapping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Deals with: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Colour (highlight, borders, title)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Hierarchies (Heading, sections,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Brand personality (Company logo)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Fonts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Images (AirBnB)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Icons (Save, Edit, …)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Style guide for consistent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67" name="Google Shape;467;p5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 (Graphic design)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Visual design: Hierarchy</a:t>
            </a:r>
            <a:endParaRPr/>
          </a:p>
        </p:txBody>
      </p:sp>
      <p:pic>
        <p:nvPicPr>
          <p:cNvPr id="473" name="Google Shape;47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39619"/>
            <a:ext cx="8345714" cy="398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Simple &amp; Natural dialogue – minimize concepts, match user’s mental model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Speak user’s language – avoid codes such as 44 for UK, 1 for US, avoid technical terms such as memory overflow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Minimize user memory load  - Use menus and drop downs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Consistency – Example menu items across Word, Excel, Powerpoint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Feedback – Confirmation of action, Progress indicator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User control &amp; freedom – Example Home, Back, Undo, Redo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Clearly marked exits – Cancel, Logout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Shortcuts – Ex. Word shows last files opened, prefill preferences, default values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Good error messages – Precise and helpful: Can not open file Chapter 5 because it is not on disk”. It is possible that the file has been moved to new directory or might have been renamed”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Prevent errors – Example Drop down values, Calendar to select date, Describe the format ex. dd-mmm-yyyy 2-Oct-2048, Make primary action prominent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/>
              <a:t>Help &amp; Documentation – Task oriented search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endParaRPr sz="1600"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Evaluating design: Nielsen’s heuristics</a:t>
            </a:r>
            <a:endParaRPr/>
          </a:p>
        </p:txBody>
      </p:sp>
      <p:pic>
        <p:nvPicPr>
          <p:cNvPr id="480" name="Google Shape;48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6050" y="5426528"/>
            <a:ext cx="264795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/>
          <p:nvPr/>
        </p:nvSpPr>
        <p:spPr>
          <a:xfrm>
            <a:off x="304800" y="6212439"/>
            <a:ext cx="5631543" cy="52322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Revised &amp; Excellent: https://www.nngroup.com/articles/ten-usability-heuristics/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We looked at: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5 dimensions of Usability: Learnability, Efficiency, Memorability, errors &amp; Satisfaction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4 aspects of design: Conceptual, Information architecture, Interaction design, Visual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Evaluation heuristics of Nielsen</a:t>
            </a:r>
            <a:endParaRPr/>
          </a:p>
        </p:txBody>
      </p:sp>
      <p:sp>
        <p:nvSpPr>
          <p:cNvPr id="487" name="Google Shape;487;p5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Have you come across User interfaces that exhibit the following: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Unintuitive and hard to use.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 can't find what you're looking for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You're not clear what to do next.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0" name="Google Shape;32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What are the key learnings from this session?</a:t>
            </a:r>
            <a:endParaRPr/>
          </a:p>
        </p:txBody>
      </p:sp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Question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Al Gore from the Democratic Party, lost many thousands of votes, which instead went to the Reform Party.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Information architecture: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Example of poor organization</a:t>
            </a:r>
            <a:endParaRPr/>
          </a:p>
        </p:txBody>
      </p:sp>
      <p:pic>
        <p:nvPicPr>
          <p:cNvPr id="506" name="Google Shape;506;p62" descr="https://public-media.interaction-design.org/images/uploads/ab1fb2f45ed52892a91596a56d00b9f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6" y="2322286"/>
            <a:ext cx="7242629" cy="44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Elegance &amp; Simplicity</a:t>
            </a:r>
            <a:endParaRPr/>
          </a:p>
        </p:txBody>
      </p:sp>
      <p:pic>
        <p:nvPicPr>
          <p:cNvPr id="512" name="Google Shape;512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1813" y="1493838"/>
            <a:ext cx="5235575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Balance</a:t>
            </a:r>
            <a:endParaRPr/>
          </a:p>
        </p:txBody>
      </p:sp>
      <p:sp>
        <p:nvSpPr>
          <p:cNvPr id="518" name="Google Shape;518;p64"/>
          <p:cNvSpPr/>
          <p:nvPr/>
        </p:nvSpPr>
        <p:spPr>
          <a:xfrm>
            <a:off x="314325" y="6030913"/>
            <a:ext cx="82200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https://www.interaction-design.org/literature/topics/visual-design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64" descr="https://public-media.interaction-design.org/images/uploads/4d721f251a85a983af7ef0ce97ac5098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35163"/>
            <a:ext cx="8229600" cy="364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One way to evaluate UX is to consider how much it helps or hinders the functionality / features in realizing the value proposition (the desired customer benefits) (Product – Market fit pyramid)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  <p:pic>
        <p:nvPicPr>
          <p:cNvPr id="327" name="Google Shape;327;p34" descr="Dan Olsen shares advice on How to Achieve Product-Market F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111" y="2998515"/>
            <a:ext cx="4426404" cy="33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Learnability</a:t>
            </a:r>
            <a:r>
              <a:rPr lang="en-IN" sz="2000"/>
              <a:t>: How easy is it for users to accomplish basic tasks the first time they encounter the design?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Efficiency</a:t>
            </a:r>
            <a:r>
              <a:rPr lang="en-IN" sz="2000"/>
              <a:t>: Once users have learned the design, how quickly can they perform tasks?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Memorability</a:t>
            </a:r>
            <a:r>
              <a:rPr lang="en-IN" sz="2000"/>
              <a:t>: When users return to the design after a period of not using it, how easily can they re-establish proficiency?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Errors</a:t>
            </a:r>
            <a:r>
              <a:rPr lang="en-IN" sz="2000"/>
              <a:t>: How many 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errors</a:t>
            </a:r>
            <a:r>
              <a:rPr lang="en-IN" sz="2000"/>
              <a:t> do users make, how severe are these errors, and how easily can they recover from the errors?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/>
              <a:t>Satisfaction</a:t>
            </a:r>
            <a:r>
              <a:rPr lang="en-IN" sz="2000"/>
              <a:t>: How pleasant is it to use the design?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304800" y="1377725"/>
            <a:ext cx="8229600" cy="508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Consider the following: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Learnability: How quickly can you learn to use these - washing machine, Gmail, online banking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Efficiency: How efficiently can you accomplish your task using these – MS Word, 50 process templates to choose from in Kissflow</a:t>
            </a:r>
            <a:endParaRPr sz="1800"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Memorability: How long does it take to use these when you return again to use them - Airport kiosk to print boarding pass, Movie theatre kiosk to print ticket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</a:rPr>
              <a:t>Errors: How many errors do you make while buying a product on Flipkart?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/>
              <a:t>Satisfaction: How pleasant was your experience using MakeMyTrip.com?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Dimensions of Usability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7"/>
          <p:cNvGraphicFramePr/>
          <p:nvPr/>
        </p:nvGraphicFramePr>
        <p:xfrm>
          <a:off x="304800" y="1493838"/>
          <a:ext cx="7489350" cy="4173525"/>
        </p:xfrm>
        <a:graphic>
          <a:graphicData uri="http://schemas.openxmlformats.org/drawingml/2006/table">
            <a:tbl>
              <a:tblPr firstRow="1" bandRow="1">
                <a:noFill/>
                <a:tableStyleId>{9A7B0749-F924-49C6-B819-4CEC917844FB}</a:tableStyleId>
              </a:tblPr>
              <a:tblGrid>
                <a:gridCol w="20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Good product example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Learnability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Efficiency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Memorability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Error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Satisfaction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5" name="Google Shape;345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Exercise: Give examples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 sz="2000"/>
              <a:t>Comment on the “Efficiency” dimension of booking an flight ticket in MakeMyTrip.com</a:t>
            </a:r>
            <a:endParaRPr sz="2000"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/>
              <a:t>Exercise</a:t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91" y="2525485"/>
            <a:ext cx="7521452" cy="42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the overall structure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Consider the different scenarios (use cases) 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Design navigation &amp; screens for each  scenario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Basic steps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BE896-5522-4DF2-835F-2A580CD7C0FC}"/>
</file>

<file path=customXml/itemProps2.xml><?xml version="1.0" encoding="utf-8"?>
<ds:datastoreItem xmlns:ds="http://schemas.openxmlformats.org/officeDocument/2006/customXml" ds:itemID="{58D1DF72-497E-470D-B8FF-8433E6851A08}"/>
</file>

<file path=customXml/itemProps3.xml><?xml version="1.0" encoding="utf-8"?>
<ds:datastoreItem xmlns:ds="http://schemas.openxmlformats.org/officeDocument/2006/customXml" ds:itemID="{24842D9D-9951-45F9-9573-42B94ADC4295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1074</Words>
  <Application>Microsoft Office PowerPoint</Application>
  <PresentationFormat>On-screen Show (4:3)</PresentationFormat>
  <Paragraphs>166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Principles of 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Principles of UX design</dc:title>
  <cp:lastModifiedBy>DELL</cp:lastModifiedBy>
  <cp:revision>3</cp:revision>
  <dcterms:modified xsi:type="dcterms:W3CDTF">2022-09-03T05:42:40Z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