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slides/slide12.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presentation.xml" ContentType="application/vnd.openxmlformats-officedocument.presentationml.presentation.main+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12.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6.xml" ContentType="application/vnd.openxmlformats-officedocument.presentationml.slideLayout+xml"/>
  <Override PartName="/ppt/notesSlides/notesSlide6.xml" ContentType="application/vnd.openxmlformats-officedocument.presentationml.notesSlide+xml"/>
  <Override PartName="/ppt/notesSlides/notesSlide1.xml" ContentType="application/vnd.openxmlformats-officedocument.presentationml.notesSlide+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Slides/notesSlide16.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slideLayouts/slideLayout2.xml" ContentType="application/vnd.openxmlformats-officedocument.presentationml.slideLayout+xml"/>
  <Override PartName="/ppt/notesSlides/notesSlide11.xml" ContentType="application/vnd.openxmlformats-officedocument.presentationml.notesSlide+xml"/>
  <Override PartName="/ppt/notesSlides/notesSlide15.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Layouts/slideLayout1.xml" ContentType="application/vnd.openxmlformats-officedocument.presentationml.slideLayout+xml"/>
  <Override PartName="/ppt/theme/theme2.xml" ContentType="application/vnd.openxmlformats-officedocument.theme+xml"/>
  <Override PartName="/ppt/theme/theme6.xml" ContentType="application/vnd.openxmlformats-officedocument.theme+xml"/>
  <Override PartName="/ppt/theme/theme1.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5.xml" ContentType="application/vnd.openxmlformats-officedocument.theme+xml"/>
  <Override PartName="/ppt/notesMasters/notesMaster1.xml" ContentType="application/vnd.openxmlformats-officedocument.presentationml.notesMaster+xml"/>
  <Override PartName="/ppt/theme/theme8.xml" ContentType="application/vnd.openxmlformats-officedocument.theme+xml"/>
  <Override PartName="/ppt/theme/theme7.xml" ContentType="application/vnd.openxmlformats-officedocument.theme+xml"/>
  <Override PartName="/ppt/theme/theme13.xml" ContentType="application/vnd.openxmlformats-officedocument.theme+xml"/>
  <Override PartName="/ppt/theme/theme10.xml" ContentType="application/vnd.openxmlformats-officedocument.theme+xml"/>
  <Override PartName="/ppt/theme/theme9.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 id="2147483661" r:id="rId3"/>
    <p:sldMasterId id="2147483662" r:id="rId4"/>
    <p:sldMasterId id="2147483663" r:id="rId5"/>
    <p:sldMasterId id="2147483664" r:id="rId6"/>
    <p:sldMasterId id="2147483665" r:id="rId7"/>
    <p:sldMasterId id="2147483666" r:id="rId8"/>
    <p:sldMasterId id="2147483667" r:id="rId9"/>
    <p:sldMasterId id="2147483668" r:id="rId10"/>
    <p:sldMasterId id="2147483669" r:id="rId11"/>
    <p:sldMasterId id="2147483670" r:id="rId12"/>
  </p:sldMasterIdLst>
  <p:notesMasterIdLst>
    <p:notesMasterId r:id="rId29"/>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slide" Target="slides/slide9.xml"/><Relationship Id="rId34" Type="http://schemas.openxmlformats.org/officeDocument/2006/relationships/customXml" Target="../customXml/item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customXml" Target="../customXml/item3.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Master" Target="slideMasters/slideMaster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7" cy="479425"/>
          </a:xfrm>
          <a:prstGeom prst="rect">
            <a:avLst/>
          </a:prstGeom>
          <a:noFill/>
          <a:ln>
            <a:noFill/>
          </a:ln>
        </p:spPr>
        <p:txBody>
          <a:bodyPr spcFirstLastPara="1" wrap="square" lIns="96650" tIns="48325" rIns="96650" bIns="48325"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120187"/>
            <a:ext cx="3170237" cy="479425"/>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IN" sz="13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86" name="Google Shape;186;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0: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42" name="Google Shape;242;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48" name="Google Shape;248;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55" name="Google Shape;255;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3: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61" name="Google Shape;261;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4: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68" name="Google Shape;268;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5: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74" name="Google Shape;274;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6: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83" name="Google Shape;283;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2" name="Google Shape;192;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3: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8" name="Google Shape;198;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4: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04" name="Google Shape;204;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10" name="Google Shape;210;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6: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17" name="Google Shape;217;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7: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23" name="Google Shape;223;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8: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29" name="Google Shape;229;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36" name="Google Shape;236;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8"/>
        <p:cNvGrpSpPr/>
        <p:nvPr/>
      </p:nvGrpSpPr>
      <p:grpSpPr>
        <a:xfrm>
          <a:off x="0" y="0"/>
          <a:ext cx="0" cy="0"/>
          <a:chOff x="0" y="0"/>
          <a:chExt cx="0" cy="0"/>
        </a:xfrm>
      </p:grpSpPr>
      <p:sp>
        <p:nvSpPr>
          <p:cNvPr id="19" name="Google Shape;19;p2"/>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2"/>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69"/>
        <p:cNvGrpSpPr/>
        <p:nvPr/>
      </p:nvGrpSpPr>
      <p:grpSpPr>
        <a:xfrm>
          <a:off x="0" y="0"/>
          <a:ext cx="0" cy="0"/>
          <a:chOff x="0" y="0"/>
          <a:chExt cx="0" cy="0"/>
        </a:xfrm>
      </p:grpSpPr>
      <p:sp>
        <p:nvSpPr>
          <p:cNvPr id="170" name="Google Shape;170;p21"/>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1" name="Google Shape;171;p2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181"/>
        <p:cNvGrpSpPr/>
        <p:nvPr/>
      </p:nvGrpSpPr>
      <p:grpSpPr>
        <a:xfrm>
          <a:off x="0" y="0"/>
          <a:ext cx="0" cy="0"/>
          <a:chOff x="0" y="0"/>
          <a:chExt cx="0" cy="0"/>
        </a:xfrm>
      </p:grpSpPr>
      <p:sp>
        <p:nvSpPr>
          <p:cNvPr id="182" name="Google Shape;182;p23"/>
          <p:cNvSpPr txBox="1">
            <a:spLocks noGrp="1"/>
          </p:cNvSpPr>
          <p:nvPr>
            <p:ph type="body" idx="1"/>
          </p:nvPr>
        </p:nvSpPr>
        <p:spPr>
          <a:xfrm rot="5400000">
            <a:off x="1303338" y="296863"/>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3" name="Google Shape;183;p23"/>
          <p:cNvSpPr txBox="1">
            <a:spLocks noGrp="1"/>
          </p:cNvSpPr>
          <p:nvPr>
            <p:ph type="body" idx="2"/>
          </p:nvPr>
        </p:nvSpPr>
        <p:spPr>
          <a:xfrm rot="5400000">
            <a:off x="5410200" y="2743200"/>
            <a:ext cx="58674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7"/>
        <p:cNvGrpSpPr/>
        <p:nvPr/>
      </p:nvGrpSpPr>
      <p:grpSpPr>
        <a:xfrm>
          <a:off x="0" y="0"/>
          <a:ext cx="0" cy="0"/>
          <a:chOff x="0" y="0"/>
          <a:chExt cx="0" cy="0"/>
        </a:xfrm>
      </p:grpSpPr>
      <p:sp>
        <p:nvSpPr>
          <p:cNvPr id="38" name="Google Shape;38;p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400"/>
              </a:spcBef>
              <a:spcAft>
                <a:spcPts val="0"/>
              </a:spcAft>
              <a:buClr>
                <a:srgbClr val="101141"/>
              </a:buClr>
              <a:buSzPts val="2000"/>
              <a:buFont typeface="Arial"/>
              <a:buNone/>
              <a:defRPr sz="2000">
                <a:latin typeface="Arial"/>
                <a:ea typeface="Arial"/>
                <a:cs typeface="Arial"/>
                <a:sym typeface="Arial"/>
              </a:defRPr>
            </a:lvl1pPr>
            <a:lvl2pPr marL="914400" marR="0" lvl="1" indent="-355600" algn="l">
              <a:lnSpc>
                <a:spcPct val="100000"/>
              </a:lnSpc>
              <a:spcBef>
                <a:spcPts val="400"/>
              </a:spcBef>
              <a:spcAft>
                <a:spcPts val="0"/>
              </a:spcAft>
              <a:buClr>
                <a:schemeClr val="dk1"/>
              </a:buClr>
              <a:buSzPts val="2000"/>
              <a:buFont typeface="Arial"/>
              <a:buChar char="–"/>
              <a:defRPr sz="2000">
                <a:latin typeface="Arial"/>
                <a:ea typeface="Arial"/>
                <a:cs typeface="Arial"/>
                <a:sym typeface="Arial"/>
              </a:defRPr>
            </a:lvl2pPr>
            <a:lvl3pPr marL="1371600" lvl="2" indent="-355600" algn="l">
              <a:lnSpc>
                <a:spcPct val="100000"/>
              </a:lnSpc>
              <a:spcBef>
                <a:spcPts val="400"/>
              </a:spcBef>
              <a:spcAft>
                <a:spcPts val="0"/>
              </a:spcAft>
              <a:buClr>
                <a:schemeClr val="dk1"/>
              </a:buClr>
              <a:buSzPts val="2000"/>
              <a:buChar char="•"/>
              <a:defRPr sz="20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9" name="Google Shape;39;p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rgbClr val="0070C0"/>
              </a:buClr>
              <a:buSzPts val="3600"/>
              <a:buNone/>
              <a:defRPr sz="3600" b="1">
                <a:solidFill>
                  <a:srgbClr val="0070C0"/>
                </a:solidFill>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6"/>
        <p:cNvGrpSpPr/>
        <p:nvPr/>
      </p:nvGrpSpPr>
      <p:grpSpPr>
        <a:xfrm>
          <a:off x="0" y="0"/>
          <a:ext cx="0" cy="0"/>
          <a:chOff x="0" y="0"/>
          <a:chExt cx="0" cy="0"/>
        </a:xfrm>
      </p:grpSpPr>
      <p:sp>
        <p:nvSpPr>
          <p:cNvPr id="57" name="Google Shape;57;p7"/>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68"/>
        <p:cNvGrpSpPr/>
        <p:nvPr/>
      </p:nvGrpSpPr>
      <p:grpSpPr>
        <a:xfrm>
          <a:off x="0" y="0"/>
          <a:ext cx="0" cy="0"/>
          <a:chOff x="0" y="0"/>
          <a:chExt cx="0" cy="0"/>
        </a:xfrm>
      </p:grpSpPr>
      <p:sp>
        <p:nvSpPr>
          <p:cNvPr id="69" name="Google Shape;69;p9"/>
          <p:cNvSpPr txBox="1">
            <a:spLocks noGrp="1"/>
          </p:cNvSpPr>
          <p:nvPr>
            <p:ph type="body" idx="1"/>
          </p:nvPr>
        </p:nvSpPr>
        <p:spPr>
          <a:xfrm>
            <a:off x="304800" y="4648200"/>
            <a:ext cx="8458200" cy="1600200"/>
          </a:xfrm>
          <a:prstGeom prst="rect">
            <a:avLst/>
          </a:prstGeom>
          <a:noFill/>
          <a:ln>
            <a:noFill/>
          </a:ln>
        </p:spPr>
        <p:txBody>
          <a:bodyPr spcFirstLastPara="1" wrap="square" lIns="91425" tIns="45700" rIns="91425" bIns="45700" anchor="t" anchorCtr="0">
            <a:noAutofit/>
          </a:bodyPr>
          <a:lstStyle>
            <a:lvl1pPr marL="457200" lvl="0" indent="-228600" algn="l">
              <a:lnSpc>
                <a:spcPct val="104999"/>
              </a:lnSpc>
              <a:spcBef>
                <a:spcPts val="0"/>
              </a:spcBef>
              <a:spcAft>
                <a:spcPts val="0"/>
              </a:spcAft>
              <a:buClr>
                <a:schemeClr val="dk1"/>
              </a:buClr>
              <a:buSzPts val="4000"/>
              <a:buNone/>
              <a:defRPr sz="40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3"/>
        <p:cNvGrpSpPr/>
        <p:nvPr/>
      </p:nvGrpSpPr>
      <p:grpSpPr>
        <a:xfrm>
          <a:off x="0" y="0"/>
          <a:ext cx="0" cy="0"/>
          <a:chOff x="0" y="0"/>
          <a:chExt cx="0" cy="0"/>
        </a:xfrm>
      </p:grpSpPr>
      <p:sp>
        <p:nvSpPr>
          <p:cNvPr id="84" name="Google Shape;84;p1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85" name="Google Shape;85;p11"/>
          <p:cNvSpPr txBox="1">
            <a:spLocks noGrp="1"/>
          </p:cNvSpPr>
          <p:nvPr>
            <p:ph type="body" idx="2"/>
          </p:nvPr>
        </p:nvSpPr>
        <p:spPr>
          <a:xfrm>
            <a:off x="49530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86" name="Google Shape;86;p11"/>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00"/>
        <p:cNvGrpSpPr/>
        <p:nvPr/>
      </p:nvGrpSpPr>
      <p:grpSpPr>
        <a:xfrm>
          <a:off x="0" y="0"/>
          <a:ext cx="0" cy="0"/>
          <a:chOff x="0" y="0"/>
          <a:chExt cx="0" cy="0"/>
        </a:xfrm>
      </p:grpSpPr>
      <p:sp>
        <p:nvSpPr>
          <p:cNvPr id="101" name="Google Shape;101;p13"/>
          <p:cNvSpPr txBox="1">
            <a:spLocks noGrp="1"/>
          </p:cNvSpPr>
          <p:nvPr>
            <p:ph type="body" idx="1"/>
          </p:nvPr>
        </p:nvSpPr>
        <p:spPr>
          <a:xfrm>
            <a:off x="457200" y="1535112"/>
            <a:ext cx="4040188" cy="8270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02" name="Google Shape;102;p13"/>
          <p:cNvSpPr txBox="1">
            <a:spLocks noGrp="1"/>
          </p:cNvSpPr>
          <p:nvPr>
            <p:ph type="body" idx="2"/>
          </p:nvPr>
        </p:nvSpPr>
        <p:spPr>
          <a:xfrm>
            <a:off x="457200" y="2362199"/>
            <a:ext cx="4040188" cy="3763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03" name="Google Shape;103;p13"/>
          <p:cNvSpPr txBox="1">
            <a:spLocks noGrp="1"/>
          </p:cNvSpPr>
          <p:nvPr>
            <p:ph type="body" idx="3"/>
          </p:nvPr>
        </p:nvSpPr>
        <p:spPr>
          <a:xfrm>
            <a:off x="4645025" y="1535112"/>
            <a:ext cx="4041775" cy="8270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04" name="Google Shape;104;p13"/>
          <p:cNvSpPr txBox="1">
            <a:spLocks noGrp="1"/>
          </p:cNvSpPr>
          <p:nvPr>
            <p:ph type="body" idx="4"/>
          </p:nvPr>
        </p:nvSpPr>
        <p:spPr>
          <a:xfrm>
            <a:off x="4645025" y="2362199"/>
            <a:ext cx="4041775" cy="3763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05" name="Google Shape;105;p13"/>
          <p:cNvSpPr txBox="1">
            <a:spLocks noGrp="1"/>
          </p:cNvSpPr>
          <p:nvPr>
            <p:ph type="body" idx="5"/>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19"/>
        <p:cNvGrpSpPr/>
        <p:nvPr/>
      </p:nvGrpSpPr>
      <p:grpSpPr>
        <a:xfrm>
          <a:off x="0" y="0"/>
          <a:ext cx="0" cy="0"/>
          <a:chOff x="0" y="0"/>
          <a:chExt cx="0" cy="0"/>
        </a:xfrm>
      </p:grpSpPr>
      <p:sp>
        <p:nvSpPr>
          <p:cNvPr id="120" name="Google Shape;120;p15"/>
          <p:cNvSpPr txBox="1">
            <a:spLocks noGrp="1"/>
          </p:cNvSpPr>
          <p:nvPr>
            <p:ph type="body" idx="1"/>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34"/>
        <p:cNvGrpSpPr/>
        <p:nvPr/>
      </p:nvGrpSpPr>
      <p:grpSpPr>
        <a:xfrm>
          <a:off x="0" y="0"/>
          <a:ext cx="0" cy="0"/>
          <a:chOff x="0" y="0"/>
          <a:chExt cx="0" cy="0"/>
        </a:xfrm>
      </p:grpSpPr>
      <p:sp>
        <p:nvSpPr>
          <p:cNvPr id="135" name="Google Shape;135;p17"/>
          <p:cNvSpPr txBox="1">
            <a:spLocks noGrp="1"/>
          </p:cNvSpPr>
          <p:nvPr>
            <p:ph type="body" idx="1"/>
          </p:nvPr>
        </p:nvSpPr>
        <p:spPr>
          <a:xfrm>
            <a:off x="3575050" y="1600200"/>
            <a:ext cx="5111750" cy="452596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36" name="Google Shape;136;p17"/>
          <p:cNvSpPr txBox="1">
            <a:spLocks noGrp="1"/>
          </p:cNvSpPr>
          <p:nvPr>
            <p:ph type="body" idx="2"/>
          </p:nvPr>
        </p:nvSpPr>
        <p:spPr>
          <a:xfrm>
            <a:off x="457200" y="1600200"/>
            <a:ext cx="3008313" cy="4525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37" name="Google Shape;137;p17"/>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51"/>
        <p:cNvGrpSpPr/>
        <p:nvPr/>
      </p:nvGrpSpPr>
      <p:grpSpPr>
        <a:xfrm>
          <a:off x="0" y="0"/>
          <a:ext cx="0" cy="0"/>
          <a:chOff x="0" y="0"/>
          <a:chExt cx="0" cy="0"/>
        </a:xfrm>
      </p:grpSpPr>
      <p:sp>
        <p:nvSpPr>
          <p:cNvPr id="152" name="Google Shape;152;p19"/>
          <p:cNvSpPr txBox="1">
            <a:spLocks noGrp="1"/>
          </p:cNvSpPr>
          <p:nvPr>
            <p:ph type="title"/>
          </p:nvPr>
        </p:nvSpPr>
        <p:spPr>
          <a:xfrm>
            <a:off x="1792288" y="5407025"/>
            <a:ext cx="5486400"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8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19"/>
          <p:cNvSpPr>
            <a:spLocks noGrp="1"/>
          </p:cNvSpPr>
          <p:nvPr>
            <p:ph type="pic" idx="2"/>
          </p:nvPr>
        </p:nvSpPr>
        <p:spPr>
          <a:xfrm>
            <a:off x="1792288" y="1828800"/>
            <a:ext cx="5486400" cy="3429000"/>
          </a:xfrm>
          <a:prstGeom prst="rect">
            <a:avLst/>
          </a:prstGeom>
          <a:solidFill>
            <a:schemeClr val="lt1"/>
          </a:solidFill>
          <a:ln w="57150" cap="flat" cmpd="sng">
            <a:solidFill>
              <a:srgbClr val="DAE5F1"/>
            </a:solidFill>
            <a:prstDash val="solid"/>
            <a:round/>
            <a:headEnd type="none" w="sm" len="sm"/>
            <a:tailEnd type="none" w="sm" len="sm"/>
          </a:ln>
        </p:spPr>
      </p:sp>
      <p:sp>
        <p:nvSpPr>
          <p:cNvPr id="154" name="Google Shape;154;p19"/>
          <p:cNvSpPr txBox="1">
            <a:spLocks noGrp="1"/>
          </p:cNvSpPr>
          <p:nvPr>
            <p:ph type="body" idx="1"/>
          </p:nvPr>
        </p:nvSpPr>
        <p:spPr>
          <a:xfrm>
            <a:off x="1792288" y="5711825"/>
            <a:ext cx="5486400" cy="3048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chemeClr val="dk1"/>
              </a:buClr>
              <a:buSzPts val="1600"/>
              <a:buNone/>
              <a:defRPr sz="16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55" name="Google Shape;155;p19"/>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4.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5.xml"/><Relationship Id="rId1" Type="http://schemas.openxmlformats.org/officeDocument/2006/relationships/slideLayout" Target="../slideLayouts/slideLayout4.xml"/><Relationship Id="rId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 name="Google Shape;11;p1"/>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 name="Google Shape;12;p1"/>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 name="Google Shape;13;p1"/>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4" name="Google Shape;14;p1" descr="BITS_university_logo_whitevert.png"/>
          <p:cNvPicPr preferRelativeResize="0"/>
          <p:nvPr/>
        </p:nvPicPr>
        <p:blipFill rotWithShape="1">
          <a:blip r:embed="rId4">
            <a:alphaModFix/>
          </a:blip>
          <a:srcRect/>
          <a:stretch/>
        </p:blipFill>
        <p:spPr>
          <a:xfrm>
            <a:off x="76200" y="3352800"/>
            <a:ext cx="2057400" cy="1979612"/>
          </a:xfrm>
          <a:prstGeom prst="rect">
            <a:avLst/>
          </a:prstGeom>
          <a:noFill/>
          <a:ln>
            <a:noFill/>
          </a:ln>
        </p:spPr>
      </p:pic>
      <p:sp>
        <p:nvSpPr>
          <p:cNvPr id="15" name="Google Shape;15;p1"/>
          <p:cNvSpPr txBox="1"/>
          <p:nvPr/>
        </p:nvSpPr>
        <p:spPr>
          <a:xfrm>
            <a:off x="-76200" y="52578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16" name="Google Shape;16;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7" name="Google Shape;17;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grpSp>
        <p:nvGrpSpPr>
          <p:cNvPr id="139" name="Google Shape;139;p18"/>
          <p:cNvGrpSpPr/>
          <p:nvPr/>
        </p:nvGrpSpPr>
        <p:grpSpPr>
          <a:xfrm>
            <a:off x="0" y="1295400"/>
            <a:ext cx="7010400" cy="46037"/>
            <a:chOff x="1905000" y="6553200"/>
            <a:chExt cx="7010400" cy="45719"/>
          </a:xfrm>
        </p:grpSpPr>
        <p:sp>
          <p:nvSpPr>
            <p:cNvPr id="140" name="Google Shape;140;p18"/>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1" name="Google Shape;141;p18"/>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2" name="Google Shape;142;p18"/>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43" name="Google Shape;143;p18"/>
          <p:cNvGrpSpPr/>
          <p:nvPr/>
        </p:nvGrpSpPr>
        <p:grpSpPr>
          <a:xfrm>
            <a:off x="2133600" y="6553200"/>
            <a:ext cx="7010400" cy="46037"/>
            <a:chOff x="1905000" y="6553200"/>
            <a:chExt cx="7010400" cy="45719"/>
          </a:xfrm>
        </p:grpSpPr>
        <p:sp>
          <p:nvSpPr>
            <p:cNvPr id="144" name="Google Shape;144;p18"/>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5" name="Google Shape;145;p18"/>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6" name="Google Shape;146;p18"/>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47" name="Google Shape;147;p18"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48" name="Google Shape;148;p18"/>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49" name="Google Shape;149;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50" name="Google Shape;150;p1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
        <p:cNvGrpSpPr/>
        <p:nvPr/>
      </p:nvGrpSpPr>
      <p:grpSpPr>
        <a:xfrm>
          <a:off x="0" y="0"/>
          <a:ext cx="0" cy="0"/>
          <a:chOff x="0" y="0"/>
          <a:chExt cx="0" cy="0"/>
        </a:xfrm>
      </p:grpSpPr>
      <p:grpSp>
        <p:nvGrpSpPr>
          <p:cNvPr id="157" name="Google Shape;157;p20"/>
          <p:cNvGrpSpPr/>
          <p:nvPr/>
        </p:nvGrpSpPr>
        <p:grpSpPr>
          <a:xfrm>
            <a:off x="0" y="1295400"/>
            <a:ext cx="7010400" cy="46037"/>
            <a:chOff x="1905000" y="6553200"/>
            <a:chExt cx="7010400" cy="45719"/>
          </a:xfrm>
        </p:grpSpPr>
        <p:sp>
          <p:nvSpPr>
            <p:cNvPr id="158" name="Google Shape;158;p2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9" name="Google Shape;159;p2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 name="Google Shape;160;p2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61" name="Google Shape;161;p20"/>
          <p:cNvGrpSpPr/>
          <p:nvPr/>
        </p:nvGrpSpPr>
        <p:grpSpPr>
          <a:xfrm>
            <a:off x="2133600" y="6553200"/>
            <a:ext cx="7010400" cy="46037"/>
            <a:chOff x="1905000" y="6553200"/>
            <a:chExt cx="7010400" cy="45719"/>
          </a:xfrm>
        </p:grpSpPr>
        <p:sp>
          <p:nvSpPr>
            <p:cNvPr id="162" name="Google Shape;162;p2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3" name="Google Shape;163;p2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4" name="Google Shape;164;p2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65" name="Google Shape;165;p20"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66" name="Google Shape;166;p20"/>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67" name="Google Shape;167;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68" name="Google Shape;168;p2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2"/>
        <p:cNvGrpSpPr/>
        <p:nvPr/>
      </p:nvGrpSpPr>
      <p:grpSpPr>
        <a:xfrm>
          <a:off x="0" y="0"/>
          <a:ext cx="0" cy="0"/>
          <a:chOff x="0" y="0"/>
          <a:chExt cx="0" cy="0"/>
        </a:xfrm>
      </p:grpSpPr>
      <p:grpSp>
        <p:nvGrpSpPr>
          <p:cNvPr id="173" name="Google Shape;173;p22"/>
          <p:cNvGrpSpPr/>
          <p:nvPr/>
        </p:nvGrpSpPr>
        <p:grpSpPr>
          <a:xfrm rot="5400000">
            <a:off x="5006182" y="2567781"/>
            <a:ext cx="5181600" cy="46037"/>
            <a:chOff x="1905000" y="6553200"/>
            <a:chExt cx="7010400" cy="45719"/>
          </a:xfrm>
        </p:grpSpPr>
        <p:sp>
          <p:nvSpPr>
            <p:cNvPr id="174" name="Google Shape;174;p22"/>
            <p:cNvSpPr txBox="1"/>
            <p:nvPr/>
          </p:nvSpPr>
          <p:spPr>
            <a:xfrm>
              <a:off x="4267574" y="6553200"/>
              <a:ext cx="2328209"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5" name="Google Shape;175;p22"/>
            <p:cNvSpPr txBox="1"/>
            <p:nvPr/>
          </p:nvSpPr>
          <p:spPr>
            <a:xfrm>
              <a:off x="1905000" y="6553200"/>
              <a:ext cx="2362574"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6" name="Google Shape;176;p22"/>
            <p:cNvSpPr txBox="1"/>
            <p:nvPr/>
          </p:nvSpPr>
          <p:spPr>
            <a:xfrm>
              <a:off x="6587191" y="6553200"/>
              <a:ext cx="2328209"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77" name="Google Shape;177;p22" descr="Picture 7.png"/>
          <p:cNvPicPr preferRelativeResize="0"/>
          <p:nvPr/>
        </p:nvPicPr>
        <p:blipFill rotWithShape="1">
          <a:blip r:embed="rId3">
            <a:alphaModFix/>
          </a:blip>
          <a:srcRect/>
          <a:stretch/>
        </p:blipFill>
        <p:spPr>
          <a:xfrm>
            <a:off x="-7937" y="381000"/>
            <a:ext cx="692150" cy="2193925"/>
          </a:xfrm>
          <a:prstGeom prst="rect">
            <a:avLst/>
          </a:prstGeom>
          <a:noFill/>
          <a:ln>
            <a:noFill/>
          </a:ln>
        </p:spPr>
      </p:pic>
      <p:sp>
        <p:nvSpPr>
          <p:cNvPr id="178" name="Google Shape;178;p22"/>
          <p:cNvSpPr txBox="1"/>
          <p:nvPr/>
        </p:nvSpPr>
        <p:spPr>
          <a:xfrm rot="5400000">
            <a:off x="-2794793" y="3809206"/>
            <a:ext cx="5867400" cy="23018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900"/>
              <a:buFont typeface="Arial"/>
              <a:buNone/>
            </a:pPr>
            <a:r>
              <a:rPr lang="en-IN" sz="900" b="1" i="0" u="none" strike="noStrike" cap="none">
                <a:solidFill>
                  <a:srgbClr val="101141"/>
                </a:solidFill>
                <a:latin typeface="Arial"/>
                <a:ea typeface="Arial"/>
                <a:cs typeface="Arial"/>
                <a:sym typeface="Arial"/>
              </a:rPr>
              <a:t>BITS </a:t>
            </a:r>
            <a:r>
              <a:rPr lang="en-IN" sz="9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79" name="Google Shape;179;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80" name="Google Shape;180;p2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2084387" y="6550025"/>
            <a:ext cx="7059612" cy="49212"/>
            <a:chOff x="2083888" y="6550671"/>
            <a:chExt cx="7060112" cy="48665"/>
          </a:xfrm>
        </p:grpSpPr>
        <p:sp>
          <p:nvSpPr>
            <p:cNvPr id="23" name="Google Shape;23;p3"/>
            <p:cNvSpPr txBox="1"/>
            <p:nvPr/>
          </p:nvSpPr>
          <p:spPr>
            <a:xfrm>
              <a:off x="4630418" y="6550671"/>
              <a:ext cx="2329027" cy="48665"/>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 name="Google Shape;24;p3"/>
            <p:cNvSpPr txBox="1"/>
            <p:nvPr/>
          </p:nvSpPr>
          <p:spPr>
            <a:xfrm>
              <a:off x="6908642" y="6550671"/>
              <a:ext cx="2235358" cy="45525"/>
            </a:xfrm>
            <a:prstGeom prst="rect">
              <a:avLst/>
            </a:prstGeom>
            <a:solidFill>
              <a:srgbClr val="E31C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 name="Google Shape;25;p3"/>
            <p:cNvSpPr txBox="1"/>
            <p:nvPr/>
          </p:nvSpPr>
          <p:spPr>
            <a:xfrm>
              <a:off x="2083888" y="6550671"/>
              <a:ext cx="2581458" cy="48665"/>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26" name="Google Shape;26;p3"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grpSp>
        <p:nvGrpSpPr>
          <p:cNvPr id="27" name="Google Shape;27;p3"/>
          <p:cNvGrpSpPr/>
          <p:nvPr/>
        </p:nvGrpSpPr>
        <p:grpSpPr>
          <a:xfrm>
            <a:off x="2133600" y="6553200"/>
            <a:ext cx="7010400" cy="46037"/>
            <a:chOff x="1905000" y="6553200"/>
            <a:chExt cx="7010400" cy="45719"/>
          </a:xfrm>
        </p:grpSpPr>
        <p:sp>
          <p:nvSpPr>
            <p:cNvPr id="28" name="Google Shape;28;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 name="Google Shape;29;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 name="Google Shape;30;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1" name="Google Shape;31;p3"/>
          <p:cNvGrpSpPr/>
          <p:nvPr/>
        </p:nvGrpSpPr>
        <p:grpSpPr>
          <a:xfrm>
            <a:off x="0" y="1295400"/>
            <a:ext cx="7010400" cy="46037"/>
            <a:chOff x="1905000" y="6553200"/>
            <a:chExt cx="7010400" cy="45719"/>
          </a:xfrm>
        </p:grpSpPr>
        <p:sp>
          <p:nvSpPr>
            <p:cNvPr id="32" name="Google Shape;32;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 name="Google Shape;33;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 name="Google Shape;34;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5" name="Google Shape;35;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36" name="Google Shape;36;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42" name="Google Shape;42;p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3" name="Google Shape;4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4" name="Google Shape;4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5" name="Google Shape;4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sz="1400">
              <a:solidFill>
                <a:srgbClr val="000000"/>
              </a:solidFil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6"/>
        <p:cNvGrpSpPr/>
        <p:nvPr/>
      </p:nvGrpSpPr>
      <p:grpSpPr>
        <a:xfrm>
          <a:off x="0" y="0"/>
          <a:ext cx="0" cy="0"/>
          <a:chOff x="0" y="0"/>
          <a:chExt cx="0" cy="0"/>
        </a:xfrm>
      </p:grpSpPr>
      <p:sp>
        <p:nvSpPr>
          <p:cNvPr id="47" name="Google Shape;47;p6"/>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 name="Google Shape;48;p6"/>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 name="Google Shape;49;p6"/>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 name="Google Shape;50;p6"/>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51" name="Google Shape;51;p6" descr="BITS_university_logo_whitevert.png"/>
          <p:cNvPicPr preferRelativeResize="0"/>
          <p:nvPr/>
        </p:nvPicPr>
        <p:blipFill rotWithShape="1">
          <a:blip r:embed="rId4">
            <a:alphaModFix/>
          </a:blip>
          <a:srcRect/>
          <a:stretch/>
        </p:blipFill>
        <p:spPr>
          <a:xfrm>
            <a:off x="76200" y="3352800"/>
            <a:ext cx="2057400" cy="1979612"/>
          </a:xfrm>
          <a:prstGeom prst="rect">
            <a:avLst/>
          </a:prstGeom>
          <a:noFill/>
          <a:ln>
            <a:noFill/>
          </a:ln>
        </p:spPr>
      </p:pic>
      <p:sp>
        <p:nvSpPr>
          <p:cNvPr id="52" name="Google Shape;52;p6"/>
          <p:cNvSpPr txBox="1"/>
          <p:nvPr/>
        </p:nvSpPr>
        <p:spPr>
          <a:xfrm>
            <a:off x="-76200" y="52578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53" name="Google Shape;53;p6"/>
          <p:cNvSpPr txBox="1"/>
          <p:nvPr/>
        </p:nvSpPr>
        <p:spPr>
          <a:xfrm>
            <a:off x="152400" y="5667375"/>
            <a:ext cx="1905000"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Arial"/>
              <a:buNone/>
            </a:pPr>
            <a:r>
              <a:rPr lang="en-IN" sz="1200" b="0" i="0" u="none" strike="noStrike" cap="none">
                <a:solidFill>
                  <a:srgbClr val="FFFFFF"/>
                </a:solidFill>
                <a:latin typeface="Arial"/>
                <a:ea typeface="Arial"/>
                <a:cs typeface="Arial"/>
                <a:sym typeface="Arial"/>
              </a:rPr>
              <a:t>Hyderabad Campus</a:t>
            </a:r>
            <a:endParaRPr sz="1400" b="0" i="0" u="none" strike="noStrike" cap="none">
              <a:solidFill>
                <a:srgbClr val="000000"/>
              </a:solidFill>
              <a:latin typeface="Arial"/>
              <a:ea typeface="Arial"/>
              <a:cs typeface="Arial"/>
              <a:sym typeface="Arial"/>
            </a:endParaRPr>
          </a:p>
        </p:txBody>
      </p:sp>
      <p:sp>
        <p:nvSpPr>
          <p:cNvPr id="54" name="Google Shape;54;p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55" name="Google Shape;55;p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
        <p:cNvGrpSpPr/>
        <p:nvPr/>
      </p:nvGrpSpPr>
      <p:grpSpPr>
        <a:xfrm>
          <a:off x="0" y="0"/>
          <a:ext cx="0" cy="0"/>
          <a:chOff x="0" y="0"/>
          <a:chExt cx="0" cy="0"/>
        </a:xfrm>
      </p:grpSpPr>
      <p:pic>
        <p:nvPicPr>
          <p:cNvPr id="59" name="Google Shape;59;p8" descr="\\Server\D\jyoti\FI023_BITS_v1\styleguide img\IMG_5627_b.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60" name="Google Shape;60;p8"/>
          <p:cNvSpPr txBox="1"/>
          <p:nvPr/>
        </p:nvSpPr>
        <p:spPr>
          <a:xfrm>
            <a:off x="0" y="4281487"/>
            <a:ext cx="9144000" cy="2576512"/>
          </a:xfrm>
          <a:prstGeom prst="rect">
            <a:avLst/>
          </a:prstGeom>
          <a:solidFill>
            <a:schemeClr val="lt1"/>
          </a:solidFill>
          <a:ln w="9525" cap="flat" cmpd="sng">
            <a:solidFill>
              <a:srgbClr val="4A7EBB"/>
            </a:solidFill>
            <a:prstDash val="solid"/>
            <a:miter lim="800000"/>
            <a:headEnd type="none" w="sm" len="sm"/>
            <a:tailEnd type="none" w="sm" len="sm"/>
          </a:ln>
          <a:effectLst>
            <a:outerShdw blurRad="63500" dist="23000" dir="5400000">
              <a:srgbClr val="000000">
                <a:alpha val="34117"/>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61" name="Google Shape;61;p8" descr="Picture 7.png"/>
          <p:cNvPicPr preferRelativeResize="0"/>
          <p:nvPr/>
        </p:nvPicPr>
        <p:blipFill rotWithShape="1">
          <a:blip r:embed="rId4">
            <a:alphaModFix/>
          </a:blip>
          <a:srcRect/>
          <a:stretch/>
        </p:blipFill>
        <p:spPr>
          <a:xfrm>
            <a:off x="6629400" y="0"/>
            <a:ext cx="2193925" cy="692150"/>
          </a:xfrm>
          <a:prstGeom prst="rect">
            <a:avLst/>
          </a:prstGeom>
          <a:noFill/>
          <a:ln>
            <a:noFill/>
          </a:ln>
        </p:spPr>
      </p:pic>
      <p:sp>
        <p:nvSpPr>
          <p:cNvPr id="62" name="Google Shape;62;p8"/>
          <p:cNvSpPr txBox="1"/>
          <p:nvPr/>
        </p:nvSpPr>
        <p:spPr>
          <a:xfrm>
            <a:off x="2882900" y="677545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 name="Google Shape;63;p8"/>
          <p:cNvSpPr txBox="1"/>
          <p:nvPr/>
        </p:nvSpPr>
        <p:spPr>
          <a:xfrm>
            <a:off x="-12700" y="677545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 name="Google Shape;64;p8"/>
          <p:cNvSpPr txBox="1"/>
          <p:nvPr/>
        </p:nvSpPr>
        <p:spPr>
          <a:xfrm>
            <a:off x="5778500" y="677545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 name="Google Shape;65;p8"/>
          <p:cNvSpPr txBox="1"/>
          <p:nvPr/>
        </p:nvSpPr>
        <p:spPr>
          <a:xfrm>
            <a:off x="6858000" y="7620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66" name="Google Shape;66;p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67" name="Google Shape;67;p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pic>
        <p:nvPicPr>
          <p:cNvPr id="71" name="Google Shape;71;p10"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grpSp>
        <p:nvGrpSpPr>
          <p:cNvPr id="72" name="Google Shape;72;p10"/>
          <p:cNvGrpSpPr/>
          <p:nvPr/>
        </p:nvGrpSpPr>
        <p:grpSpPr>
          <a:xfrm>
            <a:off x="0" y="1295400"/>
            <a:ext cx="7010400" cy="46037"/>
            <a:chOff x="1905000" y="6553200"/>
            <a:chExt cx="7010400" cy="45719"/>
          </a:xfrm>
        </p:grpSpPr>
        <p:sp>
          <p:nvSpPr>
            <p:cNvPr id="73" name="Google Shape;73;p1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 name="Google Shape;74;p1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 name="Google Shape;75;p1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76" name="Google Shape;76;p10"/>
          <p:cNvGrpSpPr/>
          <p:nvPr/>
        </p:nvGrpSpPr>
        <p:grpSpPr>
          <a:xfrm>
            <a:off x="2133600" y="6553200"/>
            <a:ext cx="7010400" cy="46037"/>
            <a:chOff x="1905000" y="6553200"/>
            <a:chExt cx="7010400" cy="45719"/>
          </a:xfrm>
        </p:grpSpPr>
        <p:sp>
          <p:nvSpPr>
            <p:cNvPr id="77" name="Google Shape;77;p1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 name="Google Shape;78;p1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 name="Google Shape;79;p1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80" name="Google Shape;80;p10"/>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81" name="Google Shape;81;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82" name="Google Shape;82;p1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grpSp>
        <p:nvGrpSpPr>
          <p:cNvPr id="88" name="Google Shape;88;p12"/>
          <p:cNvGrpSpPr/>
          <p:nvPr/>
        </p:nvGrpSpPr>
        <p:grpSpPr>
          <a:xfrm>
            <a:off x="0" y="1295400"/>
            <a:ext cx="7010400" cy="46037"/>
            <a:chOff x="1905000" y="6553200"/>
            <a:chExt cx="7010400" cy="45719"/>
          </a:xfrm>
        </p:grpSpPr>
        <p:sp>
          <p:nvSpPr>
            <p:cNvPr id="89" name="Google Shape;89;p12"/>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 name="Google Shape;90;p12"/>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 name="Google Shape;91;p12"/>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92" name="Google Shape;92;p12"/>
          <p:cNvGrpSpPr/>
          <p:nvPr/>
        </p:nvGrpSpPr>
        <p:grpSpPr>
          <a:xfrm>
            <a:off x="2133600" y="6553200"/>
            <a:ext cx="7010400" cy="46037"/>
            <a:chOff x="1905000" y="6553200"/>
            <a:chExt cx="7010400" cy="45719"/>
          </a:xfrm>
        </p:grpSpPr>
        <p:sp>
          <p:nvSpPr>
            <p:cNvPr id="93" name="Google Shape;93;p12"/>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p12"/>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 name="Google Shape;95;p12"/>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96" name="Google Shape;96;p12"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97" name="Google Shape;97;p12"/>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98" name="Google Shape;98;p1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99" name="Google Shape;99;p1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grpSp>
        <p:nvGrpSpPr>
          <p:cNvPr id="107" name="Google Shape;107;p14"/>
          <p:cNvGrpSpPr/>
          <p:nvPr/>
        </p:nvGrpSpPr>
        <p:grpSpPr>
          <a:xfrm>
            <a:off x="0" y="1295400"/>
            <a:ext cx="7010400" cy="46037"/>
            <a:chOff x="1905000" y="6553200"/>
            <a:chExt cx="7010400" cy="45719"/>
          </a:xfrm>
        </p:grpSpPr>
        <p:sp>
          <p:nvSpPr>
            <p:cNvPr id="108" name="Google Shape;108;p14"/>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 name="Google Shape;109;p14"/>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 name="Google Shape;110;p14"/>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11" name="Google Shape;111;p14"/>
          <p:cNvGrpSpPr/>
          <p:nvPr/>
        </p:nvGrpSpPr>
        <p:grpSpPr>
          <a:xfrm>
            <a:off x="2133600" y="6553200"/>
            <a:ext cx="7010400" cy="46037"/>
            <a:chOff x="1905000" y="6553200"/>
            <a:chExt cx="7010400" cy="45719"/>
          </a:xfrm>
        </p:grpSpPr>
        <p:sp>
          <p:nvSpPr>
            <p:cNvPr id="112" name="Google Shape;112;p14"/>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 name="Google Shape;113;p14"/>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 name="Google Shape;114;p14"/>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15" name="Google Shape;115;p14"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16" name="Google Shape;116;p14"/>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17" name="Google Shape;117;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18" name="Google Shape;118;p1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grpSp>
        <p:nvGrpSpPr>
          <p:cNvPr id="122" name="Google Shape;122;p16"/>
          <p:cNvGrpSpPr/>
          <p:nvPr/>
        </p:nvGrpSpPr>
        <p:grpSpPr>
          <a:xfrm>
            <a:off x="0" y="1295400"/>
            <a:ext cx="7010400" cy="46037"/>
            <a:chOff x="1905000" y="6553200"/>
            <a:chExt cx="7010400" cy="45719"/>
          </a:xfrm>
        </p:grpSpPr>
        <p:sp>
          <p:nvSpPr>
            <p:cNvPr id="123" name="Google Shape;123;p16"/>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 name="Google Shape;124;p16"/>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 name="Google Shape;125;p16"/>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26" name="Google Shape;126;p16"/>
          <p:cNvGrpSpPr/>
          <p:nvPr/>
        </p:nvGrpSpPr>
        <p:grpSpPr>
          <a:xfrm>
            <a:off x="2133600" y="6553200"/>
            <a:ext cx="7010400" cy="46037"/>
            <a:chOff x="1905000" y="6553200"/>
            <a:chExt cx="7010400" cy="45719"/>
          </a:xfrm>
        </p:grpSpPr>
        <p:sp>
          <p:nvSpPr>
            <p:cNvPr id="127" name="Google Shape;127;p16"/>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 name="Google Shape;128;p16"/>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9" name="Google Shape;129;p16"/>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30" name="Google Shape;130;p16"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31" name="Google Shape;131;p16"/>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32" name="Google Shape;132;p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33" name="Google Shape;133;p1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ugar-network.or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me310kyoto.org/anatomo"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areerfoundry.com/en/blog/ux-design/design-thinking-example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4"/>
          <p:cNvSpPr txBox="1">
            <a:spLocks noGrp="1"/>
          </p:cNvSpPr>
          <p:nvPr>
            <p:ph type="body" idx="1"/>
          </p:nvPr>
        </p:nvSpPr>
        <p:spPr>
          <a:xfrm>
            <a:off x="2571750" y="5181600"/>
            <a:ext cx="6019800" cy="91440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lt1"/>
              </a:buClr>
              <a:buSzPts val="2000"/>
              <a:buFont typeface="Arial"/>
              <a:buNone/>
            </a:pPr>
            <a:r>
              <a:rPr lang="en-IN" sz="2000" dirty="0" err="1" smtClean="0"/>
              <a:t>Nandagopal</a:t>
            </a:r>
            <a:r>
              <a:rPr lang="en-IN" sz="2000" dirty="0" smtClean="0"/>
              <a:t> </a:t>
            </a:r>
            <a:r>
              <a:rPr lang="en-IN" sz="2000" dirty="0" err="1" smtClean="0"/>
              <a:t>Govindan</a:t>
            </a:r>
            <a:endParaRPr sz="1600" b="0" i="0" u="none" strike="noStrike" cap="none" dirty="0">
              <a:solidFill>
                <a:schemeClr val="lt1"/>
              </a:solidFill>
              <a:latin typeface="Arial"/>
              <a:ea typeface="Arial"/>
              <a:cs typeface="Arial"/>
              <a:sym typeface="Arial"/>
            </a:endParaRPr>
          </a:p>
          <a:p>
            <a:pPr marL="342900" marR="0" lvl="0" indent="-241300" algn="l" rtl="0">
              <a:lnSpc>
                <a:spcPct val="100000"/>
              </a:lnSpc>
              <a:spcBef>
                <a:spcPts val="320"/>
              </a:spcBef>
              <a:spcAft>
                <a:spcPts val="0"/>
              </a:spcAft>
              <a:buClr>
                <a:schemeClr val="dk1"/>
              </a:buClr>
              <a:buSzPts val="1600"/>
              <a:buFont typeface="Arial"/>
              <a:buNone/>
            </a:pPr>
            <a:endParaRPr sz="1600" b="0" i="0" u="none" dirty="0">
              <a:solidFill>
                <a:schemeClr val="lt1"/>
              </a:solidFill>
              <a:latin typeface="Arial"/>
              <a:ea typeface="Arial"/>
              <a:cs typeface="Arial"/>
              <a:sym typeface="Arial"/>
            </a:endParaRPr>
          </a:p>
        </p:txBody>
      </p:sp>
      <p:sp>
        <p:nvSpPr>
          <p:cNvPr id="189" name="Google Shape;189;p24"/>
          <p:cNvSpPr txBox="1">
            <a:spLocks noGrp="1"/>
          </p:cNvSpPr>
          <p:nvPr>
            <p:ph type="title"/>
          </p:nvPr>
        </p:nvSpPr>
        <p:spPr>
          <a:xfrm>
            <a:off x="2362200" y="3657600"/>
            <a:ext cx="6248400" cy="1524000"/>
          </a:xfrm>
          <a:prstGeom prst="rect">
            <a:avLst/>
          </a:prstGeom>
          <a:noFill/>
          <a:ln>
            <a:noFill/>
          </a:ln>
        </p:spPr>
        <p:txBody>
          <a:bodyPr spcFirstLastPara="1" wrap="square" lIns="91425" tIns="45700" rIns="91425" bIns="45700" anchor="ctr" anchorCtr="0">
            <a:noAutofit/>
          </a:bodyPr>
          <a:lstStyle/>
          <a:p>
            <a:pPr marL="0" lvl="0" indent="0" algn="l" rtl="0">
              <a:lnSpc>
                <a:spcPct val="121212"/>
              </a:lnSpc>
              <a:spcBef>
                <a:spcPts val="0"/>
              </a:spcBef>
              <a:spcAft>
                <a:spcPts val="0"/>
              </a:spcAft>
              <a:buClr>
                <a:schemeClr val="lt1"/>
              </a:buClr>
              <a:buSzPts val="3300"/>
              <a:buFont typeface="Arial"/>
              <a:buNone/>
            </a:pPr>
            <a:r>
              <a:rPr lang="en-IN" sz="2800" b="1" i="0" u="none">
                <a:solidFill>
                  <a:schemeClr val="lt1"/>
                </a:solidFill>
              </a:rPr>
              <a:t>Software </a:t>
            </a:r>
            <a:r>
              <a:rPr lang="en-IN" sz="2800"/>
              <a:t>Product Management</a:t>
            </a:r>
            <a:r>
              <a:rPr lang="en-IN" sz="2800" b="1" i="0" u="none">
                <a:solidFill>
                  <a:schemeClr val="lt1"/>
                </a:solidFill>
              </a:rPr>
              <a:t/>
            </a:r>
            <a:br>
              <a:rPr lang="en-IN" sz="2800" b="1" i="0" u="none">
                <a:solidFill>
                  <a:schemeClr val="lt1"/>
                </a:solidFill>
              </a:rPr>
            </a:br>
            <a:r>
              <a:rPr lang="en-IN" sz="2800" b="1" i="0" u="none">
                <a:solidFill>
                  <a:schemeClr val="lt1"/>
                </a:solidFill>
              </a:rPr>
              <a:t/>
            </a:r>
            <a:br>
              <a:rPr lang="en-IN" sz="2800" b="1" i="0" u="none">
                <a:solidFill>
                  <a:schemeClr val="lt1"/>
                </a:solidFill>
              </a:rPr>
            </a:br>
            <a:r>
              <a:rPr lang="en-IN" sz="2800" b="1" i="0" u="none">
                <a:solidFill>
                  <a:schemeClr val="lt1"/>
                </a:solidFill>
              </a:rPr>
              <a:t>Design thinking</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3"/>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r>
              <a:rPr lang="en-IN" b="1"/>
              <a:t>Solution</a:t>
            </a:r>
            <a:endParaRPr/>
          </a:p>
          <a:p>
            <a:pPr marL="457200" marR="0" lvl="0" indent="-228600" algn="l" rtl="0">
              <a:lnSpc>
                <a:spcPct val="100000"/>
              </a:lnSpc>
              <a:spcBef>
                <a:spcPts val="400"/>
              </a:spcBef>
              <a:spcAft>
                <a:spcPts val="0"/>
              </a:spcAft>
              <a:buClr>
                <a:srgbClr val="101141"/>
              </a:buClr>
              <a:buSzPts val="2000"/>
              <a:buFont typeface="Arial"/>
              <a:buNone/>
            </a:pPr>
            <a:endParaRPr b="1"/>
          </a:p>
          <a:p>
            <a:pPr marL="571500" lvl="0" indent="-342900" algn="l" rtl="0">
              <a:lnSpc>
                <a:spcPct val="100000"/>
              </a:lnSpc>
              <a:spcBef>
                <a:spcPts val="400"/>
              </a:spcBef>
              <a:spcAft>
                <a:spcPts val="0"/>
              </a:spcAft>
              <a:buSzPts val="2000"/>
              <a:buFont typeface="Arial"/>
              <a:buChar char="•"/>
            </a:pPr>
            <a:r>
              <a:rPr lang="en-IN"/>
              <a:t>ANA Tomo, best travel companion. </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ANA Tomo is a portable connected object designed with the active retiree in mind. </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It serves ANA elder passengers with live navigation to their boarding gate at the airport. </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ANA Tomo also gives passengers relevant, informative cues, ensuring ANA is by its customers’ side throughout their journey. </a:t>
            </a:r>
            <a:endParaRPr/>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45" name="Google Shape;245;p33"/>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Case study: ANA Tomo</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51" name="Google Shape;251;p3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Case study: ANA Tomo</a:t>
            </a:r>
            <a:endParaRPr/>
          </a:p>
        </p:txBody>
      </p:sp>
      <p:pic>
        <p:nvPicPr>
          <p:cNvPr id="252" name="Google Shape;252;p34"/>
          <p:cNvPicPr preferRelativeResize="0"/>
          <p:nvPr/>
        </p:nvPicPr>
        <p:blipFill rotWithShape="1">
          <a:blip r:embed="rId3">
            <a:alphaModFix/>
          </a:blip>
          <a:srcRect/>
          <a:stretch/>
        </p:blipFill>
        <p:spPr>
          <a:xfrm>
            <a:off x="188686" y="1571171"/>
            <a:ext cx="8766628" cy="43796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5"/>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00"/>
              </a:spcBef>
              <a:spcAft>
                <a:spcPts val="0"/>
              </a:spcAft>
              <a:buSzPts val="2000"/>
              <a:buNone/>
            </a:pPr>
            <a:r>
              <a:rPr lang="en-IN" sz="1600" b="1"/>
              <a:t>Impact</a:t>
            </a:r>
            <a:endParaRPr/>
          </a:p>
          <a:p>
            <a:pPr marL="514350" lvl="0" indent="-158750" algn="l" rtl="0">
              <a:lnSpc>
                <a:spcPct val="100000"/>
              </a:lnSpc>
              <a:spcBef>
                <a:spcPts val="400"/>
              </a:spcBef>
              <a:spcAft>
                <a:spcPts val="0"/>
              </a:spcAft>
              <a:buSzPts val="2000"/>
              <a:buFont typeface="Arial"/>
              <a:buNone/>
            </a:pPr>
            <a:endParaRPr sz="1600" b="1"/>
          </a:p>
          <a:p>
            <a:pPr marL="514350" lvl="0" indent="-285750" algn="l" rtl="0">
              <a:lnSpc>
                <a:spcPct val="100000"/>
              </a:lnSpc>
              <a:spcBef>
                <a:spcPts val="400"/>
              </a:spcBef>
              <a:spcAft>
                <a:spcPts val="0"/>
              </a:spcAft>
              <a:buSzPts val="2000"/>
              <a:buFont typeface="Arial"/>
              <a:buChar char="•"/>
            </a:pPr>
            <a:r>
              <a:rPr lang="en-IN" sz="1600"/>
              <a:t>Easily understood by all passengers, ANA Tomo allows them to enjoy their time at the airport while approaching their gate at their own pace, stress free</a:t>
            </a:r>
            <a:endParaRPr/>
          </a:p>
          <a:p>
            <a:pPr marL="514350" lvl="0" indent="-158750" algn="l" rtl="0">
              <a:lnSpc>
                <a:spcPct val="100000"/>
              </a:lnSpc>
              <a:spcBef>
                <a:spcPts val="400"/>
              </a:spcBef>
              <a:spcAft>
                <a:spcPts val="0"/>
              </a:spcAft>
              <a:buSzPts val="2000"/>
              <a:buFont typeface="Arial"/>
              <a:buNone/>
            </a:pPr>
            <a:endParaRPr sz="1600"/>
          </a:p>
          <a:p>
            <a:pPr marL="514350" lvl="0" indent="-285750" algn="l" rtl="0">
              <a:lnSpc>
                <a:spcPct val="100000"/>
              </a:lnSpc>
              <a:spcBef>
                <a:spcPts val="400"/>
              </a:spcBef>
              <a:spcAft>
                <a:spcPts val="0"/>
              </a:spcAft>
              <a:buSzPts val="2000"/>
              <a:buFont typeface="Arial"/>
              <a:buChar char="•"/>
            </a:pPr>
            <a:r>
              <a:rPr lang="en-IN" sz="1600"/>
              <a:t>ANA can find passengers in case they are lost, speeding up the boarding process. </a:t>
            </a:r>
            <a:endParaRPr sz="1600"/>
          </a:p>
          <a:p>
            <a:pPr marL="514350" lvl="0" indent="-158750" algn="l" rtl="0">
              <a:lnSpc>
                <a:spcPct val="100000"/>
              </a:lnSpc>
              <a:spcBef>
                <a:spcPts val="400"/>
              </a:spcBef>
              <a:spcAft>
                <a:spcPts val="0"/>
              </a:spcAft>
              <a:buSzPts val="2000"/>
              <a:buFont typeface="Arial"/>
              <a:buNone/>
            </a:pPr>
            <a:endParaRPr sz="1600"/>
          </a:p>
          <a:p>
            <a:pPr marL="514350" lvl="0" indent="-285750" algn="l" rtl="0">
              <a:lnSpc>
                <a:spcPct val="100000"/>
              </a:lnSpc>
              <a:spcBef>
                <a:spcPts val="400"/>
              </a:spcBef>
              <a:spcAft>
                <a:spcPts val="0"/>
              </a:spcAft>
              <a:buSzPts val="2000"/>
              <a:buFont typeface="Arial"/>
              <a:buChar char="•"/>
            </a:pPr>
            <a:r>
              <a:rPr lang="en-IN" sz="1600"/>
              <a:t>Currently the device is being designed for the duration of one's stay in the airport, but future expansions can include the duration of the flight and even the duration of one's travel. ANA Tomo can easily become the future air ticket.</a:t>
            </a:r>
            <a:endParaRPr/>
          </a:p>
          <a:p>
            <a:pPr marL="514350" lvl="0" indent="-158750" algn="l" rtl="0">
              <a:lnSpc>
                <a:spcPct val="100000"/>
              </a:lnSpc>
              <a:spcBef>
                <a:spcPts val="400"/>
              </a:spcBef>
              <a:spcAft>
                <a:spcPts val="0"/>
              </a:spcAft>
              <a:buSzPts val="2000"/>
              <a:buFont typeface="Arial"/>
              <a:buNone/>
            </a:pPr>
            <a:endParaRPr sz="1600"/>
          </a:p>
          <a:p>
            <a:pPr marL="228600" lvl="0" indent="0" algn="l" rtl="0">
              <a:lnSpc>
                <a:spcPct val="100000"/>
              </a:lnSpc>
              <a:spcBef>
                <a:spcPts val="400"/>
              </a:spcBef>
              <a:spcAft>
                <a:spcPts val="0"/>
              </a:spcAft>
              <a:buSzPts val="2000"/>
              <a:buNone/>
            </a:pPr>
            <a:r>
              <a:rPr lang="en-IN" sz="1600"/>
              <a:t>Ref: </a:t>
            </a:r>
            <a:r>
              <a:rPr lang="en-IN" sz="1600" u="sng">
                <a:solidFill>
                  <a:schemeClr val="hlink"/>
                </a:solidFill>
                <a:hlinkClick r:id="rId3"/>
              </a:rPr>
              <a:t>https://sugar-network.org/</a:t>
            </a:r>
            <a:endParaRPr sz="1600"/>
          </a:p>
          <a:p>
            <a:pPr marL="228600" lvl="0" indent="0" algn="l" rtl="0">
              <a:lnSpc>
                <a:spcPct val="100000"/>
              </a:lnSpc>
              <a:spcBef>
                <a:spcPts val="400"/>
              </a:spcBef>
              <a:spcAft>
                <a:spcPts val="0"/>
              </a:spcAft>
              <a:buSzPts val="2000"/>
              <a:buNone/>
            </a:pPr>
            <a:r>
              <a:rPr lang="en-IN" sz="1600" u="sng">
                <a:solidFill>
                  <a:schemeClr val="hlink"/>
                </a:solidFill>
                <a:hlinkClick r:id="rId4"/>
              </a:rPr>
              <a:t>https://www.me310kyoto.org/anatomo</a:t>
            </a:r>
            <a:endParaRPr sz="1600"/>
          </a:p>
          <a:p>
            <a:pPr marL="514350" lvl="0" indent="-158750" algn="l" rtl="0">
              <a:lnSpc>
                <a:spcPct val="100000"/>
              </a:lnSpc>
              <a:spcBef>
                <a:spcPts val="400"/>
              </a:spcBef>
              <a:spcAft>
                <a:spcPts val="0"/>
              </a:spcAft>
              <a:buSzPts val="2000"/>
              <a:buFont typeface="Arial"/>
              <a:buNone/>
            </a:pPr>
            <a:endParaRPr sz="1600"/>
          </a:p>
        </p:txBody>
      </p:sp>
      <p:sp>
        <p:nvSpPr>
          <p:cNvPr id="258" name="Google Shape;258;p3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Case study: ANA Tomo</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Case study: UberEats</a:t>
            </a:r>
            <a:endParaRPr/>
          </a:p>
        </p:txBody>
      </p:sp>
      <p:pic>
        <p:nvPicPr>
          <p:cNvPr id="264" name="Google Shape;264;p36"/>
          <p:cNvPicPr preferRelativeResize="0"/>
          <p:nvPr/>
        </p:nvPicPr>
        <p:blipFill rotWithShape="1">
          <a:blip r:embed="rId3">
            <a:alphaModFix/>
          </a:blip>
          <a:srcRect/>
          <a:stretch/>
        </p:blipFill>
        <p:spPr>
          <a:xfrm>
            <a:off x="2801256" y="2391002"/>
            <a:ext cx="2656115" cy="2242684"/>
          </a:xfrm>
          <a:prstGeom prst="rect">
            <a:avLst/>
          </a:prstGeom>
          <a:noFill/>
          <a:ln>
            <a:noFill/>
          </a:ln>
        </p:spPr>
      </p:pic>
      <p:sp>
        <p:nvSpPr>
          <p:cNvPr id="265" name="Google Shape;265;p36"/>
          <p:cNvSpPr txBox="1"/>
          <p:nvPr/>
        </p:nvSpPr>
        <p:spPr>
          <a:xfrm>
            <a:off x="1074057" y="5065486"/>
            <a:ext cx="4641014"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UberEats: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What are the key learnings from the UberEats example?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00"/>
              </a:spcBef>
              <a:spcAft>
                <a:spcPts val="0"/>
              </a:spcAft>
              <a:buSzPts val="2000"/>
              <a:buFont typeface="Arial"/>
              <a:buChar char="•"/>
            </a:pPr>
            <a:r>
              <a:rPr lang="en-IN" sz="1800"/>
              <a:t>Whether it’s a new app, a community service, or a physical product, the best thing you can do to innovate successfully is </a:t>
            </a:r>
            <a:r>
              <a:rPr lang="en-IN" sz="1800">
                <a:solidFill>
                  <a:srgbClr val="FF0000"/>
                </a:solidFill>
              </a:rPr>
              <a:t>keep your user in mind at every step in the design process</a:t>
            </a:r>
            <a:r>
              <a:rPr lang="en-IN" sz="1800"/>
              <a:t>. It can be tempting to create a flashy, high-tech product. </a:t>
            </a:r>
            <a:endParaRPr/>
          </a:p>
          <a:p>
            <a:pPr marL="514350" lvl="0" indent="-285750" algn="l" rtl="0">
              <a:lnSpc>
                <a:spcPct val="100000"/>
              </a:lnSpc>
              <a:spcBef>
                <a:spcPts val="400"/>
              </a:spcBef>
              <a:spcAft>
                <a:spcPts val="0"/>
              </a:spcAft>
              <a:buSzPts val="2000"/>
              <a:buFont typeface="Arial"/>
              <a:buChar char="•"/>
            </a:pPr>
            <a:r>
              <a:rPr lang="en-IN" sz="1800"/>
              <a:t>Instead, focus on what your users are asking for. </a:t>
            </a:r>
            <a:endParaRPr/>
          </a:p>
          <a:p>
            <a:pPr marL="514350" lvl="0" indent="-285750" algn="l" rtl="0">
              <a:lnSpc>
                <a:spcPct val="100000"/>
              </a:lnSpc>
              <a:spcBef>
                <a:spcPts val="400"/>
              </a:spcBef>
              <a:spcAft>
                <a:spcPts val="0"/>
              </a:spcAft>
              <a:buSzPts val="2000"/>
              <a:buFont typeface="Arial"/>
              <a:buChar char="•"/>
            </a:pPr>
            <a:r>
              <a:rPr lang="en-IN" sz="1800"/>
              <a:t>It’s easy for designers to become disconnected from their user. Don’t be afraid to take risks and </a:t>
            </a:r>
            <a:r>
              <a:rPr lang="en-IN" sz="1800">
                <a:solidFill>
                  <a:srgbClr val="FF0000"/>
                </a:solidFill>
              </a:rPr>
              <a:t>immerse yourself in the lives of the people who will actually interact with your product. </a:t>
            </a:r>
            <a:r>
              <a:rPr lang="en-IN" sz="1800"/>
              <a:t>Then implement their feedback and test your results. Eventually you’ll land on that final iteration with the potential to change the world around you.</a:t>
            </a:r>
            <a:endParaRPr/>
          </a:p>
          <a:p>
            <a:pPr marL="514350" lvl="0" indent="-158750" algn="l" rtl="0">
              <a:lnSpc>
                <a:spcPct val="100000"/>
              </a:lnSpc>
              <a:spcBef>
                <a:spcPts val="400"/>
              </a:spcBef>
              <a:spcAft>
                <a:spcPts val="0"/>
              </a:spcAft>
              <a:buSzPts val="2000"/>
              <a:buFont typeface="Arial"/>
              <a:buNone/>
            </a:pPr>
            <a:endParaRPr sz="1800"/>
          </a:p>
          <a:p>
            <a:pPr marL="514350" lvl="0" indent="-158750" algn="l" rtl="0">
              <a:lnSpc>
                <a:spcPct val="100000"/>
              </a:lnSpc>
              <a:spcBef>
                <a:spcPts val="400"/>
              </a:spcBef>
              <a:spcAft>
                <a:spcPts val="0"/>
              </a:spcAft>
              <a:buSzPts val="2000"/>
              <a:buFont typeface="Arial"/>
              <a:buNone/>
            </a:pPr>
            <a:endParaRPr sz="1800"/>
          </a:p>
          <a:p>
            <a:pPr marL="228600" lvl="0" indent="0" algn="l" rtl="0">
              <a:lnSpc>
                <a:spcPct val="100000"/>
              </a:lnSpc>
              <a:spcBef>
                <a:spcPts val="400"/>
              </a:spcBef>
              <a:spcAft>
                <a:spcPts val="0"/>
              </a:spcAft>
              <a:buSzPts val="2000"/>
              <a:buNone/>
            </a:pPr>
            <a:r>
              <a:rPr lang="en-IN" sz="1800" u="sng">
                <a:solidFill>
                  <a:schemeClr val="hlink"/>
                </a:solidFill>
                <a:hlinkClick r:id="rId3"/>
              </a:rPr>
              <a:t>https://careerfoundry.com/en/blog/ux-design/design-thinking-examples/</a:t>
            </a:r>
            <a:endParaRPr sz="1800" u="sng"/>
          </a:p>
          <a:p>
            <a:pPr marL="514350" lvl="0" indent="-158750" algn="l" rtl="0">
              <a:lnSpc>
                <a:spcPct val="100000"/>
              </a:lnSpc>
              <a:spcBef>
                <a:spcPts val="400"/>
              </a:spcBef>
              <a:spcAft>
                <a:spcPts val="0"/>
              </a:spcAft>
              <a:buSzPts val="2000"/>
              <a:buFont typeface="Arial"/>
              <a:buNone/>
            </a:pPr>
            <a:endParaRPr sz="1800"/>
          </a:p>
        </p:txBody>
      </p:sp>
      <p:sp>
        <p:nvSpPr>
          <p:cNvPr id="271" name="Google Shape;271;p3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sz="2800"/>
              <a:t>Key takeaways from the 5 examples:</a:t>
            </a:r>
            <a:endParaRPr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8"/>
          <p:cNvSpPr txBox="1">
            <a:spLocks noGrp="1"/>
          </p:cNvSpPr>
          <p:nvPr>
            <p:ph type="body" idx="1"/>
          </p:nvPr>
        </p:nvSpPr>
        <p:spPr>
          <a:xfrm>
            <a:off x="304800" y="1493837"/>
            <a:ext cx="8229600" cy="11477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r>
              <a:rPr lang="en-IN"/>
              <a:t>What are the ley learnings from these case studies in the area of understanding customer needs, ideation, prototyping, iteration?</a:t>
            </a:r>
            <a:endParaRPr/>
          </a:p>
        </p:txBody>
      </p:sp>
      <p:sp>
        <p:nvSpPr>
          <p:cNvPr id="277" name="Google Shape;277;p3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Homework case studies</a:t>
            </a:r>
            <a:endParaRPr/>
          </a:p>
        </p:txBody>
      </p:sp>
      <p:pic>
        <p:nvPicPr>
          <p:cNvPr id="278" name="Google Shape;278;p38"/>
          <p:cNvPicPr preferRelativeResize="0"/>
          <p:nvPr/>
        </p:nvPicPr>
        <p:blipFill rotWithShape="1">
          <a:blip r:embed="rId3">
            <a:alphaModFix/>
          </a:blip>
          <a:srcRect/>
          <a:stretch/>
        </p:blipFill>
        <p:spPr>
          <a:xfrm>
            <a:off x="1937657" y="3174774"/>
            <a:ext cx="1778000" cy="1722438"/>
          </a:xfrm>
          <a:prstGeom prst="rect">
            <a:avLst/>
          </a:prstGeom>
          <a:noFill/>
          <a:ln>
            <a:noFill/>
          </a:ln>
        </p:spPr>
      </p:pic>
      <p:pic>
        <p:nvPicPr>
          <p:cNvPr id="279" name="Google Shape;279;p38"/>
          <p:cNvPicPr preferRelativeResize="0"/>
          <p:nvPr/>
        </p:nvPicPr>
        <p:blipFill rotWithShape="1">
          <a:blip r:embed="rId4">
            <a:alphaModFix/>
          </a:blip>
          <a:srcRect/>
          <a:stretch/>
        </p:blipFill>
        <p:spPr>
          <a:xfrm>
            <a:off x="4506685" y="2986088"/>
            <a:ext cx="1876791" cy="1818141"/>
          </a:xfrm>
          <a:prstGeom prst="rect">
            <a:avLst/>
          </a:prstGeom>
          <a:noFill/>
          <a:ln>
            <a:noFill/>
          </a:ln>
        </p:spPr>
      </p:pic>
      <p:sp>
        <p:nvSpPr>
          <p:cNvPr id="280" name="Google Shape;280;p38"/>
          <p:cNvSpPr txBox="1"/>
          <p:nvPr/>
        </p:nvSpPr>
        <p:spPr>
          <a:xfrm>
            <a:off x="2973531" y="5148717"/>
            <a:ext cx="2892138" cy="307777"/>
          </a:xfrm>
          <a:prstGeom prst="rect">
            <a:avLst/>
          </a:prstGeom>
          <a:solidFill>
            <a:srgbClr val="FFFF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Case studies from IDEO company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9"/>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86" name="Google Shape;286;p3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Appendix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5"/>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469900" marR="0" lvl="0" indent="-342900" algn="l" rtl="0">
              <a:lnSpc>
                <a:spcPct val="100000"/>
              </a:lnSpc>
              <a:spcBef>
                <a:spcPts val="400"/>
              </a:spcBef>
              <a:spcAft>
                <a:spcPts val="0"/>
              </a:spcAft>
              <a:buClr>
                <a:srgbClr val="101141"/>
              </a:buClr>
              <a:buSzPts val="2000"/>
              <a:buFont typeface="Arial"/>
              <a:buChar char="•"/>
            </a:pPr>
            <a:r>
              <a:rPr lang="en-IN"/>
              <a:t>Introduction</a:t>
            </a:r>
            <a:endParaRPr/>
          </a:p>
          <a:p>
            <a:pPr marL="469900" marR="0" lvl="0" indent="-342900" algn="l" rtl="0">
              <a:lnSpc>
                <a:spcPct val="100000"/>
              </a:lnSpc>
              <a:spcBef>
                <a:spcPts val="400"/>
              </a:spcBef>
              <a:spcAft>
                <a:spcPts val="0"/>
              </a:spcAft>
              <a:buClr>
                <a:srgbClr val="101141"/>
              </a:buClr>
              <a:buSzPts val="2000"/>
              <a:buFont typeface="Arial"/>
              <a:buChar char="•"/>
            </a:pPr>
            <a:r>
              <a:rPr lang="en-IN" sz="2000" b="0" i="0" u="none" strike="noStrike" cap="none">
                <a:solidFill>
                  <a:schemeClr val="dk1"/>
                </a:solidFill>
                <a:latin typeface="Arial"/>
                <a:ea typeface="Arial"/>
                <a:cs typeface="Arial"/>
                <a:sym typeface="Arial"/>
              </a:rPr>
              <a:t>Steps in Design thinking</a:t>
            </a:r>
            <a:endParaRPr/>
          </a:p>
          <a:p>
            <a:pPr marL="469900" marR="0" lvl="0" indent="-342900" algn="l" rtl="0">
              <a:lnSpc>
                <a:spcPct val="100000"/>
              </a:lnSpc>
              <a:spcBef>
                <a:spcPts val="400"/>
              </a:spcBef>
              <a:spcAft>
                <a:spcPts val="0"/>
              </a:spcAft>
              <a:buClr>
                <a:srgbClr val="101141"/>
              </a:buClr>
              <a:buSzPts val="2000"/>
              <a:buFont typeface="Arial"/>
              <a:buChar char="•"/>
            </a:pPr>
            <a:r>
              <a:rPr lang="en-IN"/>
              <a:t>Examples</a:t>
            </a:r>
            <a:endParaRPr/>
          </a:p>
          <a:p>
            <a:pPr marL="469900" marR="0" lvl="0" indent="-342900" algn="l" rtl="0">
              <a:lnSpc>
                <a:spcPct val="100000"/>
              </a:lnSpc>
              <a:spcBef>
                <a:spcPts val="400"/>
              </a:spcBef>
              <a:spcAft>
                <a:spcPts val="0"/>
              </a:spcAft>
              <a:buClr>
                <a:srgbClr val="101141"/>
              </a:buClr>
              <a:buSzPts val="2000"/>
              <a:buFont typeface="Arial"/>
              <a:buChar char="•"/>
            </a:pPr>
            <a:r>
              <a:rPr lang="en-IN" sz="2000" b="0" i="0" u="none" strike="noStrike" cap="none">
                <a:solidFill>
                  <a:schemeClr val="dk1"/>
                </a:solidFill>
                <a:latin typeface="Arial"/>
                <a:ea typeface="Arial"/>
                <a:cs typeface="Arial"/>
                <a:sym typeface="Arial"/>
              </a:rPr>
              <a:t>Case study</a:t>
            </a:r>
            <a:endParaRPr/>
          </a:p>
          <a:p>
            <a:pPr marL="469900" marR="0" lvl="0" indent="-215900" algn="l" rtl="0">
              <a:lnSpc>
                <a:spcPct val="100000"/>
              </a:lnSpc>
              <a:spcBef>
                <a:spcPts val="400"/>
              </a:spcBef>
              <a:spcAft>
                <a:spcPts val="0"/>
              </a:spcAft>
              <a:buClr>
                <a:srgbClr val="101141"/>
              </a:buClr>
              <a:buSzPts val="2000"/>
              <a:buFont typeface="Arial"/>
              <a:buNone/>
            </a:pPr>
            <a:endParaRPr sz="2000" b="0" i="0" u="none" strike="noStrike" cap="none">
              <a:solidFill>
                <a:schemeClr val="dk1"/>
              </a:solidFill>
              <a:latin typeface="Arial"/>
              <a:ea typeface="Arial"/>
              <a:cs typeface="Arial"/>
              <a:sym typeface="Arial"/>
            </a:endParaRPr>
          </a:p>
        </p:txBody>
      </p:sp>
      <p:sp>
        <p:nvSpPr>
          <p:cNvPr id="195" name="Google Shape;195;p2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70C0"/>
              </a:buClr>
              <a:buSzPts val="3600"/>
              <a:buFont typeface="Arial"/>
              <a:buNone/>
            </a:pPr>
            <a:r>
              <a:rPr lang="en-IN" sz="3600" b="1" i="0" u="none">
                <a:solidFill>
                  <a:srgbClr val="0070C0"/>
                </a:solidFill>
                <a:latin typeface="Arial"/>
                <a:ea typeface="Arial"/>
                <a:cs typeface="Arial"/>
                <a:sym typeface="Arial"/>
              </a:rPr>
              <a:t>Contents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6"/>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00"/>
              </a:spcBef>
              <a:spcAft>
                <a:spcPts val="0"/>
              </a:spcAft>
              <a:buSzPts val="2000"/>
              <a:buFont typeface="Arial"/>
              <a:buChar char="•"/>
            </a:pPr>
            <a:r>
              <a:rPr lang="en-IN"/>
              <a:t>Design thinking is a human-centered approach to innovation—anchored in understanding customer’s needs</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Design thinking believes that Innovation is powered by a thorough understanding, through direct observation, of what people want and need in their lives</a:t>
            </a:r>
            <a:endParaRPr/>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01" name="Google Shape;201;p2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7"/>
          <p:cNvSpPr txBox="1">
            <a:spLocks noGrp="1"/>
          </p:cNvSpPr>
          <p:nvPr>
            <p:ph type="body" idx="1"/>
          </p:nvPr>
        </p:nvSpPr>
        <p:spPr>
          <a:xfrm>
            <a:off x="304800" y="142126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00"/>
              </a:spcBef>
              <a:spcAft>
                <a:spcPts val="0"/>
              </a:spcAft>
              <a:buSzPts val="2000"/>
              <a:buFont typeface="Arial"/>
              <a:buChar char="•"/>
            </a:pPr>
            <a:r>
              <a:rPr lang="en-IN" sz="1800" b="1"/>
              <a:t>Empathize:</a:t>
            </a:r>
            <a:r>
              <a:rPr lang="en-IN" sz="1800"/>
              <a:t> Understanding the user and the problems they face through conducting user interviews, creating empathy maps, and listening to user stories.</a:t>
            </a:r>
            <a:endParaRPr/>
          </a:p>
          <a:p>
            <a:pPr marL="571500" lvl="0" indent="-215900" algn="l" rtl="0">
              <a:lnSpc>
                <a:spcPct val="100000"/>
              </a:lnSpc>
              <a:spcBef>
                <a:spcPts val="400"/>
              </a:spcBef>
              <a:spcAft>
                <a:spcPts val="0"/>
              </a:spcAft>
              <a:buSzPts val="2000"/>
              <a:buFont typeface="Arial"/>
              <a:buNone/>
            </a:pPr>
            <a:endParaRPr sz="1800" b="1"/>
          </a:p>
          <a:p>
            <a:pPr marL="571500" lvl="0" indent="-342900" algn="l" rtl="0">
              <a:lnSpc>
                <a:spcPct val="100000"/>
              </a:lnSpc>
              <a:spcBef>
                <a:spcPts val="400"/>
              </a:spcBef>
              <a:spcAft>
                <a:spcPts val="0"/>
              </a:spcAft>
              <a:buSzPts val="2000"/>
              <a:buFont typeface="Arial"/>
              <a:buChar char="•"/>
            </a:pPr>
            <a:r>
              <a:rPr lang="en-IN" sz="1800" b="1"/>
              <a:t>Define:</a:t>
            </a:r>
            <a:r>
              <a:rPr lang="en-IN" sz="1800"/>
              <a:t> Organizing and analyzing the research information to produce a concise problem statement and possible solution or hypothesis. </a:t>
            </a:r>
            <a:endParaRPr/>
          </a:p>
          <a:p>
            <a:pPr marL="571500" lvl="0" indent="-215900" algn="l" rtl="0">
              <a:lnSpc>
                <a:spcPct val="100000"/>
              </a:lnSpc>
              <a:spcBef>
                <a:spcPts val="400"/>
              </a:spcBef>
              <a:spcAft>
                <a:spcPts val="0"/>
              </a:spcAft>
              <a:buSzPts val="2000"/>
              <a:buFont typeface="Arial"/>
              <a:buNone/>
            </a:pPr>
            <a:endParaRPr sz="1800" b="1"/>
          </a:p>
          <a:p>
            <a:pPr marL="571500" lvl="0" indent="-342900" algn="l" rtl="0">
              <a:lnSpc>
                <a:spcPct val="100000"/>
              </a:lnSpc>
              <a:spcBef>
                <a:spcPts val="400"/>
              </a:spcBef>
              <a:spcAft>
                <a:spcPts val="0"/>
              </a:spcAft>
              <a:buSzPts val="2000"/>
              <a:buFont typeface="Arial"/>
              <a:buChar char="•"/>
            </a:pPr>
            <a:r>
              <a:rPr lang="en-IN" sz="1800" b="1"/>
              <a:t>Ideate:</a:t>
            </a:r>
            <a:r>
              <a:rPr lang="en-IN" sz="1800"/>
              <a:t> The brainstorming phase. Designers think of a wide variety of possible solutions and evaluate each one. </a:t>
            </a:r>
            <a:endParaRPr/>
          </a:p>
          <a:p>
            <a:pPr marL="571500" lvl="0" indent="-215900" algn="l" rtl="0">
              <a:lnSpc>
                <a:spcPct val="100000"/>
              </a:lnSpc>
              <a:spcBef>
                <a:spcPts val="400"/>
              </a:spcBef>
              <a:spcAft>
                <a:spcPts val="0"/>
              </a:spcAft>
              <a:buSzPts val="2000"/>
              <a:buFont typeface="Arial"/>
              <a:buNone/>
            </a:pPr>
            <a:endParaRPr sz="1800" b="1"/>
          </a:p>
          <a:p>
            <a:pPr marL="571500" lvl="0" indent="-342900" algn="l" rtl="0">
              <a:lnSpc>
                <a:spcPct val="100000"/>
              </a:lnSpc>
              <a:spcBef>
                <a:spcPts val="400"/>
              </a:spcBef>
              <a:spcAft>
                <a:spcPts val="0"/>
              </a:spcAft>
              <a:buSzPts val="2000"/>
              <a:buFont typeface="Arial"/>
              <a:buChar char="•"/>
            </a:pPr>
            <a:r>
              <a:rPr lang="en-IN" sz="1800" b="1"/>
              <a:t>Prototype:</a:t>
            </a:r>
            <a:r>
              <a:rPr lang="en-IN" sz="1800"/>
              <a:t> Turning ideas into a physical representation of the product that will solve the user’s needs, slowly adding greater detail and complexity as designers move between testing and iteration. </a:t>
            </a:r>
            <a:endParaRPr/>
          </a:p>
          <a:p>
            <a:pPr marL="571500" lvl="0" indent="-215900" algn="l" rtl="0">
              <a:lnSpc>
                <a:spcPct val="100000"/>
              </a:lnSpc>
              <a:spcBef>
                <a:spcPts val="400"/>
              </a:spcBef>
              <a:spcAft>
                <a:spcPts val="0"/>
              </a:spcAft>
              <a:buSzPts val="2000"/>
              <a:buFont typeface="Arial"/>
              <a:buNone/>
            </a:pPr>
            <a:endParaRPr sz="1800" b="1"/>
          </a:p>
          <a:p>
            <a:pPr marL="571500" lvl="0" indent="-342900" algn="l" rtl="0">
              <a:lnSpc>
                <a:spcPct val="100000"/>
              </a:lnSpc>
              <a:spcBef>
                <a:spcPts val="400"/>
              </a:spcBef>
              <a:spcAft>
                <a:spcPts val="0"/>
              </a:spcAft>
              <a:buSzPts val="2000"/>
              <a:buFont typeface="Arial"/>
              <a:buChar char="•"/>
            </a:pPr>
            <a:r>
              <a:rPr lang="en-IN" sz="1800" b="1"/>
              <a:t>Test:</a:t>
            </a:r>
            <a:r>
              <a:rPr lang="en-IN" sz="1800"/>
              <a:t> Putting the prototype in the hands of the user and determining whether the product has solved the problem at hand and reduced friction or frustration. </a:t>
            </a:r>
            <a:endParaRPr/>
          </a:p>
          <a:p>
            <a:pPr marL="571500" lvl="0" indent="-215900" algn="l" rtl="0">
              <a:lnSpc>
                <a:spcPct val="100000"/>
              </a:lnSpc>
              <a:spcBef>
                <a:spcPts val="400"/>
              </a:spcBef>
              <a:spcAft>
                <a:spcPts val="0"/>
              </a:spcAft>
              <a:buSzPts val="2000"/>
              <a:buFont typeface="Arial"/>
              <a:buNone/>
            </a:pPr>
            <a:endParaRPr sz="1800"/>
          </a:p>
        </p:txBody>
      </p:sp>
      <p:sp>
        <p:nvSpPr>
          <p:cNvPr id="207" name="Google Shape;207;p2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5 steps of Design Thinking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8"/>
          <p:cNvSpPr txBox="1">
            <a:spLocks noGrp="1"/>
          </p:cNvSpPr>
          <p:nvPr>
            <p:ph type="body" idx="1"/>
          </p:nvPr>
        </p:nvSpPr>
        <p:spPr>
          <a:xfrm>
            <a:off x="304800" y="1493837"/>
            <a:ext cx="5254171" cy="452596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SzPts val="2000"/>
              <a:buNone/>
            </a:pPr>
            <a:r>
              <a:rPr lang="en-IN" sz="1800"/>
              <a:t>Problem statement</a:t>
            </a:r>
            <a:endParaRPr/>
          </a:p>
          <a:p>
            <a:pPr marL="457200" lvl="0" indent="-228600" algn="l" rtl="0">
              <a:lnSpc>
                <a:spcPct val="100000"/>
              </a:lnSpc>
              <a:spcBef>
                <a:spcPts val="400"/>
              </a:spcBef>
              <a:spcAft>
                <a:spcPts val="0"/>
              </a:spcAft>
              <a:buSzPts val="2000"/>
              <a:buNone/>
            </a:pPr>
            <a:endParaRPr sz="1600"/>
          </a:p>
          <a:p>
            <a:pPr marL="571500" lvl="0" indent="-342900" algn="l" rtl="0">
              <a:lnSpc>
                <a:spcPct val="100000"/>
              </a:lnSpc>
              <a:spcBef>
                <a:spcPts val="400"/>
              </a:spcBef>
              <a:spcAft>
                <a:spcPts val="0"/>
              </a:spcAft>
              <a:buSzPts val="2000"/>
              <a:buFont typeface="Arial"/>
              <a:buChar char="•"/>
            </a:pPr>
            <a:r>
              <a:rPr lang="en-IN" sz="1800"/>
              <a:t>At Kaiser hospitals, nurses routinely spent the first 45 minutes of each shift at the nurses’ station, debriefing the departing shift about the status of patients</a:t>
            </a:r>
            <a:endParaRPr sz="1600"/>
          </a:p>
          <a:p>
            <a:pPr marL="571500" lvl="0" indent="-342900" algn="l" rtl="0">
              <a:lnSpc>
                <a:spcPct val="100000"/>
              </a:lnSpc>
              <a:spcBef>
                <a:spcPts val="400"/>
              </a:spcBef>
              <a:spcAft>
                <a:spcPts val="0"/>
              </a:spcAft>
              <a:buSzPts val="2000"/>
              <a:buFont typeface="Arial"/>
              <a:buChar char="•"/>
            </a:pPr>
            <a:r>
              <a:rPr lang="en-IN" sz="1800"/>
              <a:t>Nurses often failed to learn some of the things that mattered most to patients, such as how they had fared during the previous shift, which family members were with them, and whether or not certain tests or therapies had been administered. </a:t>
            </a:r>
            <a:endParaRPr sz="1600"/>
          </a:p>
          <a:p>
            <a:pPr marL="571500" lvl="0" indent="-342900" algn="l" rtl="0">
              <a:lnSpc>
                <a:spcPct val="100000"/>
              </a:lnSpc>
              <a:spcBef>
                <a:spcPts val="400"/>
              </a:spcBef>
              <a:spcAft>
                <a:spcPts val="0"/>
              </a:spcAft>
              <a:buSzPts val="2000"/>
              <a:buFont typeface="Arial"/>
              <a:buChar char="•"/>
            </a:pPr>
            <a:r>
              <a:rPr lang="en-IN" sz="1800"/>
              <a:t>For many patients, each shift change felt like a hole in their care.</a:t>
            </a:r>
            <a:endParaRPr sz="1600"/>
          </a:p>
          <a:p>
            <a:pPr marL="457200" marR="0" lvl="0" indent="-228600" algn="l" rtl="0">
              <a:lnSpc>
                <a:spcPct val="100000"/>
              </a:lnSpc>
              <a:spcBef>
                <a:spcPts val="400"/>
              </a:spcBef>
              <a:spcAft>
                <a:spcPts val="0"/>
              </a:spcAft>
              <a:buClr>
                <a:srgbClr val="101141"/>
              </a:buClr>
              <a:buSzPts val="2000"/>
              <a:buFont typeface="Arial"/>
              <a:buNone/>
            </a:pPr>
            <a:endParaRPr sz="1800"/>
          </a:p>
        </p:txBody>
      </p:sp>
      <p:sp>
        <p:nvSpPr>
          <p:cNvPr id="213" name="Google Shape;213;p2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sz="3200"/>
              <a:t>Example of design thinking at Kaiser hospital</a:t>
            </a:r>
            <a:endParaRPr sz="3200"/>
          </a:p>
        </p:txBody>
      </p:sp>
      <p:pic>
        <p:nvPicPr>
          <p:cNvPr id="214" name="Google Shape;214;p28"/>
          <p:cNvPicPr preferRelativeResize="0"/>
          <p:nvPr/>
        </p:nvPicPr>
        <p:blipFill rotWithShape="1">
          <a:blip r:embed="rId3">
            <a:alphaModFix/>
          </a:blip>
          <a:srcRect/>
          <a:stretch/>
        </p:blipFill>
        <p:spPr>
          <a:xfrm>
            <a:off x="5747656" y="1493837"/>
            <a:ext cx="3279775" cy="235471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9"/>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SzPts val="2000"/>
              <a:buNone/>
            </a:pPr>
            <a:r>
              <a:rPr lang="en-IN"/>
              <a:t>Solution</a:t>
            </a:r>
            <a:endParaRPr/>
          </a:p>
          <a:p>
            <a:pPr marL="457200" lvl="0" indent="-228600" algn="l" rtl="0">
              <a:lnSpc>
                <a:spcPct val="100000"/>
              </a:lnSpc>
              <a:spcBef>
                <a:spcPts val="400"/>
              </a:spcBef>
              <a:spcAft>
                <a:spcPts val="0"/>
              </a:spcAft>
              <a:buSzPts val="2000"/>
              <a:buNone/>
            </a:pPr>
            <a:endParaRPr sz="1800"/>
          </a:p>
          <a:p>
            <a:pPr marL="571500" lvl="0" indent="-342900" algn="l" rtl="0">
              <a:lnSpc>
                <a:spcPct val="100000"/>
              </a:lnSpc>
              <a:spcBef>
                <a:spcPts val="400"/>
              </a:spcBef>
              <a:spcAft>
                <a:spcPts val="0"/>
              </a:spcAft>
              <a:buSzPts val="2000"/>
              <a:buFont typeface="Arial"/>
              <a:buChar char="•"/>
            </a:pPr>
            <a:r>
              <a:rPr lang="en-IN" sz="1800"/>
              <a:t>The design that emerged for shift changes had nurses passing on information in front of the patient rather than at the nurses’ station. </a:t>
            </a:r>
            <a:endParaRPr/>
          </a:p>
          <a:p>
            <a:pPr marL="571500" lvl="0" indent="-342900" algn="l" rtl="0">
              <a:lnSpc>
                <a:spcPct val="100000"/>
              </a:lnSpc>
              <a:spcBef>
                <a:spcPts val="400"/>
              </a:spcBef>
              <a:spcAft>
                <a:spcPts val="0"/>
              </a:spcAft>
              <a:buSzPts val="2000"/>
              <a:buFont typeface="Arial"/>
              <a:buChar char="•"/>
            </a:pPr>
            <a:r>
              <a:rPr lang="en-IN" sz="1800"/>
              <a:t>In only a week the team built a working prototype that included new procedures and some simple software with which nurses could call up previous shift-change notes and add new ones. </a:t>
            </a:r>
            <a:endParaRPr/>
          </a:p>
          <a:p>
            <a:pPr marL="571500" lvl="0" indent="-342900" algn="l" rtl="0">
              <a:lnSpc>
                <a:spcPct val="100000"/>
              </a:lnSpc>
              <a:spcBef>
                <a:spcPts val="400"/>
              </a:spcBef>
              <a:spcAft>
                <a:spcPts val="0"/>
              </a:spcAft>
              <a:buSzPts val="2000"/>
              <a:buFont typeface="Arial"/>
              <a:buChar char="•"/>
            </a:pPr>
            <a:r>
              <a:rPr lang="en-IN" sz="1800"/>
              <a:t>They could input patient information throughout a shift rather than scrambling at the end to pass it on. </a:t>
            </a:r>
            <a:endParaRPr/>
          </a:p>
          <a:p>
            <a:pPr marL="571500" lvl="0" indent="-342900" algn="l" rtl="0">
              <a:lnSpc>
                <a:spcPct val="100000"/>
              </a:lnSpc>
              <a:spcBef>
                <a:spcPts val="400"/>
              </a:spcBef>
              <a:spcAft>
                <a:spcPts val="0"/>
              </a:spcAft>
              <a:buSzPts val="2000"/>
              <a:buFont typeface="Arial"/>
              <a:buChar char="•"/>
            </a:pPr>
            <a:r>
              <a:rPr lang="en-IN" sz="1800"/>
              <a:t>The software collated the data in a simple format customized for each nurse at the start of a shift. </a:t>
            </a:r>
            <a:endParaRPr/>
          </a:p>
          <a:p>
            <a:pPr marL="571500" lvl="0" indent="-342900" algn="l" rtl="0">
              <a:lnSpc>
                <a:spcPct val="100000"/>
              </a:lnSpc>
              <a:spcBef>
                <a:spcPts val="400"/>
              </a:spcBef>
              <a:spcAft>
                <a:spcPts val="0"/>
              </a:spcAft>
              <a:buSzPts val="2000"/>
              <a:buFont typeface="Arial"/>
              <a:buChar char="•"/>
            </a:pPr>
            <a:r>
              <a:rPr lang="en-IN" sz="1800"/>
              <a:t>The result was both higher-quality knowledge transfer and reduced prep time, permitting much earlier and better-informed contact with patients.</a:t>
            </a:r>
            <a:endParaRPr/>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20" name="Google Shape;220;p2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sz="2800"/>
              <a:t>Example of design thinking at Kaiser hospital</a:t>
            </a:r>
            <a:endParaRPr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0"/>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SzPts val="2000"/>
              <a:buNone/>
            </a:pPr>
            <a:r>
              <a:rPr lang="en-IN"/>
              <a:t>Method</a:t>
            </a:r>
            <a:endParaRPr/>
          </a:p>
          <a:p>
            <a:pPr marL="457200" lvl="0" indent="-228600" algn="l" rtl="0">
              <a:lnSpc>
                <a:spcPct val="100000"/>
              </a:lnSpc>
              <a:spcBef>
                <a:spcPts val="400"/>
              </a:spcBef>
              <a:spcAft>
                <a:spcPts val="0"/>
              </a:spcAft>
              <a:buSzPts val="2000"/>
              <a:buNone/>
            </a:pPr>
            <a:endParaRPr sz="1800"/>
          </a:p>
          <a:p>
            <a:pPr marL="571500" lvl="0" indent="-342900" algn="l" rtl="0">
              <a:lnSpc>
                <a:spcPct val="100000"/>
              </a:lnSpc>
              <a:spcBef>
                <a:spcPts val="400"/>
              </a:spcBef>
              <a:spcAft>
                <a:spcPts val="0"/>
              </a:spcAft>
              <a:buSzPts val="2000"/>
              <a:buFont typeface="Arial"/>
              <a:buChar char="•"/>
            </a:pPr>
            <a:r>
              <a:rPr lang="en-IN"/>
              <a:t>The core project team included a strategist (formerly a nurse), an organizational-development specialist, a technology expert, a process designer, a union representative, and designers from IDEO. </a:t>
            </a:r>
            <a:endParaRPr sz="1800"/>
          </a:p>
          <a:p>
            <a:pPr marL="571500" lvl="0" indent="-342900" algn="l" rtl="0">
              <a:lnSpc>
                <a:spcPct val="100000"/>
              </a:lnSpc>
              <a:spcBef>
                <a:spcPts val="400"/>
              </a:spcBef>
              <a:spcAft>
                <a:spcPts val="0"/>
              </a:spcAft>
              <a:buSzPts val="2000"/>
              <a:buFont typeface="Arial"/>
              <a:buChar char="•"/>
            </a:pPr>
            <a:r>
              <a:rPr lang="en-IN"/>
              <a:t>This group worked with innovation teams of frontline practitioners in each of the four hospitals</a:t>
            </a:r>
            <a:endParaRPr sz="1800"/>
          </a:p>
          <a:p>
            <a:pPr marL="571500" lvl="0" indent="-342900" algn="l" rtl="0">
              <a:lnSpc>
                <a:spcPct val="100000"/>
              </a:lnSpc>
              <a:spcBef>
                <a:spcPts val="400"/>
              </a:spcBef>
              <a:spcAft>
                <a:spcPts val="0"/>
              </a:spcAft>
              <a:buSzPts val="2000"/>
              <a:buFont typeface="Arial"/>
              <a:buChar char="•"/>
            </a:pPr>
            <a:r>
              <a:rPr lang="en-IN"/>
              <a:t>Close observation, combined with brainstorming and rapid prototyping, produced new procedures and software that radically streamlined information exchange between shifts. </a:t>
            </a:r>
            <a:endParaRPr sz="1800"/>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26" name="Google Shape;226;p3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sz="3200"/>
              <a:t>Example of design thinking at Kaiser hospital</a:t>
            </a:r>
            <a:endParaRPr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1"/>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r>
              <a:rPr lang="en-IN"/>
              <a:t>A travel companion for the elderly to navigate through the airport</a:t>
            </a:r>
            <a:endParaRPr/>
          </a:p>
        </p:txBody>
      </p:sp>
      <p:sp>
        <p:nvSpPr>
          <p:cNvPr id="232" name="Google Shape;232;p3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Case study: ANA Tomo</a:t>
            </a:r>
            <a:endParaRPr/>
          </a:p>
        </p:txBody>
      </p:sp>
      <p:pic>
        <p:nvPicPr>
          <p:cNvPr id="233" name="Google Shape;233;p31"/>
          <p:cNvPicPr preferRelativeResize="0"/>
          <p:nvPr/>
        </p:nvPicPr>
        <p:blipFill rotWithShape="1">
          <a:blip r:embed="rId3">
            <a:alphaModFix/>
          </a:blip>
          <a:srcRect/>
          <a:stretch/>
        </p:blipFill>
        <p:spPr>
          <a:xfrm>
            <a:off x="1417864" y="2405334"/>
            <a:ext cx="5727700" cy="297624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2"/>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r>
              <a:rPr lang="en-IN" b="1"/>
              <a:t>Challenge</a:t>
            </a:r>
            <a:endParaRPr/>
          </a:p>
          <a:p>
            <a:pPr marL="457200" marR="0" lvl="0" indent="-228600" algn="l" rtl="0">
              <a:lnSpc>
                <a:spcPct val="100000"/>
              </a:lnSpc>
              <a:spcBef>
                <a:spcPts val="400"/>
              </a:spcBef>
              <a:spcAft>
                <a:spcPts val="0"/>
              </a:spcAft>
              <a:buClr>
                <a:srgbClr val="101141"/>
              </a:buClr>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ANA is Japan’s biggest airline. </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Has a large pool of businessmen customers</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ANA seeks to adjust to Japan’s upcoming demographic circumstances: the aging society. </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ANA wants to cherish the retired businessmen who accompanied ANA throughout their careers</a:t>
            </a:r>
            <a:endParaRPr/>
          </a:p>
        </p:txBody>
      </p:sp>
      <p:sp>
        <p:nvSpPr>
          <p:cNvPr id="239" name="Google Shape;239;p32"/>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Case study: ANA Tomo</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BB9DCE8645E4D85AE066637E9DA4B" ma:contentTypeVersion="7" ma:contentTypeDescription="Create a new document." ma:contentTypeScope="" ma:versionID="fe7dd13ce45f543b4084f8aa73fa34f2">
  <xsd:schema xmlns:xsd="http://www.w3.org/2001/XMLSchema" xmlns:xs="http://www.w3.org/2001/XMLSchema" xmlns:p="http://schemas.microsoft.com/office/2006/metadata/properties" xmlns:ns2="8a1544a5-6ec8-4bbc-8101-c341ae766efb" targetNamespace="http://schemas.microsoft.com/office/2006/metadata/properties" ma:root="true" ma:fieldsID="e531934f27553bc1d6927f9a5c877514" ns2:_="">
    <xsd:import namespace="8a1544a5-6ec8-4bbc-8101-c341ae766ef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1544a5-6ec8-4bbc-8101-c341ae766e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F3D294B-A6D2-4F2C-B33A-E497737739DA}"/>
</file>

<file path=customXml/itemProps2.xml><?xml version="1.0" encoding="utf-8"?>
<ds:datastoreItem xmlns:ds="http://schemas.openxmlformats.org/officeDocument/2006/customXml" ds:itemID="{EAAE3280-4B87-4E85-9903-DFD247DE5095}"/>
</file>

<file path=customXml/itemProps3.xml><?xml version="1.0" encoding="utf-8"?>
<ds:datastoreItem xmlns:ds="http://schemas.openxmlformats.org/officeDocument/2006/customXml" ds:itemID="{E1B1AEF6-7E00-4E03-8264-7209DE75C077}"/>
</file>

<file path=docProps/app.xml><?xml version="1.0" encoding="utf-8"?>
<Properties xmlns="http://schemas.openxmlformats.org/officeDocument/2006/extended-properties" xmlns:vt="http://schemas.openxmlformats.org/officeDocument/2006/docPropsVTypes">
  <TotalTime>172</TotalTime>
  <Words>745</Words>
  <Application>Microsoft Office PowerPoint</Application>
  <PresentationFormat>On-screen Show (4:3)</PresentationFormat>
  <Paragraphs>90</Paragraphs>
  <Slides>16</Slides>
  <Notes>16</Notes>
  <HiddenSlides>0</HiddenSlides>
  <MMClips>0</MMClips>
  <ScaleCrop>false</ScaleCrop>
  <HeadingPairs>
    <vt:vector size="6" baseType="variant">
      <vt:variant>
        <vt:lpstr>Fonts Used</vt:lpstr>
      </vt:variant>
      <vt:variant>
        <vt:i4>2</vt:i4>
      </vt:variant>
      <vt:variant>
        <vt:lpstr>Theme</vt:lpstr>
      </vt:variant>
      <vt:variant>
        <vt:i4>12</vt:i4>
      </vt:variant>
      <vt:variant>
        <vt:lpstr>Slide Titles</vt:lpstr>
      </vt:variant>
      <vt:variant>
        <vt:i4>16</vt:i4>
      </vt:variant>
    </vt:vector>
  </HeadingPairs>
  <TitlesOfParts>
    <vt:vector size="30" baseType="lpstr">
      <vt:lpstr>Arial</vt:lpstr>
      <vt:lpstr>Calibri</vt:lpstr>
      <vt:lpstr>2_Office Theme</vt:lpstr>
      <vt:lpstr>4_Office Theme</vt:lpstr>
      <vt:lpstr>Office Theme</vt:lpstr>
      <vt:lpstr>1_Office Theme</vt:lpstr>
      <vt:lpstr>3_Office Theme</vt:lpstr>
      <vt:lpstr>5_Office Theme</vt:lpstr>
      <vt:lpstr>6_Office Theme</vt:lpstr>
      <vt:lpstr>7_Office Theme</vt:lpstr>
      <vt:lpstr>8_Office Theme</vt:lpstr>
      <vt:lpstr>9_Office Theme</vt:lpstr>
      <vt:lpstr>10_Office Theme</vt:lpstr>
      <vt:lpstr>11_Office Theme</vt:lpstr>
      <vt:lpstr>Software Product Management  Design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Product Management  Design thinking</dc:title>
  <cp:lastModifiedBy>DELL</cp:lastModifiedBy>
  <cp:revision>3</cp:revision>
  <dcterms:modified xsi:type="dcterms:W3CDTF">2022-09-03T05:42:45Z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0x010100D93BB9DCE8645E4D85AE066637E9DA4B</vt:lpwstr>
  </property>
</Properties>
</file>