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6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customXml" Target="../customXml/item3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sequenc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texsoft.com/blog/business/25-scrum-process-best-practices-that-set-your-agile-workflow-for-efficiency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sashabondareva/scrum-task-board-offline-or-online-b341719fa47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dirty="0" err="1" smtClean="0"/>
              <a:t>Nandagopal</a:t>
            </a:r>
            <a:r>
              <a:rPr lang="en-US" sz="1600" dirty="0" smtClean="0"/>
              <a:t> </a:t>
            </a:r>
            <a:r>
              <a:rPr lang="en-US" sz="1600" dirty="0" err="1" smtClean="0"/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Management</a:t>
            </a:r>
            <a:b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Agile Method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stakeholders.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product requirements and add them to the roadmap.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requirements based on values, risks, and dependencies.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the development effort at a high level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high-level time frames for releasing groups of functionality to the customer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Roadmap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304800" y="17224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loan application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Requirements, User stories, Release plan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5" y="2514600"/>
            <a:ext cx="8740775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5337" y="1712912"/>
            <a:ext cx="7248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features, Priority, Estimation, Release plan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304800" y="6183312"/>
            <a:ext cx="8458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https://www.scrum-institute.org/Release_Planning.php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 Poker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Affinity based estimating</a:t>
            </a: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 techniques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04800" y="3352800"/>
            <a:ext cx="82296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deck of estimation poker cards.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team agrees on one user story that would be a 5.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product owner reads a high-priority user story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selects a card representing the effort involved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players have different story points: discuss assumptions, re-evaluate. If members differ, breakdown the story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 poker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0562" y="1455737"/>
            <a:ext cx="3652837" cy="90646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/>
        </p:nvSpPr>
        <p:spPr>
          <a:xfrm>
            <a:off x="3810000" y="2438400"/>
            <a:ext cx="50657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Poker cards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represent relative effort of user stories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deck has cards has </a:t>
            </a:r>
            <a:r>
              <a:rPr lang="en-US" sz="20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Fibonacci sequence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1, 2, 3, 5, 8, 13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 for using the Fibonacci sequence instead of simply doubling each subsequent value is because estimating a task as exactly double the effort as another task is misleadingly precise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high numbers are not used in the deck, since it is difficult to accurately estimate a large effort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effort can not be estimated, the user story is broken down</a:t>
            </a:r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 Poker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of Poker estimation</a:t>
            </a:r>
            <a:endParaRPr/>
          </a:p>
        </p:txBody>
      </p:sp>
      <p:pic>
        <p:nvPicPr>
          <p:cNvPr id="284" name="Google Shape;284;p3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5337" y="1712912"/>
            <a:ext cx="7248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304800" y="6183312"/>
            <a:ext cx="8458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https://www.scrum-institute.org/Release_Planning.php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Hotel Room Reservation Mobile app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travellers on the move, find it hard to make hotel reservation since they need to open their laptop and make reservations. It would be really convenient if a user friendly mobile app is made available by the hotel.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UI of this mobile app should be extremely easy to use. It should support functions to Check availability of room, know the price of rooms, make a booking, etc. After their stay, the app should allow the user to provide their feedback.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from hotel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user stories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messages from hotel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framework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phases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team structure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Release plan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tracking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in Agile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“Agile for Dummies” by Mark Clayton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Prioritized user stories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messages from hotel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release plan (Group user stories into releases)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1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2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from hotel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3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the following user stories: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2057400"/>
            <a:ext cx="8764587" cy="345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you use this method?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what method did you use?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T-Shirt sizing: Small, Medium, Large, Extra large is another way of categorizing the stories.  Each size has an effort associated with it.</a:t>
            </a:r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user stories are many, say 500+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have a large number of user stories, many of them are probably similar and would require a similar amount of effort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quickly categorize your user stories and then apply estimates to these categories of stories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Affinity estimation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 goal for the Sprint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User stories to be developed in the Sprint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tasks for each user story – design, develop, code analysis, security hole check, test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effort for each task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a person responsible for each task</a:t>
            </a:r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</p:txBody>
      </p:sp>
      <p:pic>
        <p:nvPicPr>
          <p:cNvPr id="351" name="Google Shape;351;p5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549525"/>
            <a:ext cx="8229600" cy="34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 txBox="1"/>
          <p:nvPr/>
        </p:nvSpPr>
        <p:spPr>
          <a:xfrm>
            <a:off x="152400" y="1600200"/>
            <a:ext cx="86106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Demonstrate the ability of a mobile banking customer to log in and view account balances and pending and prior transactions.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1 plan for Hotel room reservation mobile app</a:t>
            </a:r>
            <a:endParaRPr/>
          </a:p>
        </p:txBody>
      </p:sp>
      <p:pic>
        <p:nvPicPr>
          <p:cNvPr id="358" name="Google Shape;358;p5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371600"/>
            <a:ext cx="7135812" cy="536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 meeting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was completed yesterday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were faced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plan for the day</a:t>
            </a:r>
            <a:endParaRPr/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week, a big picture view of the product, its goals, etc.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execution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software development methods such as Waterfall model have a major drawback – late detection of defects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breaks the development into short-duration iterations, enabling early detection of errors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quality due to quicker feedback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business value by implementing features of greater value first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Transparency of progress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03387"/>
            <a:ext cx="8229600" cy="410686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Burndown chart</a:t>
            </a:r>
            <a:endParaRPr/>
          </a:p>
        </p:txBody>
      </p:sp>
      <p:sp>
        <p:nvSpPr>
          <p:cNvPr id="371" name="Google Shape;371;p53"/>
          <p:cNvSpPr txBox="1"/>
          <p:nvPr/>
        </p:nvSpPr>
        <p:spPr>
          <a:xfrm>
            <a:off x="1143000" y="6172200"/>
            <a:ext cx="27622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JIRA provides this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did you track progress in your project?</a:t>
            </a:r>
            <a:endParaRPr/>
          </a:p>
        </p:txBody>
      </p:sp>
      <p:sp>
        <p:nvSpPr>
          <p:cNvPr id="377" name="Google Shape;377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Feedback cycles</a:t>
            </a:r>
            <a:endParaRPr/>
          </a:p>
        </p:txBody>
      </p:sp>
      <p:pic>
        <p:nvPicPr>
          <p:cNvPr id="383" name="Google Shape;383;p5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0"/>
            <a:ext cx="8839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Velocity</a:t>
            </a:r>
            <a:endParaRPr/>
          </a:p>
        </p:txBody>
      </p:sp>
      <p:pic>
        <p:nvPicPr>
          <p:cNvPr id="389" name="Google Shape;389;p56" descr="velocity chart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93837"/>
            <a:ext cx="6599237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6"/>
          <p:cNvSpPr txBox="1"/>
          <p:nvPr/>
        </p:nvSpPr>
        <p:spPr>
          <a:xfrm>
            <a:off x="228600" y="6191250"/>
            <a:ext cx="86868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https://www.altexsoft.com/blog/business/25-scrum-process-best-practices-that-set-your-agile-workflow-for-efficiency/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6"/>
          <p:cNvSpPr txBox="1"/>
          <p:nvPr/>
        </p:nvSpPr>
        <p:spPr>
          <a:xfrm>
            <a:off x="7315200" y="3036887"/>
            <a:ext cx="144780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story points completed per Sprint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skilled product owners from business side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difficult to quote fixed price and time due to changing requirements, dependency on client in each sprint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changes and rework due to new requirements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Case study: Pharma company Inventory management</a:t>
            </a:r>
            <a:endParaRPr/>
          </a:p>
        </p:txBody>
      </p:sp>
      <p:pic>
        <p:nvPicPr>
          <p:cNvPr id="403" name="Google Shape;403;p5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447800"/>
            <a:ext cx="6781800" cy="521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sprints, 100 days (about 4 months). However, results used after the first month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pic>
        <p:nvPicPr>
          <p:cNvPr id="410" name="Google Shape;41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752600"/>
            <a:ext cx="7848600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benefit did you get from Agile method?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did the customer / end user feel?</a:t>
            </a:r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Scrum framework</a:t>
            </a:r>
            <a:endParaRPr/>
          </a:p>
        </p:txBody>
      </p:sp>
      <p:pic>
        <p:nvPicPr>
          <p:cNvPr id="428" name="Google Shape;428;p6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2"/>
          <p:cNvSpPr txBox="1"/>
          <p:nvPr/>
        </p:nvSpPr>
        <p:spPr>
          <a:xfrm>
            <a:off x="228600" y="6135687"/>
            <a:ext cx="8763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https://www.altexsoft.com/whitepapers/agile-project-management-best-practices-and-methodologies/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 &amp; interactions over process &amp; tools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software over comprehensive documentation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collaboration over contract negotiation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Responding to change over following a plan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manifesto (Agile values)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>
            <a:spLocks noGrp="1"/>
          </p:cNvSpPr>
          <p:nvPr>
            <p:ph type="body" idx="1"/>
          </p:nvPr>
        </p:nvSpPr>
        <p:spPr>
          <a:xfrm>
            <a:off x="304800" y="17224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loan application</a:t>
            </a:r>
            <a:endParaRPr/>
          </a:p>
        </p:txBody>
      </p:sp>
      <p:sp>
        <p:nvSpPr>
          <p:cNvPr id="435" name="Google Shape;435;p6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Requirements, User stories, Release plan</a:t>
            </a:r>
            <a:endParaRPr/>
          </a:p>
        </p:txBody>
      </p:sp>
      <p:pic>
        <p:nvPicPr>
          <p:cNvPr id="436" name="Google Shape;436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5" y="2514600"/>
            <a:ext cx="8740775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8825" y="1493837"/>
            <a:ext cx="732155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4"/>
          <p:cNvSpPr txBox="1"/>
          <p:nvPr/>
        </p:nvSpPr>
        <p:spPr>
          <a:xfrm>
            <a:off x="304800" y="6107112"/>
            <a:ext cx="8458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https://in.pinterest.com/pin/127086020711755414/?lp=true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Roadmap to value</a:t>
            </a:r>
            <a:endParaRPr/>
          </a:p>
        </p:txBody>
      </p:sp>
      <p:pic>
        <p:nvPicPr>
          <p:cNvPr id="449" name="Google Shape;449;p6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100" y="1493837"/>
            <a:ext cx="596900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vision</a:t>
            </a:r>
            <a:endParaRPr/>
          </a:p>
        </p:txBody>
      </p:sp>
      <p:pic>
        <p:nvPicPr>
          <p:cNvPr id="455" name="Google Shape;455;p6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447800"/>
            <a:ext cx="67818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Progressive Bank customers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access to banking capability while on the go,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MyProgressive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secure, on-demand banking, 24 hours a day.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	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banking from your home or office computer,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product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immediate access,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supports our strategy to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quick, convenient banking services, anytime, anywhere.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vision: Example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projects are small 3-9 members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Scaled Agile projects have multiple Agile teams.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Coordinating different Agile teams requires additional techniques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Difference between Agile and Scaled Agile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Visual progress tracking (Kanban)</a:t>
            </a:r>
            <a:endParaRPr/>
          </a:p>
        </p:txBody>
      </p:sp>
      <p:pic>
        <p:nvPicPr>
          <p:cNvPr id="473" name="Google Shape;473;p6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371600"/>
            <a:ext cx="6553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Visual progress tracking (Kanban)</a:t>
            </a:r>
            <a:endParaRPr/>
          </a:p>
        </p:txBody>
      </p:sp>
      <p:pic>
        <p:nvPicPr>
          <p:cNvPr id="479" name="Google Shape;479;p70" descr="https://www.altexsoft.com/media/2018/06/%5e5AB18E9C4838AE781FFF703407232D0BA7A072D7111D9437C1%5epimgpsh_fullsize_distr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7400" y="1493837"/>
            <a:ext cx="72644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0"/>
          <p:cNvSpPr txBox="1"/>
          <p:nvPr/>
        </p:nvSpPr>
        <p:spPr>
          <a:xfrm>
            <a:off x="787400" y="6059487"/>
            <a:ext cx="6070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source: </a:t>
            </a:r>
            <a:r>
              <a:rPr lang="en-US" sz="18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medium.com/@sashabondareva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6172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“Agile for Dummies” by Mark Clayton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framework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590800"/>
            <a:ext cx="8991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16129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100"/>
              <a:buFont typeface="Arial"/>
              <a:buNone/>
            </a:pPr>
            <a:r>
              <a:rPr lang="en-US" sz="31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phases: Planning, Execution, Review &amp; Retrospective</a:t>
            </a:r>
            <a:endParaRPr/>
          </a:p>
        </p:txBody>
      </p:sp>
      <p:pic>
        <p:nvPicPr>
          <p:cNvPr id="220" name="Google Shape;220;p2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447800"/>
            <a:ext cx="75438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team</a:t>
            </a:r>
            <a:endParaRPr/>
          </a:p>
        </p:txBody>
      </p:sp>
      <p:pic>
        <p:nvPicPr>
          <p:cNvPr id="226" name="Google Shape;226;p3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1938337"/>
            <a:ext cx="6267450" cy="363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owner: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in customer business need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Prioritizes requirements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acceptance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master / Agile coach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in Agile process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with stakeholders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Clears roadblocks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Multi-skilled – set up environment, automate builds, continuous integration, refactoring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team: Roles and responsibilities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you have any other roles?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AF136-EAFF-42CA-A252-C8C4FA412D90}"/>
</file>

<file path=customXml/itemProps2.xml><?xml version="1.0" encoding="utf-8"?>
<ds:datastoreItem xmlns:ds="http://schemas.openxmlformats.org/officeDocument/2006/customXml" ds:itemID="{510EE0C9-F935-4EAF-908C-DD5B3ACC8C66}"/>
</file>

<file path=customXml/itemProps3.xml><?xml version="1.0" encoding="utf-8"?>
<ds:datastoreItem xmlns:ds="http://schemas.openxmlformats.org/officeDocument/2006/customXml" ds:itemID="{CA966459-025B-4368-A43C-55B244DFB1C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On-screen Show (4:3)</PresentationFormat>
  <Paragraphs>224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Product Management  Agile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 Agile Method</dc:title>
  <cp:lastModifiedBy>DELL</cp:lastModifiedBy>
  <cp:revision>1</cp:revision>
  <dcterms:modified xsi:type="dcterms:W3CDTF">2022-03-26T02:10:01Z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