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28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presentation.xml" ContentType="application/vnd.openxmlformats-officedocument.presentationml.presentation.main+xml"/>
  <Override PartName="/ppt/slides/slide27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18.xml" ContentType="application/vnd.openxmlformats-officedocument.presentationml.slide+xml"/>
  <Override PartName="/ppt/slides/slide22.xml" ContentType="application/vnd.openxmlformats-officedocument.presentationml.slide+xml"/>
  <Override PartName="/ppt/slides/slide24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5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9.xml" ContentType="application/vnd.openxmlformats-officedocument.presentationml.slideMaster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slideMasters/slideMaster1.xml" ContentType="application/vnd.openxmlformats-officedocument.presentationml.slideMaster+xml"/>
  <Override PartName="/ppt/theme/theme5.xml" ContentType="application/vnd.openxmlformats-officedocument.theme+xml"/>
  <Override PartName="/ppt/theme/theme6.xml" ContentType="application/vnd.openxmlformats-officedocument.theme+xml"/>
  <Override PartName="/ppt/notesMasters/notesMaster1.xml" ContentType="application/vnd.openxmlformats-officedocument.presentationml.notesMaster+xml"/>
  <Override PartName="/ppt/theme/theme7.xml" ContentType="application/vnd.openxmlformats-officedocument.theme+xml"/>
  <Override PartName="/ppt/theme/theme4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3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  <p:sldMasterId id="2147483661" r:id="rId3"/>
    <p:sldMasterId id="2147483662" r:id="rId4"/>
    <p:sldMasterId id="2147483663" r:id="rId5"/>
    <p:sldMasterId id="2147483664" r:id="rId6"/>
    <p:sldMasterId id="2147483665" r:id="rId7"/>
    <p:sldMasterId id="2147483666" r:id="rId8"/>
    <p:sldMasterId id="2147483667" r:id="rId9"/>
    <p:sldMasterId id="2147483668" r:id="rId10"/>
    <p:sldMasterId id="2147483669" r:id="rId11"/>
    <p:sldMasterId id="2147483670" r:id="rId12"/>
  </p:sldMasterIdLst>
  <p:notesMasterIdLst>
    <p:notesMasterId r:id="rId45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339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viewProps" Target="viewProps.xml"/><Relationship Id="rId50" Type="http://schemas.openxmlformats.org/officeDocument/2006/relationships/customXml" Target="../customXml/item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customXml" Target="../customXml/item3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customXml" Target="../customXml/item2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presProps" Target="presProps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I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body" idx="1"/>
          </p:nvPr>
        </p:nvSpPr>
        <p:spPr>
          <a:xfrm rot="5400000">
            <a:off x="1303338" y="29686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body" idx="2"/>
          </p:nvPr>
        </p:nvSpPr>
        <p:spPr>
          <a:xfrm rot="5400000">
            <a:off x="5410200" y="2743200"/>
            <a:ext cx="5867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2"/>
          </p:nvPr>
        </p:nvSpPr>
        <p:spPr>
          <a:xfrm>
            <a:off x="49530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2"/>
          </p:nvPr>
        </p:nvSpPr>
        <p:spPr>
          <a:xfrm>
            <a:off x="457200" y="2362199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5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4"/>
          </p:nvPr>
        </p:nvSpPr>
        <p:spPr>
          <a:xfrm>
            <a:off x="4645025" y="2362199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body" idx="5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9"/>
          <p:cNvSpPr>
            <a:spLocks noGrp="1"/>
          </p:cNvSpPr>
          <p:nvPr>
            <p:ph type="pic" idx="2"/>
          </p:nvPr>
        </p:nvSpPr>
        <p:spPr>
          <a:xfrm>
            <a:off x="1792288" y="1828800"/>
            <a:ext cx="5486400" cy="3429000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rgbClr val="DAE5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1"/>
          </p:nvPr>
        </p:nvSpPr>
        <p:spPr>
          <a:xfrm>
            <a:off x="1792288" y="57118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0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7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IN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IN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8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40" name="Google Shape;140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18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44" name="Google Shape;144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7" name="Google Shape;147;p18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58" name="Google Shape;158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2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62" name="Google Shape;162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5" name="Google Shape;165;p2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2"/>
          <p:cNvGrpSpPr/>
          <p:nvPr/>
        </p:nvGrpSpPr>
        <p:grpSpPr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174" name="Google Shape;174;p22"/>
            <p:cNvSpPr txBox="1"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2"/>
            <p:cNvSpPr txBox="1"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2"/>
            <p:cNvSpPr txBox="1"/>
            <p:nvPr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" name="Google Shape;177;p2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937" y="381000"/>
            <a:ext cx="692150" cy="21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900"/>
              <a:buFont typeface="Arial"/>
              <a:buNone/>
            </a:pPr>
            <a:r>
              <a:rPr lang="en-IN" sz="9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9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2084387" y="6550025"/>
            <a:ext cx="7059612" cy="49212"/>
            <a:chOff x="2083888" y="6550671"/>
            <a:chExt cx="7060112" cy="48665"/>
          </a:xfrm>
        </p:grpSpPr>
        <p:sp>
          <p:nvSpPr>
            <p:cNvPr id="23" name="Google Shape;23;p3"/>
            <p:cNvSpPr txBox="1"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 txBox="1"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" name="Google Shape;26;p3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3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8" name="Google Shape;28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32" name="Google Shape;32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6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IN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IN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8" descr="\\Server\D\jyoti\FI023_BITS_v1\styleguide img\IMG_5627_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8"/>
          <p:cNvSpPr txBox="1"/>
          <p:nvPr/>
        </p:nvSpPr>
        <p:spPr>
          <a:xfrm>
            <a:off x="0" y="4281487"/>
            <a:ext cx="9144000" cy="25765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8" descr="Picture 7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8"/>
          <p:cNvSpPr txBox="1"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 txBox="1"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6858000" y="7620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IN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IN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73" name="Google Shape;73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76;p1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77" name="Google Shape;77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2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89" name="Google Shape;89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12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93" name="Google Shape;93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6" name="Google Shape;96;p1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2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4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08" name="Google Shape;108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12" name="Google Shape;112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5" name="Google Shape;115;p14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6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23" name="Google Shape;123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16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27" name="Google Shape;127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0" name="Google Shape;130;p16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>
            <a:spLocks noGrp="1"/>
          </p:cNvSpPr>
          <p:nvPr>
            <p:ph type="body" idx="1"/>
          </p:nvPr>
        </p:nvSpPr>
        <p:spPr>
          <a:xfrm>
            <a:off x="2571750" y="5181600"/>
            <a:ext cx="6019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IN" sz="2000" dirty="0" err="1" smtClean="0"/>
              <a:t>Nandagopal</a:t>
            </a:r>
            <a:r>
              <a:rPr lang="en-IN" sz="2000" dirty="0" smtClean="0"/>
              <a:t> </a:t>
            </a:r>
            <a:r>
              <a:rPr lang="en-IN" sz="2000" dirty="0" err="1" smtClean="0"/>
              <a:t>Govindan</a:t>
            </a:r>
            <a:endParaRPr sz="1600" b="0" i="0" u="none" strike="noStrike" cap="none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4"/>
          <p:cNvSpPr txBox="1">
            <a:spLocks noGrp="1"/>
          </p:cNvSpPr>
          <p:nvPr>
            <p:ph type="title"/>
          </p:nvPr>
        </p:nvSpPr>
        <p:spPr>
          <a:xfrm>
            <a:off x="2362200" y="3657600"/>
            <a:ext cx="6248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-IN" sz="2800" b="1" i="0" u="none">
                <a:solidFill>
                  <a:schemeClr val="lt1"/>
                </a:solidFill>
              </a:rPr>
              <a:t>Software </a:t>
            </a:r>
            <a:r>
              <a:rPr lang="en-IN" sz="2800"/>
              <a:t>Product Management</a:t>
            </a:r>
            <a:r>
              <a:rPr lang="en-IN" sz="2800" b="1" i="0" u="none">
                <a:solidFill>
                  <a:schemeClr val="lt1"/>
                </a:solidFill>
              </a:rPr>
              <a:t/>
            </a:r>
            <a:br>
              <a:rPr lang="en-IN" sz="2800" b="1" i="0" u="none">
                <a:solidFill>
                  <a:schemeClr val="lt1"/>
                </a:solidFill>
              </a:rPr>
            </a:br>
            <a:r>
              <a:rPr lang="en-IN" sz="2800" b="1" i="0" u="none">
                <a:solidFill>
                  <a:schemeClr val="lt1"/>
                </a:solidFill>
              </a:rPr>
              <a:t/>
            </a:r>
            <a:br>
              <a:rPr lang="en-IN" sz="2800" b="1" i="0" u="none">
                <a:solidFill>
                  <a:schemeClr val="lt1"/>
                </a:solidFill>
              </a:rPr>
            </a:br>
            <a:r>
              <a:rPr lang="en-IN" sz="2800" b="1" i="0" u="none">
                <a:solidFill>
                  <a:schemeClr val="lt1"/>
                </a:solidFill>
              </a:rPr>
              <a:t>Measurements and Analytics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>
            <a:spLocks noGrp="1"/>
          </p:cNvSpPr>
          <p:nvPr>
            <p:ph type="body" idx="1"/>
          </p:nvPr>
        </p:nvSpPr>
        <p:spPr>
          <a:xfrm>
            <a:off x="304800" y="150571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b="1"/>
              <a:t>Acquisition:</a:t>
            </a:r>
            <a:r>
              <a:rPr lang="en-IN"/>
              <a:t> How many prospects (new visitors) are our visiting to our website – due to ads, due to Google search, others?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b="1"/>
              <a:t>Activation / Conversion:</a:t>
            </a:r>
            <a:r>
              <a:rPr lang="en-IN"/>
              <a:t> What percentage of prospects that come to our website sign up as customers?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b="1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b="1"/>
              <a:t>Retention:</a:t>
            </a:r>
            <a:r>
              <a:rPr lang="en-IN"/>
              <a:t> What percentage of our customers remain active over time?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b="1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b="1"/>
              <a:t>Revenue:</a:t>
            </a:r>
            <a:r>
              <a:rPr lang="en-IN"/>
              <a:t> How much money does each customer generate?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b="1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b="1"/>
              <a:t>Referral</a:t>
            </a:r>
            <a:r>
              <a:rPr lang="en-IN"/>
              <a:t>: How many customers refer our product to their friends? 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</p:txBody>
      </p:sp>
      <p:sp>
        <p:nvSpPr>
          <p:cNvPr id="250" name="Google Shape;250;p3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Dave McClure’s AARRR framework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>
            <a:spLocks noGrp="1"/>
          </p:cNvSpPr>
          <p:nvPr>
            <p:ph type="body" idx="1"/>
          </p:nvPr>
        </p:nvSpPr>
        <p:spPr>
          <a:xfrm>
            <a:off x="304800" y="150571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>
                <a:solidFill>
                  <a:srgbClr val="FF0000"/>
                </a:solidFill>
              </a:rPr>
              <a:t>How does this data help us?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b="1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b="1"/>
              <a:t>Acquisition:</a:t>
            </a:r>
            <a:r>
              <a:rPr lang="en-IN"/>
              <a:t> How many prospects (new visitors) are our visiting to our website – due to ads, due to Google search, others?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b="1"/>
              <a:t>Activation / Conversion:</a:t>
            </a:r>
            <a:r>
              <a:rPr lang="en-IN"/>
              <a:t> What percentage of prospects that come to our website sign up as customers?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b="1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b="1"/>
              <a:t>Retention:</a:t>
            </a:r>
            <a:r>
              <a:rPr lang="en-IN"/>
              <a:t> What percentage of our customers remain active over time?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b="1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b="1"/>
              <a:t>Revenue:</a:t>
            </a:r>
            <a:r>
              <a:rPr lang="en-IN"/>
              <a:t> How much money does each customer generate?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b="1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b="1"/>
              <a:t>Referral</a:t>
            </a:r>
            <a:r>
              <a:rPr lang="en-IN"/>
              <a:t>: How many customers refer our product to their friends? 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</p:txBody>
      </p:sp>
      <p:sp>
        <p:nvSpPr>
          <p:cNvPr id="256" name="Google Shape;256;p3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Dave McClure’s AARRR framework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Which metric should we try to improve first &amp; why?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Acquisition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Conversion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Retention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Revenue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Referral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Recommended Order of optimization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IN"/>
              <a:t>Retention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IN"/>
              <a:t>Conversion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IN"/>
              <a:t>Acquisition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Why?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If we are unable to retain, it implies lack of value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62" name="Google Shape;262;p3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Order of optimization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Launched a new web product,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Wanted to track and improve the product and business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Customers were coming but had a conversion problem: the percentage of prospects signing up was lower than we had expected it to be.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68" name="Google Shape;268;p3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Case study: Intuit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 sz="2400" b="0">
                <a:solidFill>
                  <a:schemeClr val="dk1"/>
                </a:solidFill>
              </a:rPr>
              <a:t>(Improving conversion)</a:t>
            </a:r>
            <a:endParaRPr sz="2400" b="0">
              <a:solidFill>
                <a:schemeClr val="dk1"/>
              </a:solidFill>
            </a:endParaRPr>
          </a:p>
        </p:txBody>
      </p:sp>
      <p:sp>
        <p:nvSpPr>
          <p:cNvPr id="269" name="Google Shape;269;p36"/>
          <p:cNvSpPr txBox="1"/>
          <p:nvPr/>
        </p:nvSpPr>
        <p:spPr>
          <a:xfrm>
            <a:off x="595086" y="6019800"/>
            <a:ext cx="32111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Book: Lean Product Playbook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IN"/>
              <a:t>Did analysis &amp; improvements: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Sign-up process that long.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Many prospects were dropping off at different points in the sign-up process.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Conducted usability testing with users - Discovered several UX design issues.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Quickly made UX design improvements.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IN"/>
              <a:t>Result: 40 percent improvement in our conversion rate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75" name="Google Shape;275;p3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Case study: Intuit…</a:t>
            </a:r>
            <a:endParaRPr/>
          </a:p>
        </p:txBody>
      </p:sp>
      <p:sp>
        <p:nvSpPr>
          <p:cNvPr id="276" name="Google Shape;276;p37"/>
          <p:cNvSpPr txBox="1"/>
          <p:nvPr/>
        </p:nvSpPr>
        <p:spPr>
          <a:xfrm>
            <a:off x="595086" y="6019800"/>
            <a:ext cx="32111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Book: Lean Product Playbook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Measuring retention rate </a:t>
            </a:r>
            <a:endParaRPr/>
          </a:p>
        </p:txBody>
      </p:sp>
      <p:pic>
        <p:nvPicPr>
          <p:cNvPr id="282" name="Google Shape;282;p3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7943" y="1580922"/>
            <a:ext cx="6574971" cy="432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8"/>
          <p:cNvSpPr txBox="1"/>
          <p:nvPr/>
        </p:nvSpPr>
        <p:spPr>
          <a:xfrm>
            <a:off x="595086" y="6019800"/>
            <a:ext cx="32111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Book: Lean Product Playbook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Measuring improvement in retention rate</a:t>
            </a:r>
            <a:endParaRPr/>
          </a:p>
        </p:txBody>
      </p:sp>
      <p:pic>
        <p:nvPicPr>
          <p:cNvPr id="289" name="Google Shape;289;p3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7601" y="1295400"/>
            <a:ext cx="6531428" cy="4578984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9"/>
          <p:cNvSpPr/>
          <p:nvPr/>
        </p:nvSpPr>
        <p:spPr>
          <a:xfrm>
            <a:off x="841831" y="5903412"/>
            <a:ext cx="7213600" cy="392159"/>
          </a:xfrm>
          <a:prstGeom prst="rect">
            <a:avLst/>
          </a:prstGeom>
          <a:solidFill>
            <a:srgbClr val="F2DAD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Retention rate of different cohorts, as the product-market fit is improved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9"/>
          <p:cNvSpPr txBox="1"/>
          <p:nvPr/>
        </p:nvSpPr>
        <p:spPr>
          <a:xfrm>
            <a:off x="130629" y="6324599"/>
            <a:ext cx="32111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Book: Lean Product Playbook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9"/>
          <p:cNvSpPr txBox="1"/>
          <p:nvPr/>
        </p:nvSpPr>
        <p:spPr>
          <a:xfrm>
            <a:off x="5631543" y="1337591"/>
            <a:ext cx="8114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Cohorts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Average revenue per user: ARPU </a:t>
            </a: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Example: Amazon, Ola, RazorPay, Slack, Zoom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Customer Life Time Value = ARPU * Avg. Customer life time (in months or years) * Gross margin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IN">
                <a:solidFill>
                  <a:srgbClr val="FF0000"/>
                </a:solidFill>
              </a:rPr>
              <a:t>How does this help us in pricing the product?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98" name="Google Shape;298;p4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Revenue related metrics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“How likely are you to recommend the product to your friend?” </a:t>
            </a: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9 or 10 are called promoters</a:t>
            </a: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7 or 8 are called passives</a:t>
            </a: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0 through 6 are called detractors 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NPS = % of promoters - % of detractors 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 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NPS should increase as you improve product-market fit.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Include in your survey an open-ended question asking customers </a:t>
            </a:r>
            <a:r>
              <a:rPr lang="en-IN" i="1"/>
              <a:t>why</a:t>
            </a:r>
            <a:r>
              <a:rPr lang="en-IN"/>
              <a:t> they gave the score they did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04" name="Google Shape;304;p4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Sentiment analysis: Net Promoter Score (NPS)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IN"/>
              <a:t>How did you improve your product based on NPS?</a:t>
            </a:r>
            <a:endParaRPr/>
          </a:p>
        </p:txBody>
      </p:sp>
      <p:sp>
        <p:nvSpPr>
          <p:cNvPr id="310" name="Google Shape;310;p4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Experience sharing…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30213" lvl="0" indent="-34289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User behaviour analytics </a:t>
            </a:r>
            <a:endParaRPr sz="1800"/>
          </a:p>
          <a:p>
            <a:pPr marL="430213" lvl="0" indent="-34289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Business analytics</a:t>
            </a:r>
            <a:endParaRPr sz="1800"/>
          </a:p>
          <a:p>
            <a:pPr marL="430213" lvl="0" indent="-34289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Financial analytics</a:t>
            </a:r>
            <a:endParaRPr sz="1800"/>
          </a:p>
          <a:p>
            <a:pPr marL="430213" lvl="0" indent="-34289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Performance </a:t>
            </a:r>
            <a:endParaRPr/>
          </a:p>
          <a:p>
            <a:pPr marL="430213" lvl="0" indent="-34289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Operational costs </a:t>
            </a:r>
            <a:endParaRPr sz="1800"/>
          </a:p>
          <a:p>
            <a:pPr marL="430213" lvl="0" indent="-34289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Go‐to‐market costs</a:t>
            </a:r>
            <a:endParaRPr sz="1800"/>
          </a:p>
          <a:p>
            <a:pPr marL="430213" lvl="0" indent="-34289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Sentiment analysis</a:t>
            </a:r>
            <a:endParaRPr sz="1800"/>
          </a:p>
          <a:p>
            <a:pPr marL="469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469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A/B testing</a:t>
            </a:r>
            <a:endParaRPr/>
          </a:p>
          <a:p>
            <a:pPr marL="469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469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Case study: Improving business through metrics</a:t>
            </a:r>
            <a:endParaRPr/>
          </a:p>
          <a:p>
            <a:pPr marL="469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IN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Used when the fear of negative impact of the change is high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A/B testing can be used to test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A change in UI</a:t>
            </a: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A change in recommendation algorithm</a:t>
            </a: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New feature</a:t>
            </a:r>
            <a:endParaRPr/>
          </a:p>
          <a:p>
            <a:pPr marL="1028700" lvl="1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Any other?</a:t>
            </a:r>
            <a:endParaRPr/>
          </a:p>
          <a:p>
            <a:pPr marL="1028700" lvl="1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</p:txBody>
      </p:sp>
      <p:sp>
        <p:nvSpPr>
          <p:cNvPr id="316" name="Google Shape;316;p4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A/B testing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Let us say you have a landing page. 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You see from your analytics that your conversion rate is only 5 percent, much lower than you think it should or could be; 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So you design a new, improved version of the landing page.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Now you allow a small % of users to see the new landing page and see if the conversion rate improves or not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</p:txBody>
      </p:sp>
      <p:sp>
        <p:nvSpPr>
          <p:cNvPr id="322" name="Google Shape;322;p4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A/B Testing: Example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Let us say the conversion rate increased from 5% to 6%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Is this finding reliable?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If our sample size is small, it is not very reliable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If our sample size is large, the finding is more reliable (statistically significant)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There are tools &amp; formulas to help us determine whether the change is significant or not. </a:t>
            </a:r>
            <a:endParaRPr/>
          </a:p>
        </p:txBody>
      </p:sp>
      <p:sp>
        <p:nvSpPr>
          <p:cNvPr id="328" name="Google Shape;328;p4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Concept of statistical significance</a:t>
            </a:r>
            <a:endParaRPr/>
          </a:p>
        </p:txBody>
      </p:sp>
      <p:pic>
        <p:nvPicPr>
          <p:cNvPr id="329" name="Google Shape;329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3085" y="5576887"/>
            <a:ext cx="1328058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Chief Product Officer Neil Hunt says “We use A/B testing for almost everything”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Examples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Test out different user interface variations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Test recommendation algorithms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Test button placements and sizes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He says “</a:t>
            </a:r>
            <a:r>
              <a:rPr lang="en-IN">
                <a:solidFill>
                  <a:srgbClr val="FF0000"/>
                </a:solidFill>
              </a:rPr>
              <a:t>We realize that most of the time, we don't know up-front what customers want</a:t>
            </a:r>
            <a:r>
              <a:rPr lang="en-IN"/>
              <a:t>. The feedback from testing quickly sets us straight, and helps make sure that our efforts are really focused at optimizing the things that make a difference in the customer experience.”</a:t>
            </a: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35" name="Google Shape;335;p4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A/B Testing in Netflix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IN"/>
              <a:t>For what purpose did you use A/B testing in your product?</a:t>
            </a:r>
            <a:endParaRPr/>
          </a:p>
        </p:txBody>
      </p:sp>
      <p:sp>
        <p:nvSpPr>
          <p:cNvPr id="341" name="Google Shape;341;p4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Experience sharing…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8"/>
          <p:cNvSpPr txBox="1">
            <a:spLocks noGrp="1"/>
          </p:cNvSpPr>
          <p:nvPr>
            <p:ph type="body" idx="1"/>
          </p:nvPr>
        </p:nvSpPr>
        <p:spPr>
          <a:xfrm>
            <a:off x="304800" y="1493838"/>
            <a:ext cx="8229600" cy="581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IN"/>
              <a:t>Friendster Viral Loop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47" name="Google Shape;347;p4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 sz="2800"/>
              <a:t>Case study: Friendster’s viral loop </a:t>
            </a:r>
            <a:endParaRPr sz="280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 sz="1800" b="0">
                <a:solidFill>
                  <a:schemeClr val="dk1"/>
                </a:solidFill>
              </a:rPr>
              <a:t>Improving revenue by choosing right metrics to improve</a:t>
            </a:r>
            <a:endParaRPr sz="1800" b="0">
              <a:solidFill>
                <a:schemeClr val="dk1"/>
              </a:solidFill>
            </a:endParaRPr>
          </a:p>
        </p:txBody>
      </p:sp>
      <p:pic>
        <p:nvPicPr>
          <p:cNvPr id="348" name="Google Shape;348;p4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713" y="2583542"/>
            <a:ext cx="8679541" cy="3367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 sz="3200"/>
              <a:t>Friendster Viral Loop Metrics</a:t>
            </a:r>
            <a:endParaRPr sz="3200"/>
          </a:p>
        </p:txBody>
      </p:sp>
      <p:pic>
        <p:nvPicPr>
          <p:cNvPr id="354" name="Google Shape;354;p4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457" y="2452914"/>
            <a:ext cx="8069943" cy="3236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Percentage of users sending invites = 15 percent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Average number of invites sent per sender = 2.3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Registration conversion rate = 85 percent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>
                <a:solidFill>
                  <a:srgbClr val="FF0000"/>
                </a:solidFill>
              </a:rPr>
              <a:t>Which metric should we try to improve?</a:t>
            </a:r>
            <a:endParaRPr>
              <a:solidFill>
                <a:srgbClr val="FF0000"/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60" name="Google Shape;360;p5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Baseline metrics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 sz="2800"/>
              <a:t>The Upside Potential of a Metric</a:t>
            </a:r>
            <a:endParaRPr sz="2800"/>
          </a:p>
        </p:txBody>
      </p:sp>
      <p:pic>
        <p:nvPicPr>
          <p:cNvPr id="366" name="Google Shape;366;p5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429" y="1959429"/>
            <a:ext cx="8098971" cy="3294741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1"/>
          <p:cNvSpPr txBox="1"/>
          <p:nvPr/>
        </p:nvSpPr>
        <p:spPr>
          <a:xfrm>
            <a:off x="6023428" y="5565873"/>
            <a:ext cx="224452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Has max upside potential 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8" name="Google Shape;368;p51"/>
          <p:cNvCxnSpPr/>
          <p:nvPr/>
        </p:nvCxnSpPr>
        <p:spPr>
          <a:xfrm rot="10800000">
            <a:off x="7126514" y="4934857"/>
            <a:ext cx="0" cy="548239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Each user has on an average 100-200 friends. Going from 2.3 to 100 will be a significant improvement.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So we introduced a feature to import address book from Gmail or Yahoo mail and allow user to select the friends they want to send invite to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This changed the avg invites from 2.3 to 5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74" name="Google Shape;374;p5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Action to improve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Product teams use analytics to: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Understand users &amp; then target the right user segments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Understand customer behaviour and improve UX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Measure product adoption &amp; increase value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Measure effectiveness of marketing campaigns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Introduction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Outcome</a:t>
            </a:r>
            <a:endParaRPr/>
          </a:p>
        </p:txBody>
      </p:sp>
      <p:pic>
        <p:nvPicPr>
          <p:cNvPr id="380" name="Google Shape;380;p5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1569" y="1295400"/>
            <a:ext cx="6596062" cy="5221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5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86" name="Google Shape;386;p5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Exercise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92" name="Google Shape;392;p5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Appendix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User behaviour analytics (click paths, engagement)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Business analytics (active users, conversion rate, lifetime value, retention)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Financial analytics (Average selling price, billings)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Performance (load time, uptime)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Operational costs (storage, hosting)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Go‐to‐market costs (acquisition costs, cost of sales, programs)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Sentiment (NPS, customer satisfaction, surveys)</a:t>
            </a: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Types of analytics</a:t>
            </a:r>
            <a:endParaRPr/>
          </a:p>
        </p:txBody>
      </p:sp>
      <p:sp>
        <p:nvSpPr>
          <p:cNvPr id="208" name="Google Shape;208;p27"/>
          <p:cNvSpPr/>
          <p:nvPr/>
        </p:nvSpPr>
        <p:spPr>
          <a:xfrm>
            <a:off x="591448" y="6064348"/>
            <a:ext cx="26500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Source: ”Inspired” Chapter 54)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Which features are most popular &amp; which are least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What friction points or issues users are running into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How engaged users are (How often &amp; how long)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The type of users – heavy users, occasional users, freeloaders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What a user workflow looks like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214" name="Google Shape;214;p2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User behaviour analytics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Sample User journey metrics</a:t>
            </a:r>
            <a:endParaRPr/>
          </a:p>
        </p:txBody>
      </p:sp>
      <p:pic>
        <p:nvPicPr>
          <p:cNvPr id="220" name="Google Shape;22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9548" y="1682523"/>
            <a:ext cx="7961309" cy="396353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9"/>
          <p:cNvSpPr/>
          <p:nvPr/>
        </p:nvSpPr>
        <p:spPr>
          <a:xfrm>
            <a:off x="573090" y="6048190"/>
            <a:ext cx="3179075" cy="34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Source: “Product Analytics for Dummies”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>
                <a:solidFill>
                  <a:srgbClr val="FF0000"/>
                </a:solidFill>
              </a:rPr>
              <a:t>How can we make use of these insights?</a:t>
            </a:r>
            <a:endParaRPr>
              <a:solidFill>
                <a:srgbClr val="FF0000"/>
              </a:solidFill>
            </a:endParaRPr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Which features are most popular &amp; which are least?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What friction points or issues users are running into?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How engaged users are (How often &amp; how long)?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Who are our heavy users, occasional users, freeloaders?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What a user workflow looks like for a given task?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User behaviour analytics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IN"/>
              <a:t>How did you improve your product based on user behavior analytics?</a:t>
            </a:r>
            <a:endParaRPr/>
          </a:p>
        </p:txBody>
      </p:sp>
      <p:sp>
        <p:nvSpPr>
          <p:cNvPr id="233" name="Google Shape;233;p3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Experience sharing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IN"/>
              <a:t>Dave McClure’s AARRR framework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39" name="Google Shape;239;p3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Business analytics</a:t>
            </a:r>
            <a:endParaRPr/>
          </a:p>
        </p:txBody>
      </p:sp>
      <p:pic>
        <p:nvPicPr>
          <p:cNvPr id="240" name="Google Shape;240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7256" y="1879282"/>
            <a:ext cx="5878287" cy="45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2"/>
          <p:cNvSpPr txBox="1"/>
          <p:nvPr/>
        </p:nvSpPr>
        <p:spPr>
          <a:xfrm>
            <a:off x="7402286" y="2815771"/>
            <a:ext cx="13516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Conversion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" name="Google Shape;242;p32"/>
          <p:cNvCxnSpPr/>
          <p:nvPr/>
        </p:nvCxnSpPr>
        <p:spPr>
          <a:xfrm flipH="1">
            <a:off x="5979886" y="3076245"/>
            <a:ext cx="1175657" cy="217715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243" name="Google Shape;243;p32"/>
          <p:cNvSpPr txBox="1"/>
          <p:nvPr/>
        </p:nvSpPr>
        <p:spPr>
          <a:xfrm>
            <a:off x="7402286" y="2053204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Visits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" name="Google Shape;244;p32"/>
          <p:cNvCxnSpPr/>
          <p:nvPr/>
        </p:nvCxnSpPr>
        <p:spPr>
          <a:xfrm flipH="1">
            <a:off x="5979885" y="2237870"/>
            <a:ext cx="1175657" cy="217715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3BB9DCE8645E4D85AE066637E9DA4B" ma:contentTypeVersion="7" ma:contentTypeDescription="Create a new document." ma:contentTypeScope="" ma:versionID="fe7dd13ce45f543b4084f8aa73fa34f2">
  <xsd:schema xmlns:xsd="http://www.w3.org/2001/XMLSchema" xmlns:xs="http://www.w3.org/2001/XMLSchema" xmlns:p="http://schemas.microsoft.com/office/2006/metadata/properties" xmlns:ns2="8a1544a5-6ec8-4bbc-8101-c341ae766efb" targetNamespace="http://schemas.microsoft.com/office/2006/metadata/properties" ma:root="true" ma:fieldsID="e531934f27553bc1d6927f9a5c877514" ns2:_="">
    <xsd:import namespace="8a1544a5-6ec8-4bbc-8101-c341ae76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1544a5-6ec8-4bbc-8101-c341ae766e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FC0F29-CB53-4D18-9CBA-02ED2E3B6342}"/>
</file>

<file path=customXml/itemProps2.xml><?xml version="1.0" encoding="utf-8"?>
<ds:datastoreItem xmlns:ds="http://schemas.openxmlformats.org/officeDocument/2006/customXml" ds:itemID="{1F6BD098-E807-430F-9DF9-563CF9E5C2EE}"/>
</file>

<file path=customXml/itemProps3.xml><?xml version="1.0" encoding="utf-8"?>
<ds:datastoreItem xmlns:ds="http://schemas.openxmlformats.org/officeDocument/2006/customXml" ds:itemID="{43CC89B8-66B0-4809-B431-D846D46C4F6B}"/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1170</Words>
  <Application>Microsoft Office PowerPoint</Application>
  <PresentationFormat>On-screen Show (4:3)</PresentationFormat>
  <Paragraphs>193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Arial</vt:lpstr>
      <vt:lpstr>Calibri</vt:lpstr>
      <vt:lpstr>2_Office Theme</vt:lpstr>
      <vt:lpstr>4_Office Theme</vt:lpstr>
      <vt:lpstr>Office Theme</vt:lpstr>
      <vt:lpstr>1_Office Theme</vt:lpstr>
      <vt:lpstr>3_Office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Software Product Management  Measurements and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Product Management  Measurements and Analytics</dc:title>
  <cp:lastModifiedBy>DELL</cp:lastModifiedBy>
  <cp:revision>2</cp:revision>
  <dcterms:modified xsi:type="dcterms:W3CDTF">2022-03-26T02:43:11Z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0x010100D93BB9DCE8645E4D85AE066637E9DA4B</vt:lpwstr>
  </property>
</Properties>
</file>