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1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2.xml" ContentType="application/vnd.openxmlformats-officedocument.theme+xml"/>
  <Override PartName="/ppt/theme/theme11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  <p:sldMasterId id="2147483670" r:id="rId12"/>
  </p:sldMasterIdLst>
  <p:notesMasterIdLst>
    <p:notesMasterId r:id="rId38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presProps" Target="presProps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customXml" Target="../customXml/item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customXml" Target="../customXml/item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8.xml"/><Relationship Id="rId4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I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 rot="5400000">
            <a:off x="1303338" y="2968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2"/>
          </p:nvPr>
        </p:nvSpPr>
        <p:spPr>
          <a:xfrm rot="5400000">
            <a:off x="5410200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2"/>
          </p:nvPr>
        </p:nvSpPr>
        <p:spPr>
          <a:xfrm>
            <a:off x="49530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2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4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5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>
            <a:spLocks noGrp="1"/>
          </p:cNvSpPr>
          <p:nvPr>
            <p:ph type="pic" idx="2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DAE5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IN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8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40" name="Google Shape;140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44" name="Google Shape;144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7" name="Google Shape;147;p18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58" name="Google Shape;158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2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62" name="Google Shape;162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5" name="Google Shape;165;p2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2"/>
          <p:cNvGrpSpPr/>
          <p:nvPr/>
        </p:nvGrpSpPr>
        <p:grpSpPr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174" name="Google Shape;174;p22"/>
            <p:cNvSpPr txBox="1"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2"/>
            <p:cNvSpPr txBox="1"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2"/>
            <p:cNvSpPr txBox="1"/>
            <p:nvPr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" name="Google Shape;177;p2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937" y="381000"/>
            <a:ext cx="692150" cy="21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900"/>
              <a:buFont typeface="Arial"/>
              <a:buNone/>
            </a:pPr>
            <a:r>
              <a:rPr lang="en-IN" sz="9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9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23" name="Google Shape;23;p3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26;p3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8" name="Google Shape;28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6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IN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8" descr="\\Server\D\jyoti\FI023_BITS_v1\styleguide img\IMG_5627_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/>
          <p:nvPr/>
        </p:nvSpPr>
        <p:spPr>
          <a:xfrm>
            <a:off x="0" y="4281487"/>
            <a:ext cx="9144000" cy="2576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8" descr="Picture 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8"/>
          <p:cNvSpPr txBox="1"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6858000" y="7620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IN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73" name="Google Shape;73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1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77" name="Google Shape;77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2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89" name="Google Shape;89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12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93" name="Google Shape;93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6" name="Google Shape;96;p1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4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08" name="Google Shape;108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12" name="Google Shape;112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5" name="Google Shape;115;p14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6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23" name="Google Shape;123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27" name="Google Shape;127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0" name="Google Shape;130;p16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sources.sei.cmu.edu/library/asset-view.cfm?assetid=21312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xfrm>
            <a:off x="2571750" y="5181600"/>
            <a:ext cx="6019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IN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Nandagopal</a:t>
            </a:r>
            <a:r>
              <a:rPr lang="en-IN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Govindan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2362200" y="3657600"/>
            <a:ext cx="6248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IN" sz="2800" b="1" i="0" u="none">
                <a:solidFill>
                  <a:schemeClr val="lt1"/>
                </a:solidFill>
              </a:rPr>
              <a:t>Software </a:t>
            </a:r>
            <a:r>
              <a:rPr lang="en-IN" sz="2800"/>
              <a:t>Product Management</a:t>
            </a:r>
            <a:r>
              <a:rPr lang="en-IN" sz="2800" b="1" i="0" u="none">
                <a:solidFill>
                  <a:schemeClr val="lt1"/>
                </a:solidFill>
              </a:rPr>
              <a:t/>
            </a:r>
            <a:br>
              <a:rPr lang="en-IN" sz="2800" b="1" i="0" u="none">
                <a:solidFill>
                  <a:schemeClr val="lt1"/>
                </a:solidFill>
              </a:rPr>
            </a:br>
            <a:r>
              <a:rPr lang="en-IN" sz="2800" b="1" i="0" u="none">
                <a:solidFill>
                  <a:schemeClr val="lt1"/>
                </a:solidFill>
              </a:rPr>
              <a:t/>
            </a:r>
            <a:br>
              <a:rPr lang="en-IN" sz="2800" b="1" i="0" u="none">
                <a:solidFill>
                  <a:schemeClr val="lt1"/>
                </a:solidFill>
              </a:rPr>
            </a:br>
            <a:r>
              <a:rPr lang="en-IN" sz="2800" b="1" i="0" u="none">
                <a:solidFill>
                  <a:schemeClr val="lt1"/>
                </a:solidFill>
              </a:rPr>
              <a:t>Ongoing product management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IN" sz="16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Which service quality are we referring to in the scenario described below: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Char char="•"/>
            </a:pPr>
            <a:r>
              <a:rPr lang="en-IN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hotel room has pleasing colours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Tangibles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Char char="•"/>
            </a:pPr>
            <a:r>
              <a:rPr lang="en-IN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problem is fixed, another appears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Reliability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Char char="•"/>
            </a:pPr>
            <a:r>
              <a:rPr lang="en-IN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network fails, it is fixed in 1 hour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Responsiveness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Char char="•"/>
            </a:pPr>
            <a:r>
              <a:rPr lang="en-IN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engineer is able to clear all doubts of customer satisfactorily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Assurance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Char char="•"/>
            </a:pPr>
            <a:r>
              <a:rPr lang="en-IN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engineer understands the urgency and goes the extra mile to help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Empathy</a:t>
            </a:r>
            <a:endParaRPr/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IN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Exercise: SERVQUAL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Improve the product based on customer feedback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Example 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Slack: Integrations with email, channels / group chats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Postman: Documenting APIs, Mocking APIs for front end development)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Any other?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Case study in product improvement: How to listen to customers and analyse them before implementing: Interview with Jim Lynch, Salesforce. What can we learn from this case study?</a:t>
            </a:r>
            <a:endParaRPr/>
          </a:p>
        </p:txBody>
      </p:sp>
      <p:sp>
        <p:nvSpPr>
          <p:cNvPr id="257" name="Google Shape;257;p3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Product improvements &amp; enhancements</a:t>
            </a:r>
            <a:endParaRPr/>
          </a:p>
        </p:txBody>
      </p:sp>
      <p:pic>
        <p:nvPicPr>
          <p:cNvPr id="258" name="Google Shape;25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6401" y="5576887"/>
            <a:ext cx="9144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How are customer suggestions analyzed and acted upon in your organization?</a:t>
            </a:r>
            <a:endParaRPr/>
          </a:p>
        </p:txBody>
      </p:sp>
      <p:sp>
        <p:nvSpPr>
          <p:cNvPr id="264" name="Google Shape;264;p3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Experience sharing…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Minor releases to fix critical issues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Major releases containing new features &amp; enhancements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Feature prioritization can be based on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Value to customers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Need to match competition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Cost of development and support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Technical complexity and dependencies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Urgency of refactoring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>
                <a:solidFill>
                  <a:srgbClr val="FF0000"/>
                </a:solidFill>
              </a:rPr>
              <a:t>How does release planning happen in your company?</a:t>
            </a:r>
            <a:endParaRPr/>
          </a:p>
        </p:txBody>
      </p:sp>
      <p:sp>
        <p:nvSpPr>
          <p:cNvPr id="270" name="Google Shape;270;p3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Release planning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Word 6.0 on Apple Mac OS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Questions: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>
                <a:solidFill>
                  <a:srgbClr val="FF0000"/>
                </a:solidFill>
              </a:rPr>
              <a:t>Why did Microsoft want to converge Word on Windows with that on Mac?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>
                <a:solidFill>
                  <a:srgbClr val="FF0000"/>
                </a:solidFill>
              </a:rPr>
              <a:t>Why did they drop this idea?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 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76" name="Google Shape;276;p3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Case study of product improvement: Word 6.0</a:t>
            </a:r>
            <a:endParaRPr/>
          </a:p>
        </p:txBody>
      </p:sp>
      <p:pic>
        <p:nvPicPr>
          <p:cNvPr id="277" name="Google Shape;27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67086" y="4901974"/>
            <a:ext cx="1462314" cy="1416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Changing user needs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Amazon Pay-on-delivery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Ola SOS button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Changing regulations – SOX, GST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Changing standards – Word  introduced ‘Save as PDF’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Changing technology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Amazon moved from monolithic architecture to Micro-services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>
              <a:solidFill>
                <a:srgbClr val="FF0000"/>
              </a:solidFill>
            </a:endParaRPr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>
                <a:solidFill>
                  <a:srgbClr val="FF0000"/>
                </a:solidFill>
              </a:rPr>
              <a:t>Any other type of change?</a:t>
            </a:r>
            <a:endParaRPr>
              <a:solidFill>
                <a:srgbClr val="FF0000"/>
              </a:solidFill>
            </a:endParaRPr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Case study: Adobe Creative Cloud - Desktop to Cloud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What were the challenges?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How were they overcome?</a:t>
            </a:r>
            <a:endParaRPr/>
          </a:p>
        </p:txBody>
      </p:sp>
      <p:sp>
        <p:nvSpPr>
          <p:cNvPr id="283" name="Google Shape;283;p3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Situations triggering Product change</a:t>
            </a:r>
            <a:endParaRPr/>
          </a:p>
        </p:txBody>
      </p:sp>
      <p:pic>
        <p:nvPicPr>
          <p:cNvPr id="284" name="Google Shape;28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9543" y="5100183"/>
            <a:ext cx="1357086" cy="1314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rgbClr val="FF0000"/>
                </a:solidFill>
              </a:rPr>
              <a:t>What challenges did you face in making major changes to your product?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0" name="Google Shape;290;p3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Experience sharing…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We need to continuously add value to clients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Examples: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Netflix: Online order for DVD rental, recommendations feature to make it easy to choose, video streaming, own productions</a:t>
            </a:r>
            <a:endParaRPr sz="18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AirBnB Covid pivot: Virtual experiences – Jungle safari, magic shows, Rio street art</a:t>
            </a:r>
            <a:endParaRPr sz="18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BigBasket: Vending machine in apartment complex, Booking delivery slot</a:t>
            </a:r>
            <a:endParaRPr sz="18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Women safety in Ola</a:t>
            </a:r>
            <a:endParaRPr sz="18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Amazon: eCom, Prime, AWS, Alexa, Amazon Go, …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eBay: ‘Buy now, Pay later’, Buyer seller negotiations, Auto search every day for a product you are looking for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Paytm – Video KYC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>
                <a:solidFill>
                  <a:srgbClr val="FF0000"/>
                </a:solidFill>
              </a:rPr>
              <a:t>Other examples of continuous innovation?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6" name="Google Shape;296;p4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 sz="2800"/>
              <a:t>Continuous product innovations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Examples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Telelink inter-office email: supports UUCP, LAN, Netware, RABMN (1990s)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Rockwell Collins: Helicopter cockpit system caters to multiple types of helicopters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SAP: Caters to Manufacturing, Insurance, Telecom, Retail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>
                <a:solidFill>
                  <a:srgbClr val="FF0000"/>
                </a:solidFill>
              </a:rPr>
              <a:t>Any other?</a:t>
            </a:r>
            <a:endParaRPr>
              <a:solidFill>
                <a:srgbClr val="FF0000"/>
              </a:solidFill>
            </a:endParaRPr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Product lines share a common set of features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Achieves order-of-magnitude improvements in time to market, cost, productivity &amp; quality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02" name="Google Shape;302;p4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Software Product Lines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 sz="2800"/>
              <a:t>Case study: Saturn Aviation Diagnostics and Maintenance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 sz="1400" b="0" u="sng">
                <a:solidFill>
                  <a:schemeClr val="hlink"/>
                </a:solidFill>
                <a:hlinkClick r:id="rId3"/>
              </a:rPr>
              <a:t>https://resources.sei.cmu.edu/library/asset-view.cfm?assetid=21312</a:t>
            </a:r>
            <a:endParaRPr sz="1400" b="0"/>
          </a:p>
        </p:txBody>
      </p:sp>
      <p:pic>
        <p:nvPicPr>
          <p:cNvPr id="308" name="Google Shape;308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1200" y="1421947"/>
            <a:ext cx="7344228" cy="5392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Customer support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Product improvement &amp; enhancements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Situations triggering product change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Continuous product innovations (value enhancement)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Software Product Lines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IN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 sz="2800"/>
              <a:t>Case study: Saturn Aviation Diagnostics and Maintenance</a:t>
            </a:r>
            <a:endParaRPr sz="2800"/>
          </a:p>
        </p:txBody>
      </p:sp>
      <p:pic>
        <p:nvPicPr>
          <p:cNvPr id="314" name="Google Shape;31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1487" y="1493837"/>
            <a:ext cx="7245576" cy="5195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 sz="2800"/>
              <a:t>Case study: Saturn Aviation Diagnostics and Maintenance</a:t>
            </a:r>
            <a:endParaRPr sz="2800"/>
          </a:p>
        </p:txBody>
      </p:sp>
      <p:pic>
        <p:nvPicPr>
          <p:cNvPr id="320" name="Google Shape;320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6629" y="1295400"/>
            <a:ext cx="7019925" cy="5370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 sz="2800"/>
              <a:t>Case study: Saturn Aviation Diagnostics and Maintenance</a:t>
            </a:r>
            <a:endParaRPr sz="2800"/>
          </a:p>
        </p:txBody>
      </p:sp>
      <p:pic>
        <p:nvPicPr>
          <p:cNvPr id="326" name="Google Shape;326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3287" y="1421267"/>
            <a:ext cx="7032625" cy="5351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Architecture is the foundation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Need to identify common elements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Need to have an organization structure to maintain common elements and build specific products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32" name="Google Shape;332;p4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Lessons in Product lines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rgbClr val="FF0000"/>
                </a:solidFill>
              </a:rPr>
              <a:t>What challenges did you face in developing products using product line concept?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38" name="Google Shape;338;p4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Experience sharing…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44" name="Google Shape;344;p4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Appendix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A new set of activities begin after product release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Some examples: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Resolving customer issues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Improving the product – UX, performance, bug fixes, security fix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Keep adding value with relevant features – whole product 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Adapt to changes in user needs, technology, competition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Leverage the product – Open source, product line, cater to new segments</a:t>
            </a: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Introduction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800"/>
              <a:t>Quick and effective customer service is paramount. How?</a:t>
            </a:r>
            <a:endParaRPr sz="1800"/>
          </a:p>
          <a:p>
            <a:pPr marL="6858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1800"/>
          </a:p>
          <a:p>
            <a:pPr marL="6858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800"/>
              <a:t>Make the product so simple to use and so high in quality that support is a non-issue</a:t>
            </a:r>
            <a:endParaRPr/>
          </a:p>
          <a:p>
            <a:pPr marL="6858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800"/>
              <a:t>Support team should be sufficiently staffed &amp; knowledgeable</a:t>
            </a:r>
            <a:endParaRPr/>
          </a:p>
          <a:p>
            <a:pPr marL="6858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800"/>
              <a:t>Recruit people who have a high degree of empathy who feel the pain of the customer</a:t>
            </a:r>
            <a:endParaRPr/>
          </a:p>
          <a:p>
            <a:pPr marL="6858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800"/>
              <a:t>Empower staff to take decisions, example to give refunds where genuine</a:t>
            </a:r>
            <a:endParaRPr sz="1800"/>
          </a:p>
          <a:p>
            <a:pPr marL="6858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1800"/>
          </a:p>
          <a:p>
            <a:pPr marL="6858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800"/>
              <a:t>Examples of excellence in customer support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1800"/>
              <a:t>IBM delivery a small part flying its engineer to customer site, </a:t>
            </a:r>
            <a:endParaRPr sz="1800"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1800"/>
              <a:t>Buffer Inc. provides superior customer support which helps market itself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1800">
                <a:solidFill>
                  <a:srgbClr val="FF0000"/>
                </a:solidFill>
              </a:rPr>
              <a:t>Do you have any examples of great customer service?</a:t>
            </a:r>
            <a:endParaRPr sz="1800">
              <a:solidFill>
                <a:srgbClr val="FF0000"/>
              </a:solidFill>
            </a:endParaRPr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800"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Customer support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 sz="2000"/>
              <a:t>Measuring customer service at Buffer Inc.</a:t>
            </a:r>
            <a:endParaRPr sz="2000"/>
          </a:p>
        </p:txBody>
      </p:sp>
      <p:pic>
        <p:nvPicPr>
          <p:cNvPr id="213" name="Google Shape;21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000" y="2467546"/>
            <a:ext cx="2353151" cy="156955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/>
          <p:nvPr/>
        </p:nvSpPr>
        <p:spPr>
          <a:xfrm>
            <a:off x="444524" y="2050298"/>
            <a:ext cx="16081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Email responses</a:t>
            </a:r>
            <a:endParaRPr sz="14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79138" y="2523940"/>
            <a:ext cx="3606800" cy="240573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8"/>
          <p:cNvSpPr txBox="1"/>
          <p:nvPr/>
        </p:nvSpPr>
        <p:spPr>
          <a:xfrm>
            <a:off x="6484082" y="2216163"/>
            <a:ext cx="17155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Twitter responses</a:t>
            </a:r>
            <a:endParaRPr sz="14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02472" y="4613161"/>
            <a:ext cx="2440753" cy="162798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8"/>
          <p:cNvSpPr txBox="1"/>
          <p:nvPr/>
        </p:nvSpPr>
        <p:spPr>
          <a:xfrm>
            <a:off x="3459658" y="4037098"/>
            <a:ext cx="152638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Resolution time</a:t>
            </a:r>
            <a:endParaRPr sz="14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8"/>
          <p:cNvSpPr/>
          <p:nvPr/>
        </p:nvSpPr>
        <p:spPr>
          <a:xfrm>
            <a:off x="254000" y="6509429"/>
            <a:ext cx="85997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https://buffer.com/resources/june-happiness-report-self-select-urgency/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Several support channels can be used: 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Email, Twitter, Facebook, Phone, Remote desktop, FAQ, Ticketing system, Bot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>
                <a:solidFill>
                  <a:srgbClr val="FF0000"/>
                </a:solidFill>
              </a:rPr>
              <a:t>What channels of support exist in your organization?</a:t>
            </a:r>
            <a:endParaRPr>
              <a:solidFill>
                <a:srgbClr val="FF0000"/>
              </a:solidFill>
            </a:endParaRPr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High touch vs low touch: 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High touch service involves human interaction as against automated systems (IVR), FAQ, etc.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Mission critical products such as SAP, Navitaire, Shopify, etc. need high touch support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Choose the right channel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Wistia: How did it optimize support?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StudioPress: How did it provide support?</a:t>
            </a:r>
            <a:endParaRPr/>
          </a:p>
        </p:txBody>
      </p:sp>
      <p:sp>
        <p:nvSpPr>
          <p:cNvPr id="225" name="Google Shape;225;p2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Support channels</a:t>
            </a:r>
            <a:endParaRPr/>
          </a:p>
        </p:txBody>
      </p:sp>
      <p:pic>
        <p:nvPicPr>
          <p:cNvPr id="226" name="Google Shape;22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0" y="5468031"/>
            <a:ext cx="9144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Ensure quality of service using concepts of SERVQUAL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32" name="Google Shape;232;p3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Service Quality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300"/>
              <a:buFont typeface="Arial"/>
              <a:buNone/>
            </a:pPr>
            <a:r>
              <a:rPr lang="en-IN" sz="32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What are the characteristics of a service quality (SERVQUAL)?</a:t>
            </a:r>
            <a:endParaRPr sz="1800"/>
          </a:p>
        </p:txBody>
      </p:sp>
      <p:pic>
        <p:nvPicPr>
          <p:cNvPr id="238" name="Google Shape;238;p31" descr="https://www.marketingstudyguide.com/wp-content/uploads/2013/08/servqual-model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531260"/>
            <a:ext cx="5591175" cy="42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1"/>
          <p:cNvSpPr txBox="1"/>
          <p:nvPr/>
        </p:nvSpPr>
        <p:spPr>
          <a:xfrm>
            <a:off x="914400" y="6107112"/>
            <a:ext cx="7237412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Which service quality characteristic is most important in your project?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IN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Service Quality</a:t>
            </a:r>
            <a:endParaRPr/>
          </a:p>
        </p:txBody>
      </p:sp>
      <p:sp>
        <p:nvSpPr>
          <p:cNvPr id="245" name="Google Shape;245;p32"/>
          <p:cNvSpPr txBox="1">
            <a:spLocks noGrp="1"/>
          </p:cNvSpPr>
          <p:nvPr>
            <p:ph type="body" idx="2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</a:pP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Char char="•"/>
            </a:pPr>
            <a:r>
              <a:rPr lang="en-IN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Reliability</a:t>
            </a:r>
            <a:r>
              <a:rPr lang="en-I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firm’s ability to perform the promised service accurately and dependably</a:t>
            </a: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</a:pP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Char char="•"/>
            </a:pPr>
            <a:r>
              <a:rPr lang="en-IN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Responsiveness</a:t>
            </a:r>
            <a:r>
              <a:rPr lang="en-I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firm’s willingness to help customer and provide prompt service</a:t>
            </a: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</a:pP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Char char="•"/>
            </a:pPr>
            <a:r>
              <a:rPr lang="en-IN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Assurance</a:t>
            </a:r>
            <a:r>
              <a:rPr lang="en-I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knowledge and courtesy of employees and their ability to inspire trust and confidence</a:t>
            </a: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</a:pP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Char char="•"/>
            </a:pPr>
            <a:r>
              <a:rPr lang="en-IN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Empathy</a:t>
            </a:r>
            <a:r>
              <a:rPr lang="en-I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caring and individualized attention paid to customers</a:t>
            </a:r>
            <a:endParaRPr/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</a:rPr>
              <a:t>Tangibles </a:t>
            </a:r>
            <a:r>
              <a:rPr lang="en-IN" sz="1800" b="0">
                <a:solidFill>
                  <a:schemeClr val="dk1"/>
                </a:solidFill>
              </a:rPr>
              <a:t>refers to physical facilities, equipment and appearance of personnel</a:t>
            </a:r>
            <a:endParaRPr sz="1800" b="0">
              <a:solidFill>
                <a:schemeClr val="dk1"/>
              </a:solidFill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BB9DCE8645E4D85AE066637E9DA4B" ma:contentTypeVersion="7" ma:contentTypeDescription="Create a new document." ma:contentTypeScope="" ma:versionID="fe7dd13ce45f543b4084f8aa73fa34f2">
  <xsd:schema xmlns:xsd="http://www.w3.org/2001/XMLSchema" xmlns:xs="http://www.w3.org/2001/XMLSchema" xmlns:p="http://schemas.microsoft.com/office/2006/metadata/properties" xmlns:ns2="8a1544a5-6ec8-4bbc-8101-c341ae766efb" targetNamespace="http://schemas.microsoft.com/office/2006/metadata/properties" ma:root="true" ma:fieldsID="e531934f27553bc1d6927f9a5c877514" ns2:_="">
    <xsd:import namespace="8a1544a5-6ec8-4bbc-8101-c341ae76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1544a5-6ec8-4bbc-8101-c341ae766e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3332CB-9A97-44E5-A0F1-EBD6BE5DF9AE}"/>
</file>

<file path=customXml/itemProps2.xml><?xml version="1.0" encoding="utf-8"?>
<ds:datastoreItem xmlns:ds="http://schemas.openxmlformats.org/officeDocument/2006/customXml" ds:itemID="{D6359D77-67D1-4BD5-986C-DDC69F8A018C}"/>
</file>

<file path=customXml/itemProps3.xml><?xml version="1.0" encoding="utf-8"?>
<ds:datastoreItem xmlns:ds="http://schemas.openxmlformats.org/officeDocument/2006/customXml" ds:itemID="{471A7080-A32A-4DE7-A846-D5201920359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976</Words>
  <Application>Microsoft Office PowerPoint</Application>
  <PresentationFormat>On-screen Show (4:3)</PresentationFormat>
  <Paragraphs>160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Arial</vt:lpstr>
      <vt:lpstr>Calibri</vt:lpstr>
      <vt:lpstr>2_Office Theme</vt:lpstr>
      <vt:lpstr>4_Office Theme</vt:lpstr>
      <vt:lpstr>Office Theme</vt:lpstr>
      <vt:lpstr>1_Office Theme</vt:lpstr>
      <vt:lpstr>3_Office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Software Product Management  Ongoing product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Management  Ongoing product management</dc:title>
  <cp:lastModifiedBy>DELL</cp:lastModifiedBy>
  <cp:revision>1</cp:revision>
  <dcterms:modified xsi:type="dcterms:W3CDTF">2022-07-23T07:44:51Z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0x010100D93BB9DCE8645E4D85AE066637E9DA4B</vt:lpwstr>
  </property>
</Properties>
</file>