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0" r:id="rId2"/>
    <p:sldId id="257" r:id="rId3"/>
    <p:sldId id="261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pPr/>
              <a:t>22-07-2023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2000" dirty="0"/>
              <a:t>The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be the </a:t>
            </a:r>
            <a:r>
              <a:rPr lang="pl-PL" sz="2000" dirty="0" err="1"/>
              <a:t>product</a:t>
            </a:r>
            <a:r>
              <a:rPr lang="pl-PL" sz="2000" dirty="0"/>
              <a:t> of a single </a:t>
            </a:r>
            <a:r>
              <a:rPr lang="pl-PL" sz="2000" dirty="0" err="1"/>
              <a:t>architect</a:t>
            </a:r>
            <a:r>
              <a:rPr lang="pl-PL" sz="2000" dirty="0"/>
              <a:t> </a:t>
            </a:r>
            <a:r>
              <a:rPr lang="pl-PL" sz="2000" dirty="0" err="1"/>
              <a:t>or</a:t>
            </a:r>
            <a:r>
              <a:rPr lang="pl-PL" sz="2000" dirty="0"/>
              <a:t> a small </a:t>
            </a:r>
            <a:r>
              <a:rPr lang="pl-PL" sz="2000" dirty="0" err="1"/>
              <a:t>group</a:t>
            </a:r>
            <a:r>
              <a:rPr lang="pl-PL" sz="2000" dirty="0"/>
              <a:t> of </a:t>
            </a:r>
            <a:r>
              <a:rPr lang="pl-PL" sz="2000" dirty="0" err="1"/>
              <a:t>architects</a:t>
            </a:r>
            <a:r>
              <a:rPr lang="pl-PL" sz="2000" dirty="0"/>
              <a:t> with </a:t>
            </a:r>
            <a:r>
              <a:rPr lang="pl-PL" sz="2000" dirty="0" err="1"/>
              <a:t>an</a:t>
            </a:r>
            <a:r>
              <a:rPr lang="pl-PL" sz="2000" dirty="0"/>
              <a:t> </a:t>
            </a:r>
            <a:r>
              <a:rPr lang="pl-PL" sz="2000" dirty="0" err="1"/>
              <a:t>identified</a:t>
            </a:r>
            <a:r>
              <a:rPr lang="pl-PL" sz="2000" dirty="0"/>
              <a:t> </a:t>
            </a:r>
            <a:r>
              <a:rPr lang="pl-PL" sz="2000" dirty="0" err="1"/>
              <a:t>technical</a:t>
            </a:r>
            <a:r>
              <a:rPr lang="pl-PL" sz="2000" dirty="0"/>
              <a:t> leader. </a:t>
            </a:r>
          </a:p>
          <a:p>
            <a:pPr lvl="1"/>
            <a:r>
              <a:rPr lang="pl-PL" sz="1600" dirty="0" err="1"/>
              <a:t>This</a:t>
            </a:r>
            <a:r>
              <a:rPr lang="pl-PL" sz="1600" dirty="0"/>
              <a:t> </a:t>
            </a:r>
            <a:r>
              <a:rPr lang="pl-PL" sz="1600" dirty="0" err="1"/>
              <a:t>approach</a:t>
            </a:r>
            <a:r>
              <a:rPr lang="pl-PL" sz="1600" dirty="0"/>
              <a:t> </a:t>
            </a:r>
            <a:r>
              <a:rPr lang="pl-PL" sz="1600" dirty="0" err="1"/>
              <a:t>gives</a:t>
            </a:r>
            <a:r>
              <a:rPr lang="pl-PL" sz="1600" dirty="0"/>
              <a:t> the </a:t>
            </a:r>
            <a:r>
              <a:rPr lang="pl-PL" sz="1600" dirty="0" err="1"/>
              <a:t>architecture</a:t>
            </a:r>
            <a:r>
              <a:rPr lang="pl-PL" sz="1600" dirty="0"/>
              <a:t> </a:t>
            </a:r>
            <a:r>
              <a:rPr lang="pl-PL" sz="1600" dirty="0" err="1"/>
              <a:t>its</a:t>
            </a:r>
            <a:r>
              <a:rPr lang="pl-PL" sz="1600" dirty="0"/>
              <a:t> </a:t>
            </a:r>
            <a:r>
              <a:rPr lang="pl-PL" sz="1600" dirty="0" err="1"/>
              <a:t>conceptual</a:t>
            </a:r>
            <a:r>
              <a:rPr lang="pl-PL" sz="1600" dirty="0"/>
              <a:t> </a:t>
            </a:r>
            <a:r>
              <a:rPr lang="pl-PL" sz="1600" dirty="0" err="1"/>
              <a:t>integrity</a:t>
            </a:r>
            <a:r>
              <a:rPr lang="pl-PL" sz="1600" dirty="0"/>
              <a:t> and </a:t>
            </a:r>
            <a:r>
              <a:rPr lang="pl-PL" sz="1600" dirty="0" err="1"/>
              <a:t>technical</a:t>
            </a:r>
            <a:r>
              <a:rPr lang="pl-PL" sz="1600" dirty="0"/>
              <a:t> </a:t>
            </a:r>
            <a:r>
              <a:rPr lang="pl-PL" sz="1600" dirty="0" err="1"/>
              <a:t>consistency</a:t>
            </a:r>
            <a:r>
              <a:rPr lang="pl-PL" sz="1600" dirty="0"/>
              <a:t>. </a:t>
            </a:r>
            <a:r>
              <a:rPr lang="pl-PL" sz="1600" dirty="0" err="1"/>
              <a:t>This</a:t>
            </a:r>
            <a:r>
              <a:rPr lang="pl-PL" sz="1600" dirty="0"/>
              <a:t> </a:t>
            </a:r>
            <a:r>
              <a:rPr lang="pl-PL" sz="1600" dirty="0" err="1"/>
              <a:t>recommendation</a:t>
            </a:r>
            <a:r>
              <a:rPr lang="pl-PL" sz="1600" dirty="0"/>
              <a:t> </a:t>
            </a:r>
            <a:r>
              <a:rPr lang="pl-PL" sz="1600" dirty="0" err="1"/>
              <a:t>holds</a:t>
            </a:r>
            <a:r>
              <a:rPr lang="pl-PL" sz="1600" dirty="0"/>
              <a:t> for Agile and open </a:t>
            </a:r>
            <a:r>
              <a:rPr lang="pl-PL" sz="1600" dirty="0" err="1"/>
              <a:t>source</a:t>
            </a:r>
            <a:r>
              <a:rPr lang="pl-PL" sz="1600" dirty="0"/>
              <a:t> </a:t>
            </a:r>
            <a:r>
              <a:rPr lang="pl-PL" sz="1600" dirty="0" err="1"/>
              <a:t>projects</a:t>
            </a:r>
            <a:r>
              <a:rPr lang="pl-PL" sz="1600" dirty="0"/>
              <a:t> as </a:t>
            </a:r>
            <a:r>
              <a:rPr lang="pl-PL" sz="1600" dirty="0" err="1"/>
              <a:t>well</a:t>
            </a:r>
            <a:r>
              <a:rPr lang="pl-PL" sz="1600" dirty="0"/>
              <a:t> as “</a:t>
            </a:r>
            <a:r>
              <a:rPr lang="pl-PL" sz="1600" dirty="0" err="1"/>
              <a:t>traditional</a:t>
            </a:r>
            <a:r>
              <a:rPr lang="pl-PL" sz="1600" dirty="0"/>
              <a:t>” </a:t>
            </a:r>
            <a:r>
              <a:rPr lang="pl-PL" sz="1600" dirty="0" err="1"/>
              <a:t>ones</a:t>
            </a:r>
            <a:r>
              <a:rPr lang="pl-PL" sz="1600" dirty="0"/>
              <a:t>. </a:t>
            </a:r>
          </a:p>
          <a:p>
            <a:pPr lvl="1"/>
            <a:r>
              <a:rPr lang="pl-PL" sz="1600" dirty="0" err="1"/>
              <a:t>There</a:t>
            </a:r>
            <a:r>
              <a:rPr lang="pl-PL" sz="1600" dirty="0"/>
              <a:t> </a:t>
            </a:r>
            <a:r>
              <a:rPr lang="pl-PL" sz="1600" dirty="0" err="1"/>
              <a:t>should</a:t>
            </a:r>
            <a:r>
              <a:rPr lang="pl-PL" sz="1600" dirty="0"/>
              <a:t> be a </a:t>
            </a:r>
            <a:r>
              <a:rPr lang="pl-PL" sz="1600" dirty="0" err="1"/>
              <a:t>strong</a:t>
            </a:r>
            <a:r>
              <a:rPr lang="pl-PL" sz="1600" dirty="0"/>
              <a:t> </a:t>
            </a:r>
            <a:r>
              <a:rPr lang="pl-PL" sz="1600" dirty="0" err="1"/>
              <a:t>connection</a:t>
            </a:r>
            <a:r>
              <a:rPr lang="pl-PL" sz="1600" dirty="0"/>
              <a:t> </a:t>
            </a:r>
            <a:r>
              <a:rPr lang="pl-PL" sz="1600" dirty="0" err="1"/>
              <a:t>between</a:t>
            </a:r>
            <a:r>
              <a:rPr lang="pl-PL" sz="1600" dirty="0"/>
              <a:t> the </a:t>
            </a:r>
            <a:r>
              <a:rPr lang="pl-PL" sz="1600" dirty="0" err="1"/>
              <a:t>architect</a:t>
            </a:r>
            <a:r>
              <a:rPr lang="pl-PL" sz="1600" dirty="0"/>
              <a:t>(s) and the development team.</a:t>
            </a:r>
          </a:p>
          <a:p>
            <a:r>
              <a:rPr lang="pl-PL" sz="2000" dirty="0"/>
              <a:t>The </a:t>
            </a:r>
            <a:r>
              <a:rPr lang="pl-PL" sz="2000" dirty="0" err="1"/>
              <a:t>architect</a:t>
            </a:r>
            <a:r>
              <a:rPr lang="pl-PL" sz="2000" dirty="0"/>
              <a:t> (</a:t>
            </a:r>
            <a:r>
              <a:rPr lang="pl-PL" sz="2000" dirty="0" err="1"/>
              <a:t>or</a:t>
            </a:r>
            <a:r>
              <a:rPr lang="pl-PL" sz="2000" dirty="0"/>
              <a:t> </a:t>
            </a:r>
            <a:r>
              <a:rPr lang="pl-PL" sz="2000" dirty="0" err="1"/>
              <a:t>architecture</a:t>
            </a:r>
            <a:r>
              <a:rPr lang="pl-PL" sz="2000" dirty="0"/>
              <a:t> team) </a:t>
            </a:r>
            <a:r>
              <a:rPr lang="pl-PL" sz="2000" dirty="0" err="1"/>
              <a:t>should</a:t>
            </a:r>
            <a:r>
              <a:rPr lang="pl-PL" sz="2000" dirty="0"/>
              <a:t> </a:t>
            </a:r>
            <a:r>
              <a:rPr lang="pl-PL" sz="2000" dirty="0" err="1"/>
              <a:t>base</a:t>
            </a:r>
            <a:r>
              <a:rPr lang="pl-PL" sz="2000" dirty="0"/>
              <a:t> the </a:t>
            </a:r>
            <a:r>
              <a:rPr lang="pl-PL" sz="2000" dirty="0" err="1"/>
              <a:t>architecture</a:t>
            </a:r>
            <a:r>
              <a:rPr lang="pl-PL" sz="2000" dirty="0"/>
              <a:t> on a </a:t>
            </a:r>
            <a:r>
              <a:rPr lang="pl-PL" sz="2000" dirty="0" err="1"/>
              <a:t>prioritized</a:t>
            </a:r>
            <a:r>
              <a:rPr lang="pl-PL" sz="2000" dirty="0"/>
              <a:t> list of </a:t>
            </a:r>
            <a:r>
              <a:rPr lang="pl-PL" sz="2000" dirty="0" err="1"/>
              <a:t>well-specified</a:t>
            </a:r>
            <a:r>
              <a:rPr lang="pl-PL" sz="2000" dirty="0"/>
              <a:t> </a:t>
            </a:r>
            <a:r>
              <a:rPr lang="pl-PL" sz="2000" dirty="0" err="1"/>
              <a:t>quality</a:t>
            </a:r>
            <a:r>
              <a:rPr lang="pl-PL" sz="2000" dirty="0"/>
              <a:t> </a:t>
            </a:r>
            <a:r>
              <a:rPr lang="pl-PL" sz="2000" dirty="0" err="1"/>
              <a:t>attribute</a:t>
            </a:r>
            <a:r>
              <a:rPr lang="pl-PL" sz="2000" dirty="0"/>
              <a:t> </a:t>
            </a:r>
            <a:r>
              <a:rPr lang="pl-PL" sz="2000" dirty="0" err="1"/>
              <a:t>requirements</a:t>
            </a:r>
            <a:r>
              <a:rPr lang="pl-PL" sz="2000" dirty="0"/>
              <a:t>. </a:t>
            </a:r>
          </a:p>
          <a:p>
            <a:pPr lvl="1"/>
            <a:r>
              <a:rPr lang="pl-PL" sz="1600" dirty="0" err="1"/>
              <a:t>These</a:t>
            </a:r>
            <a:r>
              <a:rPr lang="pl-PL" sz="1600" dirty="0"/>
              <a:t> </a:t>
            </a:r>
            <a:r>
              <a:rPr lang="pl-PL" sz="1600" dirty="0" err="1"/>
              <a:t>will</a:t>
            </a:r>
            <a:r>
              <a:rPr lang="pl-PL" sz="1600" dirty="0"/>
              <a:t> </a:t>
            </a:r>
            <a:r>
              <a:rPr lang="pl-PL" sz="1600" dirty="0" err="1"/>
              <a:t>inform</a:t>
            </a:r>
            <a:r>
              <a:rPr lang="pl-PL" sz="1600" dirty="0"/>
              <a:t> the </a:t>
            </a:r>
            <a:r>
              <a:rPr lang="pl-PL" sz="1600" dirty="0" err="1"/>
              <a:t>tradeoffs</a:t>
            </a:r>
            <a:r>
              <a:rPr lang="pl-PL" sz="1600" dirty="0"/>
              <a:t> </a:t>
            </a:r>
            <a:r>
              <a:rPr lang="pl-PL" sz="1600" dirty="0" err="1"/>
              <a:t>that</a:t>
            </a:r>
            <a:r>
              <a:rPr lang="pl-PL" sz="1600" dirty="0"/>
              <a:t> </a:t>
            </a:r>
            <a:r>
              <a:rPr lang="pl-PL" sz="1600" dirty="0" err="1"/>
              <a:t>always</a:t>
            </a:r>
            <a:r>
              <a:rPr lang="pl-PL" sz="1600" dirty="0"/>
              <a:t> </a:t>
            </a:r>
            <a:r>
              <a:rPr lang="pl-PL" sz="1600" dirty="0" err="1"/>
              <a:t>occur</a:t>
            </a:r>
            <a:r>
              <a:rPr lang="pl-PL" sz="1600" dirty="0"/>
              <a:t>. </a:t>
            </a:r>
          </a:p>
          <a:p>
            <a:pPr lvl="1"/>
            <a:r>
              <a:rPr lang="pl-PL" sz="1600" dirty="0" err="1"/>
              <a:t>Functionality</a:t>
            </a:r>
            <a:r>
              <a:rPr lang="pl-PL" sz="1600" dirty="0"/>
              <a:t> </a:t>
            </a:r>
            <a:r>
              <a:rPr lang="pl-PL" sz="1600" dirty="0" err="1"/>
              <a:t>matters</a:t>
            </a:r>
            <a:r>
              <a:rPr lang="pl-PL" sz="1600" dirty="0"/>
              <a:t> less.</a:t>
            </a:r>
          </a:p>
          <a:p>
            <a:r>
              <a:rPr lang="pl-PL" sz="2000" dirty="0"/>
              <a:t>The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be </a:t>
            </a:r>
            <a:r>
              <a:rPr lang="pl-PL" sz="2000" dirty="0" err="1"/>
              <a:t>documented</a:t>
            </a:r>
            <a:r>
              <a:rPr lang="pl-PL" sz="2000" dirty="0"/>
              <a:t> </a:t>
            </a:r>
            <a:r>
              <a:rPr lang="pl-PL" sz="2000" dirty="0" err="1"/>
              <a:t>using</a:t>
            </a:r>
            <a:r>
              <a:rPr lang="pl-PL" sz="2000" dirty="0"/>
              <a:t> </a:t>
            </a:r>
            <a:r>
              <a:rPr lang="pl-PL" sz="2000" dirty="0" err="1"/>
              <a:t>views</a:t>
            </a:r>
            <a:r>
              <a:rPr lang="pl-PL" sz="2000" dirty="0"/>
              <a:t>. The </a:t>
            </a:r>
            <a:r>
              <a:rPr lang="pl-PL" sz="2000" dirty="0" err="1"/>
              <a:t>views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</a:t>
            </a:r>
            <a:r>
              <a:rPr lang="pl-PL" sz="2000" dirty="0" err="1"/>
              <a:t>address</a:t>
            </a:r>
            <a:r>
              <a:rPr lang="pl-PL" sz="2000" dirty="0"/>
              <a:t> the </a:t>
            </a:r>
            <a:r>
              <a:rPr lang="pl-PL" sz="2000" dirty="0" err="1"/>
              <a:t>concerns</a:t>
            </a:r>
            <a:r>
              <a:rPr lang="pl-PL" sz="2000" dirty="0"/>
              <a:t> of the most </a:t>
            </a:r>
            <a:r>
              <a:rPr lang="pl-PL" sz="2000" dirty="0" err="1"/>
              <a:t>important</a:t>
            </a:r>
            <a:r>
              <a:rPr lang="pl-PL" sz="2000" dirty="0"/>
              <a:t> </a:t>
            </a:r>
            <a:r>
              <a:rPr lang="pl-PL" sz="2000" dirty="0" err="1"/>
              <a:t>stakeholders</a:t>
            </a:r>
            <a:r>
              <a:rPr lang="pl-PL" sz="2000" dirty="0"/>
              <a:t> in </a:t>
            </a:r>
            <a:r>
              <a:rPr lang="pl-PL" sz="2000" dirty="0" err="1"/>
              <a:t>support</a:t>
            </a:r>
            <a:r>
              <a:rPr lang="pl-PL" sz="2000" dirty="0"/>
              <a:t> of the </a:t>
            </a:r>
            <a:r>
              <a:rPr lang="pl-PL" sz="2000" dirty="0" err="1"/>
              <a:t>project</a:t>
            </a:r>
            <a:r>
              <a:rPr lang="pl-PL" sz="2000" dirty="0"/>
              <a:t> </a:t>
            </a:r>
            <a:r>
              <a:rPr lang="pl-PL" sz="2000" dirty="0" err="1"/>
              <a:t>timeline</a:t>
            </a:r>
            <a:r>
              <a:rPr lang="pl-PL" sz="2000" dirty="0"/>
              <a:t>. </a:t>
            </a:r>
          </a:p>
          <a:p>
            <a:r>
              <a:rPr lang="pl-PL" sz="2000" dirty="0"/>
              <a:t>The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be </a:t>
            </a:r>
            <a:r>
              <a:rPr lang="pl-PL" sz="2000" dirty="0" err="1"/>
              <a:t>evaluated</a:t>
            </a:r>
            <a:r>
              <a:rPr lang="pl-PL" sz="2000" dirty="0"/>
              <a:t> for </a:t>
            </a:r>
            <a:r>
              <a:rPr lang="pl-PL" sz="2000" dirty="0" err="1"/>
              <a:t>its</a:t>
            </a:r>
            <a:r>
              <a:rPr lang="pl-PL" sz="2000" dirty="0"/>
              <a:t> </a:t>
            </a:r>
            <a:r>
              <a:rPr lang="pl-PL" sz="2000" dirty="0" err="1"/>
              <a:t>ability</a:t>
            </a:r>
            <a:r>
              <a:rPr lang="pl-PL" sz="2000" dirty="0"/>
              <a:t> to </a:t>
            </a:r>
            <a:r>
              <a:rPr lang="pl-PL" sz="2000" dirty="0" err="1"/>
              <a:t>deliver</a:t>
            </a:r>
            <a:r>
              <a:rPr lang="pl-PL" sz="2000" dirty="0"/>
              <a:t> the </a:t>
            </a:r>
            <a:r>
              <a:rPr lang="pl-PL" sz="2000" dirty="0" err="1"/>
              <a:t>system’s</a:t>
            </a:r>
            <a:r>
              <a:rPr lang="pl-PL" sz="2000" dirty="0"/>
              <a:t> </a:t>
            </a:r>
            <a:r>
              <a:rPr lang="pl-PL" sz="2000" dirty="0" err="1"/>
              <a:t>important</a:t>
            </a:r>
            <a:r>
              <a:rPr lang="pl-PL" sz="2000" dirty="0"/>
              <a:t> </a:t>
            </a:r>
            <a:r>
              <a:rPr lang="pl-PL" sz="2000" dirty="0" err="1"/>
              <a:t>quality</a:t>
            </a:r>
            <a:r>
              <a:rPr lang="pl-PL" sz="2000" dirty="0"/>
              <a:t> </a:t>
            </a:r>
            <a:r>
              <a:rPr lang="pl-PL" sz="2000" dirty="0" err="1"/>
              <a:t>attributes</a:t>
            </a:r>
            <a:r>
              <a:rPr lang="pl-PL" sz="2000" dirty="0"/>
              <a:t>. </a:t>
            </a:r>
          </a:p>
          <a:p>
            <a:pPr lvl="1"/>
            <a:r>
              <a:rPr lang="pl-PL" sz="1600" dirty="0" err="1"/>
              <a:t>This</a:t>
            </a:r>
            <a:r>
              <a:rPr lang="pl-PL" sz="1600" dirty="0"/>
              <a:t> </a:t>
            </a:r>
            <a:r>
              <a:rPr lang="pl-PL" sz="1600" dirty="0" err="1"/>
              <a:t>should</a:t>
            </a:r>
            <a:r>
              <a:rPr lang="pl-PL" sz="1600" dirty="0"/>
              <a:t> </a:t>
            </a:r>
            <a:r>
              <a:rPr lang="pl-PL" sz="1600" dirty="0" err="1"/>
              <a:t>occur</a:t>
            </a:r>
            <a:r>
              <a:rPr lang="pl-PL" sz="1600" dirty="0"/>
              <a:t> </a:t>
            </a:r>
            <a:r>
              <a:rPr lang="pl-PL" sz="1600" dirty="0" err="1"/>
              <a:t>early</a:t>
            </a:r>
            <a:r>
              <a:rPr lang="pl-PL" sz="1600" dirty="0"/>
              <a:t> in the life </a:t>
            </a:r>
            <a:r>
              <a:rPr lang="pl-PL" sz="1600" dirty="0" err="1"/>
              <a:t>cycle</a:t>
            </a:r>
            <a:r>
              <a:rPr lang="pl-PL" sz="1600" dirty="0"/>
              <a:t>, </a:t>
            </a:r>
            <a:r>
              <a:rPr lang="pl-PL" sz="1600" dirty="0" err="1"/>
              <a:t>when</a:t>
            </a:r>
            <a:r>
              <a:rPr lang="pl-PL" sz="1600" dirty="0"/>
              <a:t> </a:t>
            </a:r>
            <a:r>
              <a:rPr lang="pl-PL" sz="1600" dirty="0" err="1"/>
              <a:t>it</a:t>
            </a:r>
            <a:r>
              <a:rPr lang="pl-PL" sz="1600" dirty="0"/>
              <a:t> </a:t>
            </a:r>
            <a:r>
              <a:rPr lang="pl-PL" sz="1600" dirty="0" err="1"/>
              <a:t>returns</a:t>
            </a:r>
            <a:r>
              <a:rPr lang="pl-PL" sz="1600" dirty="0"/>
              <a:t> the most benefit, and </a:t>
            </a:r>
            <a:r>
              <a:rPr lang="pl-PL" sz="1600" dirty="0" err="1"/>
              <a:t>repeated</a:t>
            </a:r>
            <a:r>
              <a:rPr lang="pl-PL" sz="1600" dirty="0"/>
              <a:t> as </a:t>
            </a:r>
            <a:r>
              <a:rPr lang="pl-PL" sz="1600" dirty="0" err="1"/>
              <a:t>appropriate</a:t>
            </a:r>
            <a:r>
              <a:rPr lang="pl-PL" sz="1600" dirty="0"/>
              <a:t>.</a:t>
            </a:r>
          </a:p>
          <a:p>
            <a:r>
              <a:rPr lang="pl-PL" sz="2000" dirty="0"/>
              <a:t>The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</a:t>
            </a:r>
            <a:r>
              <a:rPr lang="pl-PL" sz="2000" dirty="0" err="1"/>
              <a:t>lend</a:t>
            </a:r>
            <a:r>
              <a:rPr lang="pl-PL" sz="2000" dirty="0"/>
              <a:t> </a:t>
            </a:r>
            <a:r>
              <a:rPr lang="pl-PL" sz="2000" dirty="0" err="1"/>
              <a:t>itself</a:t>
            </a:r>
            <a:r>
              <a:rPr lang="pl-PL" sz="2000" dirty="0"/>
              <a:t> to </a:t>
            </a:r>
            <a:r>
              <a:rPr lang="pl-PL" sz="2000" dirty="0" err="1"/>
              <a:t>incremental</a:t>
            </a:r>
            <a:r>
              <a:rPr lang="pl-PL" sz="2000" dirty="0"/>
              <a:t> </a:t>
            </a:r>
            <a:r>
              <a:rPr lang="pl-PL" sz="2000" dirty="0" err="1"/>
              <a:t>implementation</a:t>
            </a:r>
            <a:r>
              <a:rPr lang="pl-PL" sz="2000" dirty="0"/>
              <a:t>, </a:t>
            </a:r>
          </a:p>
          <a:p>
            <a:pPr lvl="1"/>
            <a:r>
              <a:rPr lang="pl-PL" sz="1600" dirty="0" err="1"/>
              <a:t>Create</a:t>
            </a:r>
            <a:r>
              <a:rPr lang="pl-PL" sz="1600" dirty="0"/>
              <a:t> a “</a:t>
            </a:r>
            <a:r>
              <a:rPr lang="pl-PL" sz="1600" dirty="0" err="1"/>
              <a:t>skeletal</a:t>
            </a:r>
            <a:r>
              <a:rPr lang="pl-PL" sz="1600" dirty="0"/>
              <a:t>” system in </a:t>
            </a:r>
            <a:r>
              <a:rPr lang="pl-PL" sz="1600" dirty="0" err="1"/>
              <a:t>which</a:t>
            </a:r>
            <a:r>
              <a:rPr lang="pl-PL" sz="1600" dirty="0"/>
              <a:t> the </a:t>
            </a:r>
            <a:r>
              <a:rPr lang="pl-PL" sz="1600" dirty="0" err="1"/>
              <a:t>communication</a:t>
            </a:r>
            <a:r>
              <a:rPr lang="pl-PL" sz="1600" dirty="0"/>
              <a:t> </a:t>
            </a:r>
            <a:r>
              <a:rPr lang="pl-PL" sz="1600" dirty="0" err="1"/>
              <a:t>paths</a:t>
            </a:r>
            <a:r>
              <a:rPr lang="pl-PL" sz="1600" dirty="0"/>
              <a:t> </a:t>
            </a:r>
            <a:r>
              <a:rPr lang="pl-PL" sz="1600" dirty="0" err="1"/>
              <a:t>are</a:t>
            </a:r>
            <a:r>
              <a:rPr lang="pl-PL" sz="1600" dirty="0"/>
              <a:t> </a:t>
            </a:r>
            <a:r>
              <a:rPr lang="pl-PL" sz="1600" dirty="0" err="1"/>
              <a:t>exercised</a:t>
            </a:r>
            <a:r>
              <a:rPr lang="pl-PL" sz="1600" dirty="0"/>
              <a:t> but </a:t>
            </a:r>
            <a:r>
              <a:rPr lang="pl-PL" sz="1600" dirty="0" err="1"/>
              <a:t>which</a:t>
            </a:r>
            <a:r>
              <a:rPr lang="pl-PL" sz="1600" dirty="0"/>
              <a:t> </a:t>
            </a:r>
            <a:r>
              <a:rPr lang="pl-PL" sz="1600" dirty="0" err="1"/>
              <a:t>at</a:t>
            </a:r>
            <a:r>
              <a:rPr lang="pl-PL" sz="1600" dirty="0"/>
              <a:t> </a:t>
            </a:r>
            <a:r>
              <a:rPr lang="pl-PL" sz="1600" dirty="0" err="1"/>
              <a:t>first</a:t>
            </a:r>
            <a:r>
              <a:rPr lang="pl-PL" sz="1600" dirty="0"/>
              <a:t> </a:t>
            </a:r>
            <a:r>
              <a:rPr lang="pl-PL" sz="1600" dirty="0" err="1"/>
              <a:t>has</a:t>
            </a:r>
            <a:r>
              <a:rPr lang="pl-PL" sz="1600" dirty="0"/>
              <a:t> </a:t>
            </a:r>
            <a:r>
              <a:rPr lang="pl-PL" sz="1600" dirty="0" err="1"/>
              <a:t>minimal</a:t>
            </a:r>
            <a:r>
              <a:rPr lang="pl-PL" sz="1600" dirty="0"/>
              <a:t> </a:t>
            </a:r>
            <a:r>
              <a:rPr lang="pl-PL" sz="1600" dirty="0" err="1"/>
              <a:t>functionality</a:t>
            </a:r>
            <a:r>
              <a:rPr lang="pl-PL" sz="16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352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102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03648" y="6356350"/>
            <a:ext cx="6336704" cy="365125"/>
          </a:xfrm>
        </p:spPr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102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July 29,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July 29, 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What is Software 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dirty="0"/>
              <a:t>Harvinder S Jabbal </a:t>
            </a:r>
          </a:p>
          <a:p>
            <a:r>
              <a:rPr lang="en-US" dirty="0"/>
              <a:t>CSIS, Work Integrated Learning Programs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8058F-E2B6-466F-9CC1-565AF74727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FCCC-1B52-43EB-9B30-A96190E558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A structure is architectural if it supports reasoning about the system and the system’s properties.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reasoning should be about an attribute of the system that is important to some stakeholder. </a:t>
            </a:r>
          </a:p>
          <a:p>
            <a:r>
              <a:rPr lang="en-US" dirty="0"/>
              <a:t>These include </a:t>
            </a:r>
          </a:p>
          <a:p>
            <a:pPr lvl="1"/>
            <a:r>
              <a:rPr lang="en-US" dirty="0"/>
              <a:t>functionality achieved by the system</a:t>
            </a:r>
          </a:p>
          <a:p>
            <a:pPr lvl="1"/>
            <a:r>
              <a:rPr lang="en-US" dirty="0"/>
              <a:t>the availability of the system in the face of faults</a:t>
            </a:r>
          </a:p>
          <a:p>
            <a:pPr lvl="1"/>
            <a:r>
              <a:rPr lang="en-US" dirty="0"/>
              <a:t>the difficulty of making specific changes to the system</a:t>
            </a:r>
          </a:p>
          <a:p>
            <a:pPr lvl="1"/>
            <a:r>
              <a:rPr lang="en-US" dirty="0"/>
              <a:t>the responsiveness of the system to user requests, </a:t>
            </a:r>
          </a:p>
          <a:p>
            <a:pPr lvl="1"/>
            <a:r>
              <a:rPr lang="en-US" dirty="0"/>
              <a:t>many others.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7500"/>
          </a:bodyPr>
          <a:lstStyle/>
          <a:p>
            <a:r>
              <a:rPr lang="en-US" dirty="0"/>
              <a:t>Which Structures are Architectural?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31514-EFAC-4EE4-ACA5-44D62F61E11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0E268-5EB7-4D9E-AADC-4A63303E67B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56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An architecture comprises software elements and </a:t>
            </a:r>
            <a:r>
              <a:rPr lang="pl-PL" sz="2400" dirty="0" err="1"/>
              <a:t>how</a:t>
            </a:r>
            <a:r>
              <a:rPr lang="pl-PL" sz="2400" dirty="0"/>
              <a:t> the </a:t>
            </a:r>
            <a:r>
              <a:rPr lang="pl-PL" sz="2400" dirty="0" err="1"/>
              <a:t>elements</a:t>
            </a:r>
            <a:r>
              <a:rPr lang="pl-PL" sz="2400" dirty="0"/>
              <a:t> </a:t>
            </a:r>
            <a:r>
              <a:rPr lang="pl-PL" sz="2400" dirty="0" err="1"/>
              <a:t>relate</a:t>
            </a:r>
            <a:r>
              <a:rPr lang="pl-PL" sz="2400" dirty="0"/>
              <a:t> to </a:t>
            </a:r>
            <a:r>
              <a:rPr lang="pl-PL" sz="2400" dirty="0" err="1"/>
              <a:t>each</a:t>
            </a:r>
            <a:r>
              <a:rPr lang="pl-PL" sz="2400" dirty="0"/>
              <a:t> </a:t>
            </a:r>
            <a:r>
              <a:rPr lang="pl-PL" sz="2400" dirty="0" err="1"/>
              <a:t>other</a:t>
            </a:r>
            <a:r>
              <a:rPr lang="pl-PL" sz="2400" dirty="0"/>
              <a:t>. </a:t>
            </a:r>
          </a:p>
          <a:p>
            <a:pPr lvl="1"/>
            <a:r>
              <a:rPr lang="pl-PL" sz="2000" dirty="0" err="1"/>
              <a:t>An</a:t>
            </a:r>
            <a:r>
              <a:rPr lang="pl-PL" sz="2000" dirty="0"/>
              <a:t>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specifically</a:t>
            </a:r>
            <a:r>
              <a:rPr lang="pl-PL" sz="2000" dirty="0"/>
              <a:t> </a:t>
            </a:r>
            <a:r>
              <a:rPr lang="pl-PL" sz="2000" dirty="0" err="1"/>
              <a:t>omits</a:t>
            </a:r>
            <a:r>
              <a:rPr lang="pl-PL" sz="2000" dirty="0"/>
              <a:t> </a:t>
            </a:r>
            <a:r>
              <a:rPr lang="pl-PL" sz="2000" dirty="0" err="1"/>
              <a:t>certain</a:t>
            </a:r>
            <a:r>
              <a:rPr lang="pl-PL" sz="2000" dirty="0"/>
              <a:t> </a:t>
            </a:r>
            <a:r>
              <a:rPr lang="pl-PL" sz="2000" dirty="0" err="1"/>
              <a:t>information</a:t>
            </a:r>
            <a:r>
              <a:rPr lang="pl-PL" sz="2000" dirty="0"/>
              <a:t> </a:t>
            </a:r>
            <a:r>
              <a:rPr lang="pl-PL" sz="2000" dirty="0" err="1"/>
              <a:t>about</a:t>
            </a:r>
            <a:r>
              <a:rPr lang="pl-PL" sz="2000" dirty="0"/>
              <a:t> </a:t>
            </a:r>
            <a:r>
              <a:rPr lang="pl-PL" sz="2000" dirty="0" err="1"/>
              <a:t>elements</a:t>
            </a:r>
            <a:r>
              <a:rPr lang="pl-PL" sz="2000" dirty="0"/>
              <a:t> </a:t>
            </a:r>
            <a:r>
              <a:rPr lang="pl-PL" sz="2000" dirty="0" err="1"/>
              <a:t>that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not </a:t>
            </a:r>
            <a:r>
              <a:rPr lang="pl-PL" sz="2000" dirty="0" err="1"/>
              <a:t>useful</a:t>
            </a:r>
            <a:r>
              <a:rPr lang="pl-PL" sz="2000" dirty="0"/>
              <a:t> for </a:t>
            </a:r>
            <a:r>
              <a:rPr lang="pl-PL" sz="2000" dirty="0" err="1"/>
              <a:t>reasoning</a:t>
            </a:r>
            <a:r>
              <a:rPr lang="pl-PL" sz="2000" dirty="0"/>
              <a:t> </a:t>
            </a:r>
            <a:r>
              <a:rPr lang="pl-PL" sz="2000" dirty="0" err="1"/>
              <a:t>about</a:t>
            </a:r>
            <a:r>
              <a:rPr lang="pl-PL" sz="2000" dirty="0"/>
              <a:t> the system.</a:t>
            </a:r>
          </a:p>
          <a:p>
            <a:pPr lvl="1"/>
            <a:r>
              <a:rPr lang="pl-PL" sz="2000" dirty="0"/>
              <a:t>It </a:t>
            </a:r>
            <a:r>
              <a:rPr lang="pl-PL" sz="2000" dirty="0" err="1"/>
              <a:t>omits</a:t>
            </a:r>
            <a:r>
              <a:rPr lang="pl-PL" sz="2000" dirty="0"/>
              <a:t> </a:t>
            </a:r>
            <a:r>
              <a:rPr lang="pl-PL" sz="2000" dirty="0" err="1"/>
              <a:t>information</a:t>
            </a:r>
            <a:r>
              <a:rPr lang="pl-PL" sz="2000" dirty="0"/>
              <a:t> </a:t>
            </a:r>
            <a:r>
              <a:rPr lang="pl-PL" sz="2000" dirty="0" err="1"/>
              <a:t>that</a:t>
            </a:r>
            <a:r>
              <a:rPr lang="pl-PL" sz="2000" dirty="0"/>
              <a:t> </a:t>
            </a:r>
            <a:r>
              <a:rPr lang="pl-PL" sz="2000" dirty="0" err="1"/>
              <a:t>has</a:t>
            </a:r>
            <a:r>
              <a:rPr lang="pl-PL" sz="2000" dirty="0"/>
              <a:t> no </a:t>
            </a:r>
            <a:r>
              <a:rPr lang="pl-PL" sz="2000" dirty="0" err="1"/>
              <a:t>ramifications</a:t>
            </a:r>
            <a:r>
              <a:rPr lang="pl-PL" sz="2000" dirty="0"/>
              <a:t> </a:t>
            </a:r>
            <a:r>
              <a:rPr lang="pl-PL" sz="2000" dirty="0" err="1"/>
              <a:t>outside</a:t>
            </a:r>
            <a:r>
              <a:rPr lang="pl-PL" sz="2000" dirty="0"/>
              <a:t> of a single element. </a:t>
            </a:r>
          </a:p>
          <a:p>
            <a:pPr lvl="1"/>
            <a:r>
              <a:rPr lang="pl-PL" sz="2000" dirty="0" err="1"/>
              <a:t>An</a:t>
            </a:r>
            <a:r>
              <a:rPr lang="pl-PL" sz="2000" dirty="0"/>
              <a:t>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selects</a:t>
            </a:r>
            <a:r>
              <a:rPr lang="pl-PL" sz="2000" dirty="0"/>
              <a:t> </a:t>
            </a:r>
            <a:r>
              <a:rPr lang="pl-PL" sz="2000" dirty="0" err="1"/>
              <a:t>certain</a:t>
            </a:r>
            <a:r>
              <a:rPr lang="pl-PL" sz="2000" dirty="0"/>
              <a:t> </a:t>
            </a:r>
            <a:r>
              <a:rPr lang="pl-PL" sz="2000" dirty="0" err="1"/>
              <a:t>details</a:t>
            </a:r>
            <a:r>
              <a:rPr lang="pl-PL" sz="2000" dirty="0"/>
              <a:t> and </a:t>
            </a:r>
            <a:r>
              <a:rPr lang="pl-PL" sz="2000" dirty="0" err="1"/>
              <a:t>suppresses</a:t>
            </a:r>
            <a:r>
              <a:rPr lang="pl-PL" sz="2000" dirty="0"/>
              <a:t> </a:t>
            </a:r>
            <a:r>
              <a:rPr lang="pl-PL" sz="2000" dirty="0" err="1"/>
              <a:t>others</a:t>
            </a:r>
            <a:r>
              <a:rPr lang="pl-PL" sz="2000" dirty="0"/>
              <a:t>. </a:t>
            </a:r>
          </a:p>
          <a:p>
            <a:pPr lvl="1"/>
            <a:r>
              <a:rPr lang="pl-PL" sz="2000" dirty="0" err="1"/>
              <a:t>Private</a:t>
            </a:r>
            <a:r>
              <a:rPr lang="pl-PL" sz="2000" dirty="0"/>
              <a:t> </a:t>
            </a:r>
            <a:r>
              <a:rPr lang="pl-PL" sz="2000" dirty="0" err="1"/>
              <a:t>details</a:t>
            </a:r>
            <a:r>
              <a:rPr lang="pl-PL" sz="2000" dirty="0"/>
              <a:t> of </a:t>
            </a:r>
            <a:r>
              <a:rPr lang="pl-PL" sz="2000" dirty="0" err="1"/>
              <a:t>elements</a:t>
            </a:r>
            <a:r>
              <a:rPr lang="pl-PL" sz="2000" dirty="0"/>
              <a:t>—</a:t>
            </a:r>
            <a:r>
              <a:rPr lang="pl-PL" sz="2000" dirty="0" err="1"/>
              <a:t>details</a:t>
            </a:r>
            <a:r>
              <a:rPr lang="pl-PL" sz="2000" dirty="0"/>
              <a:t> </a:t>
            </a:r>
            <a:r>
              <a:rPr lang="pl-PL" sz="2000" dirty="0" err="1"/>
              <a:t>having</a:t>
            </a:r>
            <a:r>
              <a:rPr lang="pl-PL" sz="2000" dirty="0"/>
              <a:t> to do </a:t>
            </a:r>
            <a:r>
              <a:rPr lang="pl-PL" sz="2000" dirty="0" err="1"/>
              <a:t>solely</a:t>
            </a:r>
            <a:r>
              <a:rPr lang="pl-PL" sz="2000" dirty="0"/>
              <a:t> with </a:t>
            </a:r>
            <a:r>
              <a:rPr lang="pl-PL" sz="2000" dirty="0" err="1"/>
              <a:t>internal</a:t>
            </a:r>
            <a:r>
              <a:rPr lang="pl-PL" sz="2000" dirty="0"/>
              <a:t> </a:t>
            </a:r>
            <a:r>
              <a:rPr lang="pl-PL" sz="2000" dirty="0" err="1"/>
              <a:t>implementation</a:t>
            </a:r>
            <a:r>
              <a:rPr lang="pl-PL" sz="2000" dirty="0"/>
              <a:t>—</a:t>
            </a:r>
            <a:r>
              <a:rPr lang="pl-PL" sz="2000" dirty="0" err="1"/>
              <a:t>are</a:t>
            </a:r>
            <a:r>
              <a:rPr lang="pl-PL" sz="2000" dirty="0"/>
              <a:t> not </a:t>
            </a:r>
            <a:r>
              <a:rPr lang="pl-PL" sz="2000" dirty="0" err="1"/>
              <a:t>architectural</a:t>
            </a:r>
            <a:r>
              <a:rPr lang="pl-PL" sz="2000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pl-PL" sz="2400" dirty="0"/>
              <a:t>The </a:t>
            </a:r>
            <a:r>
              <a:rPr lang="pl-PL" sz="2400" dirty="0" err="1"/>
              <a:t>architectural</a:t>
            </a:r>
            <a:r>
              <a:rPr lang="pl-PL" sz="2400" dirty="0"/>
              <a:t> </a:t>
            </a:r>
            <a:r>
              <a:rPr lang="pl-PL" sz="2400" dirty="0" err="1"/>
              <a:t>abstraction</a:t>
            </a:r>
            <a:r>
              <a:rPr lang="pl-PL" sz="2400" dirty="0"/>
              <a:t> </a:t>
            </a:r>
            <a:r>
              <a:rPr lang="pl-PL" sz="2400" dirty="0" err="1"/>
              <a:t>lets</a:t>
            </a:r>
            <a:r>
              <a:rPr lang="pl-PL" sz="2400" dirty="0"/>
              <a:t> </a:t>
            </a:r>
            <a:r>
              <a:rPr lang="pl-PL" sz="2400" dirty="0" err="1"/>
              <a:t>us</a:t>
            </a:r>
            <a:r>
              <a:rPr lang="pl-PL" sz="2400" dirty="0"/>
              <a:t> </a:t>
            </a:r>
            <a:r>
              <a:rPr lang="pl-PL" sz="2400" dirty="0" err="1"/>
              <a:t>look</a:t>
            </a:r>
            <a:r>
              <a:rPr lang="pl-PL" sz="2400" dirty="0"/>
              <a:t> </a:t>
            </a:r>
            <a:r>
              <a:rPr lang="pl-PL" sz="2400" dirty="0" err="1"/>
              <a:t>at</a:t>
            </a:r>
            <a:r>
              <a:rPr lang="pl-PL" sz="2400" dirty="0"/>
              <a:t> the system in </a:t>
            </a:r>
            <a:r>
              <a:rPr lang="pl-PL" sz="2400" dirty="0" err="1"/>
              <a:t>terms</a:t>
            </a:r>
            <a:r>
              <a:rPr lang="pl-PL" sz="2400" dirty="0"/>
              <a:t> of </a:t>
            </a:r>
            <a:r>
              <a:rPr lang="pl-PL" sz="2400" dirty="0" err="1"/>
              <a:t>its</a:t>
            </a:r>
            <a:r>
              <a:rPr lang="pl-PL" sz="2400" dirty="0"/>
              <a:t> </a:t>
            </a:r>
            <a:r>
              <a:rPr lang="pl-PL" sz="2400" dirty="0" err="1"/>
              <a:t>elements</a:t>
            </a:r>
            <a:r>
              <a:rPr lang="pl-PL" sz="2400" dirty="0"/>
              <a:t>, </a:t>
            </a:r>
            <a:r>
              <a:rPr lang="pl-PL" sz="2400" dirty="0" err="1"/>
              <a:t>how</a:t>
            </a:r>
            <a:r>
              <a:rPr lang="pl-PL" sz="2400" dirty="0"/>
              <a:t> </a:t>
            </a:r>
            <a:r>
              <a:rPr lang="pl-PL" sz="2400" dirty="0" err="1"/>
              <a:t>they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arranged</a:t>
            </a:r>
            <a:r>
              <a:rPr lang="pl-PL" sz="2400" dirty="0"/>
              <a:t>, </a:t>
            </a:r>
            <a:r>
              <a:rPr lang="pl-PL" sz="2400" dirty="0" err="1"/>
              <a:t>how</a:t>
            </a:r>
            <a:r>
              <a:rPr lang="pl-PL" sz="2400" dirty="0"/>
              <a:t> </a:t>
            </a:r>
            <a:r>
              <a:rPr lang="pl-PL" sz="2400" dirty="0" err="1"/>
              <a:t>they</a:t>
            </a:r>
            <a:r>
              <a:rPr lang="pl-PL" sz="2400" dirty="0"/>
              <a:t> </a:t>
            </a:r>
            <a:r>
              <a:rPr lang="pl-PL" sz="2400" dirty="0" err="1"/>
              <a:t>interact</a:t>
            </a:r>
            <a:r>
              <a:rPr lang="pl-PL" sz="2400" dirty="0"/>
              <a:t>, </a:t>
            </a:r>
            <a:r>
              <a:rPr lang="pl-PL" sz="2400" dirty="0" err="1"/>
              <a:t>how</a:t>
            </a:r>
            <a:r>
              <a:rPr lang="pl-PL" sz="2400" dirty="0"/>
              <a:t> </a:t>
            </a:r>
            <a:r>
              <a:rPr lang="pl-PL" sz="2400" dirty="0" err="1"/>
              <a:t>they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composed</a:t>
            </a:r>
            <a:r>
              <a:rPr lang="pl-PL" sz="2400" dirty="0"/>
              <a:t>, </a:t>
            </a:r>
            <a:r>
              <a:rPr lang="pl-PL" sz="2400" dirty="0" err="1"/>
              <a:t>what</a:t>
            </a:r>
            <a:r>
              <a:rPr lang="pl-PL" sz="2400" dirty="0"/>
              <a:t> </a:t>
            </a:r>
            <a:r>
              <a:rPr lang="pl-PL" sz="2400" dirty="0" err="1"/>
              <a:t>their</a:t>
            </a:r>
            <a:r>
              <a:rPr lang="pl-PL" sz="2400" dirty="0"/>
              <a:t> </a:t>
            </a:r>
            <a:r>
              <a:rPr lang="pl-PL" sz="2400" dirty="0" err="1"/>
              <a:t>properties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that</a:t>
            </a:r>
            <a:r>
              <a:rPr lang="pl-PL" sz="2400" dirty="0"/>
              <a:t> </a:t>
            </a:r>
            <a:r>
              <a:rPr lang="pl-PL" sz="2400" dirty="0" err="1"/>
              <a:t>support</a:t>
            </a:r>
            <a:r>
              <a:rPr lang="pl-PL" sz="2400" dirty="0"/>
              <a:t> </a:t>
            </a:r>
            <a:r>
              <a:rPr lang="pl-PL" sz="2400" dirty="0" err="1"/>
              <a:t>our</a:t>
            </a:r>
            <a:r>
              <a:rPr lang="pl-PL" sz="2400" dirty="0"/>
              <a:t> system </a:t>
            </a:r>
            <a:r>
              <a:rPr lang="pl-PL" sz="2400" dirty="0" err="1"/>
              <a:t>reasoning</a:t>
            </a:r>
            <a:r>
              <a:rPr lang="pl-PL" sz="2400" dirty="0"/>
              <a:t>, and </a:t>
            </a:r>
            <a:r>
              <a:rPr lang="pl-PL" sz="2400" dirty="0" err="1"/>
              <a:t>so</a:t>
            </a:r>
            <a:r>
              <a:rPr lang="pl-PL" sz="2400" dirty="0"/>
              <a:t> </a:t>
            </a:r>
            <a:r>
              <a:rPr lang="pl-PL" sz="2400" dirty="0" err="1"/>
              <a:t>forth</a:t>
            </a:r>
            <a:r>
              <a:rPr lang="pl-PL" sz="2400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pl-PL" sz="2400" dirty="0" err="1"/>
              <a:t>This</a:t>
            </a:r>
            <a:r>
              <a:rPr lang="pl-PL" sz="2400" dirty="0"/>
              <a:t> </a:t>
            </a:r>
            <a:r>
              <a:rPr lang="pl-PL" sz="2400" dirty="0" err="1"/>
              <a:t>abstraction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essential</a:t>
            </a:r>
            <a:r>
              <a:rPr lang="pl-PL" sz="2400" dirty="0"/>
              <a:t> to </a:t>
            </a:r>
            <a:r>
              <a:rPr lang="pl-PL" sz="2400" dirty="0" err="1"/>
              <a:t>taming</a:t>
            </a:r>
            <a:r>
              <a:rPr lang="pl-PL" sz="2400" dirty="0"/>
              <a:t> the </a:t>
            </a:r>
            <a:r>
              <a:rPr lang="pl-PL" sz="2400" dirty="0" err="1"/>
              <a:t>complexity</a:t>
            </a:r>
            <a:r>
              <a:rPr lang="pl-PL" sz="2400" dirty="0"/>
              <a:t> of </a:t>
            </a:r>
            <a:r>
              <a:rPr lang="pl-PL" sz="2400" dirty="0" err="1"/>
              <a:t>an</a:t>
            </a:r>
            <a:r>
              <a:rPr lang="pl-PL" sz="2400" dirty="0"/>
              <a:t> </a:t>
            </a:r>
            <a:r>
              <a:rPr lang="pl-PL" sz="2400" dirty="0" err="1"/>
              <a:t>architecture</a:t>
            </a:r>
            <a:r>
              <a:rPr lang="pl-PL" sz="24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pl-PL" sz="2400" dirty="0"/>
              <a:t>We </a:t>
            </a:r>
            <a:r>
              <a:rPr lang="pl-PL" sz="2400" dirty="0" err="1"/>
              <a:t>simply</a:t>
            </a:r>
            <a:r>
              <a:rPr lang="pl-PL" sz="2400" dirty="0"/>
              <a:t> </a:t>
            </a:r>
            <a:r>
              <a:rPr lang="pl-PL" sz="2400" dirty="0" err="1"/>
              <a:t>cannot</a:t>
            </a:r>
            <a:r>
              <a:rPr lang="pl-PL" sz="2400" dirty="0"/>
              <a:t>, and do not want to, </a:t>
            </a:r>
            <a:r>
              <a:rPr lang="pl-PL" sz="2400" dirty="0" err="1"/>
              <a:t>deal</a:t>
            </a:r>
            <a:r>
              <a:rPr lang="pl-PL" sz="2400" dirty="0"/>
              <a:t> with </a:t>
            </a:r>
            <a:r>
              <a:rPr lang="pl-PL" sz="2400" dirty="0" err="1"/>
              <a:t>all</a:t>
            </a:r>
            <a:r>
              <a:rPr lang="pl-PL" sz="2400" dirty="0"/>
              <a:t> of the </a:t>
            </a:r>
            <a:r>
              <a:rPr lang="pl-PL" sz="2400" dirty="0" err="1"/>
              <a:t>complexity</a:t>
            </a:r>
            <a:r>
              <a:rPr lang="pl-PL" sz="2400" dirty="0"/>
              <a:t> </a:t>
            </a:r>
            <a:r>
              <a:rPr lang="pl-PL" sz="2400" dirty="0" err="1"/>
              <a:t>all</a:t>
            </a:r>
            <a:r>
              <a:rPr lang="pl-PL" sz="2400" dirty="0"/>
              <a:t> of the </a:t>
            </a:r>
            <a:r>
              <a:rPr lang="pl-PL" sz="2400" dirty="0" err="1"/>
              <a:t>time</a:t>
            </a:r>
            <a:r>
              <a:rPr lang="pl-PL" sz="2400" dirty="0"/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 dirty="0"/>
              <a:t>SEZG651/SSZG653 Software Architectures</a:t>
            </a:r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Architecture is an Abstraction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F26183-1ED9-49E2-B104-9B97971A68F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345D9-8B90-4D27-9916-707673E0605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8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Every system comprises elements and relations among them to support some type of reasoning.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But the architecture may not be known to anyone. </a:t>
            </a:r>
          </a:p>
          <a:p>
            <a:pPr lvl="1"/>
            <a:r>
              <a:rPr lang="en-US" dirty="0"/>
              <a:t>Perhaps all of the people who designed the system are long gone</a:t>
            </a:r>
          </a:p>
          <a:p>
            <a:pPr lvl="1"/>
            <a:r>
              <a:rPr lang="en-US" dirty="0"/>
              <a:t>Perhaps the documentation has vanished (or was never produced)</a:t>
            </a:r>
          </a:p>
          <a:p>
            <a:pPr lvl="1"/>
            <a:r>
              <a:rPr lang="en-US" dirty="0"/>
              <a:t>Perhaps the source code has been lost (or was never delivered)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An architecture can exist independently of its description or specification.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Documentation is critical.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 dirty="0"/>
              <a:t>SEZG651/SSZG653 Software Architectures</a:t>
            </a:r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7500"/>
          </a:bodyPr>
          <a:lstStyle/>
          <a:p>
            <a:r>
              <a:rPr lang="en-US" dirty="0"/>
              <a:t>Every System has a Software Architecture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A4084-3CC6-432B-9ADC-910A8BE6D8A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65528-88DA-462C-9C5B-C4A4A127C62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18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The behavior of each element is part of the architecture insofar as that behavior can be used to reason about the system.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This behavior embodies how elements interact with each other, which is clearly part of the definition of architecture.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Box-and-line drawings that are passed off as architectures are not architectures at all. </a:t>
            </a:r>
          </a:p>
          <a:p>
            <a:pPr lvl="1"/>
            <a:r>
              <a:rPr lang="en-US" dirty="0"/>
              <a:t>When looking at the names of the a reader may well imagine the functionality and behavior of the corresponding elements. </a:t>
            </a:r>
          </a:p>
          <a:p>
            <a:pPr lvl="1"/>
            <a:r>
              <a:rPr lang="en-US" dirty="0"/>
              <a:t>But it relies on information that is not present – and could be wrong!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This does not mean that the exact behavior and performance of every element must be documented in all circumstances.</a:t>
            </a:r>
          </a:p>
          <a:p>
            <a:pPr lvl="1"/>
            <a:r>
              <a:rPr lang="en-US" dirty="0"/>
              <a:t>Some aspects of behavior are fine-grained and below the </a:t>
            </a:r>
            <a:r>
              <a:rPr lang="pl-PL" dirty="0" err="1"/>
              <a:t>architect’s</a:t>
            </a:r>
            <a:r>
              <a:rPr lang="pl-PL" dirty="0"/>
              <a:t> </a:t>
            </a:r>
            <a:r>
              <a:rPr lang="pl-PL" dirty="0" err="1"/>
              <a:t>level</a:t>
            </a:r>
            <a:r>
              <a:rPr lang="pl-PL" dirty="0"/>
              <a:t> of </a:t>
            </a:r>
            <a:r>
              <a:rPr lang="pl-PL" dirty="0" err="1"/>
              <a:t>concern</a:t>
            </a:r>
            <a:r>
              <a:rPr lang="pl-PL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pl-PL" dirty="0"/>
              <a:t>To the </a:t>
            </a:r>
            <a:r>
              <a:rPr lang="pl-PL" dirty="0" err="1"/>
              <a:t>extent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element’s</a:t>
            </a:r>
            <a:r>
              <a:rPr lang="pl-PL" dirty="0"/>
              <a:t> </a:t>
            </a:r>
            <a:r>
              <a:rPr lang="pl-PL" dirty="0" err="1"/>
              <a:t>behavior</a:t>
            </a:r>
            <a:r>
              <a:rPr lang="pl-PL" dirty="0"/>
              <a:t> </a:t>
            </a:r>
            <a:r>
              <a:rPr lang="pl-PL" dirty="0" err="1"/>
              <a:t>influences</a:t>
            </a:r>
            <a:r>
              <a:rPr lang="pl-PL" dirty="0"/>
              <a:t> </a:t>
            </a:r>
            <a:r>
              <a:rPr lang="pl-PL" dirty="0" err="1"/>
              <a:t>another</a:t>
            </a:r>
            <a:r>
              <a:rPr lang="pl-PL" dirty="0"/>
              <a:t> element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influences</a:t>
            </a:r>
            <a:r>
              <a:rPr lang="pl-PL" dirty="0"/>
              <a:t> the </a:t>
            </a:r>
            <a:r>
              <a:rPr lang="pl-PL" dirty="0" err="1"/>
              <a:t>acceptability</a:t>
            </a:r>
            <a:r>
              <a:rPr lang="pl-PL" dirty="0"/>
              <a:t> of the system as a </a:t>
            </a:r>
            <a:r>
              <a:rPr lang="pl-PL" dirty="0" err="1"/>
              <a:t>whole</a:t>
            </a:r>
            <a:r>
              <a:rPr lang="pl-PL" dirty="0"/>
              <a:t>,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behavior</a:t>
            </a:r>
            <a:r>
              <a:rPr lang="pl-PL" dirty="0"/>
              <a:t> </a:t>
            </a:r>
            <a:r>
              <a:rPr lang="pl-PL" dirty="0" err="1"/>
              <a:t>must</a:t>
            </a:r>
            <a:r>
              <a:rPr lang="pl-PL" dirty="0"/>
              <a:t> be </a:t>
            </a:r>
            <a:r>
              <a:rPr lang="pl-PL" dirty="0" err="1"/>
              <a:t>considered</a:t>
            </a:r>
            <a:r>
              <a:rPr lang="pl-PL" dirty="0"/>
              <a:t>, and </a:t>
            </a:r>
            <a:r>
              <a:rPr lang="pl-PL" dirty="0" err="1"/>
              <a:t>should</a:t>
            </a:r>
            <a:r>
              <a:rPr lang="pl-PL" dirty="0"/>
              <a:t> be </a:t>
            </a:r>
            <a:r>
              <a:rPr lang="pl-PL" dirty="0" err="1"/>
              <a:t>documented</a:t>
            </a:r>
            <a:r>
              <a:rPr lang="pl-PL" dirty="0"/>
              <a:t>, as part of the software </a:t>
            </a:r>
            <a:r>
              <a:rPr lang="pl-PL" dirty="0" err="1"/>
              <a:t>architecture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 dirty="0"/>
              <a:t>SEZG651/SSZG653 Software Architectures</a:t>
            </a:r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Architecture Includes Behavior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F6D8C-77C7-4A9C-85F4-C01C74C07CA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A7C54-8547-4053-B945-075D4A963F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52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The neurologist, the orthopedist, the hematologist, and the dermatologist all have different views of the structure of a human body.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Ophthalmologists, cardiologists, and podiatrists concentrate on specific subsystems.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kinesiologist</a:t>
            </a:r>
            <a:r>
              <a:rPr lang="en-US" dirty="0"/>
              <a:t> and psychiatrist are concerned with different aspects of the entire arrangement’s behavior.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Although these views are pictured differently and have different properties, all are inherently related, interconnected.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Together they describe the architecture of the human body.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So it is with software!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Physiological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421D2-731C-4A43-BFD8-CAF286E4033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1D5D70-11C7-477D-810B-5A5DCAEE287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78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 dirty="0"/>
              <a:t>SEZG651/SSZG653 Software Architectures</a:t>
            </a:r>
          </a:p>
        </p:txBody>
      </p:sp>
      <p:sp>
        <p:nvSpPr>
          <p:cNvPr id="9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Physiological Structures</a:t>
            </a:r>
          </a:p>
        </p:txBody>
      </p:sp>
      <p:pic>
        <p:nvPicPr>
          <p:cNvPr id="10" name="Content Placeholder 9" descr="phys.tif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069" y="1493838"/>
            <a:ext cx="6147062" cy="452596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2A897-7313-4DF3-AC01-AEB739F4C3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99C07E-F908-46B5-8A84-FE3CF607A2F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31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view</a:t>
            </a:r>
            <a:r>
              <a:rPr lang="en-US" dirty="0"/>
              <a:t> is a representation of a coherent set of architectural elements, as written by and read by system stakeholders. </a:t>
            </a:r>
          </a:p>
          <a:p>
            <a:pPr lvl="1"/>
            <a:r>
              <a:rPr lang="en-US" dirty="0"/>
              <a:t>A view consists of a representation of a set of elements and the relations among them.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structure</a:t>
            </a:r>
            <a:r>
              <a:rPr lang="en-US" dirty="0"/>
              <a:t> is the set of elements itself, as they exist in software or hardware.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In short, a view is a representation of a structure. </a:t>
            </a:r>
          </a:p>
          <a:p>
            <a:pPr lvl="1"/>
            <a:r>
              <a:rPr lang="en-US" dirty="0"/>
              <a:t>For example, a module </a:t>
            </a:r>
            <a:r>
              <a:rPr lang="en-US" i="1" dirty="0"/>
              <a:t>structure</a:t>
            </a:r>
            <a:r>
              <a:rPr lang="en-US" dirty="0"/>
              <a:t> is the set of the system’s modules and their organization. </a:t>
            </a:r>
          </a:p>
          <a:p>
            <a:pPr lvl="1"/>
            <a:r>
              <a:rPr lang="en-US" dirty="0"/>
              <a:t>A module </a:t>
            </a:r>
            <a:r>
              <a:rPr lang="en-US" i="1" dirty="0"/>
              <a:t>view</a:t>
            </a:r>
            <a:r>
              <a:rPr lang="en-US" dirty="0"/>
              <a:t> is the representation of that structure, documented according to a template in a chosen notation, and used by some system stakeholders.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Architects design structures. They document views of those structures.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Structures and Views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0E3C-BDF4-48D3-A42D-4139C6B8033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BF936-7D41-4F9F-AA58-C55A48FC921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66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Module structures embody decisions as to how the system is to be structured as a set of code or data units that have to be constructed or procured.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In any module structure, the elements are modules of some kind (perhaps classes, or layers, or merely divisions of functionality, all of which are units of implementation).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Modules are assigned areas of functional responsibility; there is less emphasis in these structures on how the software manifests at runtime.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Module structures allow us to answer questions such as these:</a:t>
            </a:r>
          </a:p>
          <a:p>
            <a:pPr lvl="1"/>
            <a:r>
              <a:rPr lang="en-US" dirty="0"/>
              <a:t>What is the primary functional responsibility assigned to each module?</a:t>
            </a:r>
          </a:p>
          <a:p>
            <a:pPr lvl="1"/>
            <a:r>
              <a:rPr lang="en-US" dirty="0"/>
              <a:t>What other software elements is a module allowed to use?</a:t>
            </a:r>
          </a:p>
          <a:p>
            <a:pPr lvl="1"/>
            <a:r>
              <a:rPr lang="en-US" dirty="0"/>
              <a:t>What other software does it actually use and depend on?</a:t>
            </a:r>
          </a:p>
          <a:p>
            <a:pPr lvl="1"/>
            <a:r>
              <a:rPr lang="en-US" dirty="0"/>
              <a:t>What modules are related to other modules by generalization or specialization (i.e., inheritance) relationships?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Module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A936B-A6CB-4F53-9213-60662EBAE35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B4862-F7C3-409E-B316-AA0A6BAF3B1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7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Component-and-connector structures embody decisions as to how the system is to be structured as a set of elements that have runtime behavior (components) and interactions (connectors). </a:t>
            </a:r>
          </a:p>
          <a:p>
            <a:pPr>
              <a:buFont typeface="Arial" pitchFamily="34" charset="0"/>
              <a:buChar char="•"/>
            </a:pPr>
            <a:r>
              <a:rPr lang="pl-PL" sz="2000" dirty="0" err="1"/>
              <a:t>Elements</a:t>
            </a:r>
            <a:r>
              <a:rPr lang="pl-PL" sz="2000" dirty="0"/>
              <a:t> </a:t>
            </a:r>
            <a:r>
              <a:rPr lang="pl-PL" sz="2000" dirty="0" err="1"/>
              <a:t>are</a:t>
            </a:r>
            <a:r>
              <a:rPr lang="pl-PL" sz="2000" dirty="0"/>
              <a:t> </a:t>
            </a:r>
            <a:r>
              <a:rPr lang="pl-PL" sz="2000" dirty="0" err="1"/>
              <a:t>runtime</a:t>
            </a:r>
            <a:r>
              <a:rPr lang="pl-PL" sz="2000" dirty="0"/>
              <a:t> </a:t>
            </a:r>
            <a:r>
              <a:rPr lang="pl-PL" sz="2000" dirty="0" err="1"/>
              <a:t>comopnents</a:t>
            </a:r>
            <a:r>
              <a:rPr lang="pl-PL" sz="2000" dirty="0"/>
              <a:t> </a:t>
            </a:r>
            <a:r>
              <a:rPr lang="pl-PL" sz="2000" dirty="0" err="1"/>
              <a:t>such</a:t>
            </a:r>
            <a:r>
              <a:rPr lang="pl-PL" sz="2000" dirty="0"/>
              <a:t> as services, </a:t>
            </a:r>
            <a:r>
              <a:rPr lang="pl-PL" sz="2000" dirty="0" err="1"/>
              <a:t>peers</a:t>
            </a:r>
            <a:r>
              <a:rPr lang="pl-PL" sz="2000" dirty="0"/>
              <a:t>, </a:t>
            </a:r>
            <a:r>
              <a:rPr lang="pl-PL" sz="2000" dirty="0" err="1"/>
              <a:t>clients</a:t>
            </a:r>
            <a:r>
              <a:rPr lang="pl-PL" sz="2000" dirty="0"/>
              <a:t>, </a:t>
            </a:r>
            <a:r>
              <a:rPr lang="pl-PL" sz="2000" dirty="0" err="1"/>
              <a:t>servers</a:t>
            </a:r>
            <a:r>
              <a:rPr lang="pl-PL" sz="2000" dirty="0"/>
              <a:t>, </a:t>
            </a:r>
            <a:r>
              <a:rPr lang="pl-PL" sz="2000" dirty="0" err="1"/>
              <a:t>filters</a:t>
            </a:r>
            <a:r>
              <a:rPr lang="pl-PL" sz="2000" dirty="0"/>
              <a:t>, </a:t>
            </a:r>
            <a:r>
              <a:rPr lang="pl-PL" sz="2000" dirty="0" err="1"/>
              <a:t>or</a:t>
            </a:r>
            <a:r>
              <a:rPr lang="pl-PL" sz="2000" dirty="0"/>
              <a:t> </a:t>
            </a:r>
            <a:r>
              <a:rPr lang="pl-PL" sz="2000" dirty="0" err="1"/>
              <a:t>many</a:t>
            </a:r>
            <a:r>
              <a:rPr lang="pl-PL" sz="2000" dirty="0"/>
              <a:t> </a:t>
            </a:r>
            <a:r>
              <a:rPr lang="pl-PL" sz="2000" dirty="0" err="1"/>
              <a:t>other</a:t>
            </a:r>
            <a:r>
              <a:rPr lang="pl-PL" sz="2000" dirty="0"/>
              <a:t> </a:t>
            </a:r>
            <a:r>
              <a:rPr lang="pl-PL" sz="2000" dirty="0" err="1"/>
              <a:t>types</a:t>
            </a:r>
            <a:r>
              <a:rPr lang="pl-PL" sz="2000" dirty="0"/>
              <a:t> of </a:t>
            </a:r>
            <a:r>
              <a:rPr lang="pl-PL" sz="2000" dirty="0" err="1"/>
              <a:t>runtime</a:t>
            </a:r>
            <a:r>
              <a:rPr lang="pl-PL" sz="2000" dirty="0"/>
              <a:t> element) </a:t>
            </a:r>
          </a:p>
          <a:p>
            <a:pPr>
              <a:buFont typeface="Arial" pitchFamily="34" charset="0"/>
              <a:buChar char="•"/>
            </a:pPr>
            <a:r>
              <a:rPr lang="pl-PL" sz="2000" dirty="0" err="1"/>
              <a:t>Connectors</a:t>
            </a:r>
            <a:r>
              <a:rPr lang="pl-PL" sz="2000" dirty="0"/>
              <a:t> </a:t>
            </a:r>
            <a:r>
              <a:rPr lang="pl-PL" sz="2000" dirty="0" err="1"/>
              <a:t>are</a:t>
            </a:r>
            <a:r>
              <a:rPr lang="pl-PL" sz="2000" dirty="0"/>
              <a:t> the </a:t>
            </a:r>
            <a:r>
              <a:rPr lang="pl-PL" sz="2000" dirty="0" err="1"/>
              <a:t>communication</a:t>
            </a:r>
            <a:r>
              <a:rPr lang="pl-PL" sz="2000" dirty="0"/>
              <a:t> </a:t>
            </a:r>
            <a:r>
              <a:rPr lang="pl-PL" sz="2000" dirty="0" err="1"/>
              <a:t>vehicles</a:t>
            </a:r>
            <a:r>
              <a:rPr lang="pl-PL" sz="2000" dirty="0"/>
              <a:t> </a:t>
            </a:r>
            <a:r>
              <a:rPr lang="pl-PL" sz="2000" dirty="0" err="1"/>
              <a:t>among</a:t>
            </a:r>
            <a:r>
              <a:rPr lang="pl-PL" sz="2000" dirty="0"/>
              <a:t> </a:t>
            </a:r>
            <a:r>
              <a:rPr lang="pl-PL" sz="2000" dirty="0" err="1"/>
              <a:t>components</a:t>
            </a:r>
            <a:r>
              <a:rPr lang="pl-PL" sz="2000" dirty="0"/>
              <a:t>, </a:t>
            </a:r>
            <a:r>
              <a:rPr lang="pl-PL" sz="2000" dirty="0" err="1"/>
              <a:t>such</a:t>
            </a:r>
            <a:r>
              <a:rPr lang="pl-PL" sz="2000" dirty="0"/>
              <a:t> as </a:t>
            </a:r>
            <a:r>
              <a:rPr lang="pl-PL" sz="2000" dirty="0" err="1"/>
              <a:t>call</a:t>
            </a:r>
            <a:r>
              <a:rPr lang="pl-PL" sz="2000" dirty="0"/>
              <a:t>-return, </a:t>
            </a:r>
            <a:r>
              <a:rPr lang="pl-PL" sz="2000" dirty="0" err="1"/>
              <a:t>process</a:t>
            </a:r>
            <a:r>
              <a:rPr lang="pl-PL" sz="2000" dirty="0"/>
              <a:t> </a:t>
            </a:r>
            <a:r>
              <a:rPr lang="pl-PL" sz="2000" dirty="0" err="1"/>
              <a:t>synchronization</a:t>
            </a:r>
            <a:r>
              <a:rPr lang="pl-PL" sz="2000" dirty="0"/>
              <a:t> </a:t>
            </a:r>
            <a:r>
              <a:rPr lang="pl-PL" sz="2000" dirty="0" err="1"/>
              <a:t>operators</a:t>
            </a:r>
            <a:r>
              <a:rPr lang="pl-PL" sz="2000" dirty="0"/>
              <a:t>, </a:t>
            </a:r>
            <a:r>
              <a:rPr lang="pl-PL" sz="2000" dirty="0" err="1"/>
              <a:t>pipes</a:t>
            </a:r>
            <a:r>
              <a:rPr lang="pl-PL" sz="2000" dirty="0"/>
              <a:t>, </a:t>
            </a:r>
            <a:r>
              <a:rPr lang="pl-PL" sz="2000" dirty="0" err="1"/>
              <a:t>or</a:t>
            </a:r>
            <a:r>
              <a:rPr lang="pl-PL" sz="2000" dirty="0"/>
              <a:t> </a:t>
            </a:r>
            <a:r>
              <a:rPr lang="pl-PL" sz="2000" dirty="0" err="1"/>
              <a:t>others</a:t>
            </a:r>
            <a:r>
              <a:rPr lang="pl-PL" sz="2000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pl-PL" sz="2000" dirty="0"/>
              <a:t>Component-and-</a:t>
            </a:r>
            <a:r>
              <a:rPr lang="pl-PL" sz="2000" dirty="0" err="1"/>
              <a:t>connector</a:t>
            </a:r>
            <a:r>
              <a:rPr lang="pl-PL" sz="2000" dirty="0"/>
              <a:t> </a:t>
            </a:r>
            <a:r>
              <a:rPr lang="pl-PL" sz="2000" dirty="0" err="1"/>
              <a:t>views</a:t>
            </a:r>
            <a:r>
              <a:rPr lang="pl-PL" sz="2000" dirty="0"/>
              <a:t> </a:t>
            </a:r>
            <a:r>
              <a:rPr lang="pl-PL" sz="2000" dirty="0" err="1"/>
              <a:t>help</a:t>
            </a:r>
            <a:r>
              <a:rPr lang="pl-PL" sz="2000" dirty="0"/>
              <a:t> </a:t>
            </a:r>
            <a:r>
              <a:rPr lang="pl-PL" sz="2000" dirty="0" err="1"/>
              <a:t>us</a:t>
            </a:r>
            <a:r>
              <a:rPr lang="pl-PL" sz="2000" dirty="0"/>
              <a:t> </a:t>
            </a:r>
            <a:r>
              <a:rPr lang="pl-PL" sz="2000" dirty="0" err="1"/>
              <a:t>answer</a:t>
            </a:r>
            <a:r>
              <a:rPr lang="pl-PL" sz="2000" dirty="0"/>
              <a:t> </a:t>
            </a:r>
            <a:r>
              <a:rPr lang="pl-PL" sz="2000" dirty="0" err="1"/>
              <a:t>questions</a:t>
            </a:r>
            <a:r>
              <a:rPr lang="pl-PL" sz="2000" dirty="0"/>
              <a:t> </a:t>
            </a:r>
            <a:r>
              <a:rPr lang="pl-PL" sz="2000" dirty="0" err="1"/>
              <a:t>such</a:t>
            </a:r>
            <a:r>
              <a:rPr lang="pl-PL" sz="2000" dirty="0"/>
              <a:t> as </a:t>
            </a:r>
            <a:r>
              <a:rPr lang="pl-PL" sz="2000" dirty="0" err="1"/>
              <a:t>these</a:t>
            </a:r>
            <a:r>
              <a:rPr lang="pl-PL" sz="2000" dirty="0"/>
              <a:t>:</a:t>
            </a:r>
          </a:p>
          <a:p>
            <a:pPr lvl="1"/>
            <a:r>
              <a:rPr lang="pl-PL" sz="1600" dirty="0" err="1"/>
              <a:t>What</a:t>
            </a:r>
            <a:r>
              <a:rPr lang="pl-PL" sz="1600" dirty="0"/>
              <a:t> </a:t>
            </a:r>
            <a:r>
              <a:rPr lang="pl-PL" sz="1600" dirty="0" err="1"/>
              <a:t>are</a:t>
            </a:r>
            <a:r>
              <a:rPr lang="pl-PL" sz="1600" dirty="0"/>
              <a:t> the major </a:t>
            </a:r>
            <a:r>
              <a:rPr lang="pl-PL" sz="1600" dirty="0" err="1"/>
              <a:t>executing</a:t>
            </a:r>
            <a:r>
              <a:rPr lang="pl-PL" sz="1600" dirty="0"/>
              <a:t> </a:t>
            </a:r>
            <a:r>
              <a:rPr lang="pl-PL" sz="1600" dirty="0" err="1"/>
              <a:t>components</a:t>
            </a:r>
            <a:r>
              <a:rPr lang="pl-PL" sz="1600" dirty="0"/>
              <a:t> and </a:t>
            </a:r>
            <a:r>
              <a:rPr lang="pl-PL" sz="1600" dirty="0" err="1"/>
              <a:t>how</a:t>
            </a:r>
            <a:r>
              <a:rPr lang="pl-PL" sz="1600" dirty="0"/>
              <a:t> do </a:t>
            </a:r>
            <a:r>
              <a:rPr lang="pl-PL" sz="1600" dirty="0" err="1"/>
              <a:t>they</a:t>
            </a:r>
            <a:r>
              <a:rPr lang="pl-PL" sz="1600" dirty="0"/>
              <a:t> </a:t>
            </a:r>
            <a:r>
              <a:rPr lang="pl-PL" sz="1600" dirty="0" err="1"/>
              <a:t>interact</a:t>
            </a:r>
            <a:r>
              <a:rPr lang="pl-PL" sz="1600" dirty="0"/>
              <a:t> </a:t>
            </a:r>
            <a:r>
              <a:rPr lang="pl-PL" sz="1600" dirty="0" err="1"/>
              <a:t>at</a:t>
            </a:r>
            <a:r>
              <a:rPr lang="pl-PL" sz="1600" dirty="0"/>
              <a:t> </a:t>
            </a:r>
            <a:r>
              <a:rPr lang="pl-PL" sz="1600" dirty="0" err="1"/>
              <a:t>runtime</a:t>
            </a:r>
            <a:r>
              <a:rPr lang="pl-PL" sz="1600" dirty="0"/>
              <a:t>?</a:t>
            </a:r>
          </a:p>
          <a:p>
            <a:pPr lvl="1"/>
            <a:r>
              <a:rPr lang="pl-PL" sz="1600" dirty="0" err="1"/>
              <a:t>What</a:t>
            </a:r>
            <a:r>
              <a:rPr lang="pl-PL" sz="1600" dirty="0"/>
              <a:t> </a:t>
            </a:r>
            <a:r>
              <a:rPr lang="pl-PL" sz="1600" dirty="0" err="1"/>
              <a:t>are</a:t>
            </a:r>
            <a:r>
              <a:rPr lang="pl-PL" sz="1600" dirty="0"/>
              <a:t> the major </a:t>
            </a:r>
            <a:r>
              <a:rPr lang="pl-PL" sz="1600" dirty="0" err="1"/>
              <a:t>shared</a:t>
            </a:r>
            <a:r>
              <a:rPr lang="pl-PL" sz="1600" dirty="0"/>
              <a:t> data stores?</a:t>
            </a:r>
          </a:p>
          <a:p>
            <a:pPr lvl="1"/>
            <a:r>
              <a:rPr lang="pl-PL" sz="1600" dirty="0" err="1"/>
              <a:t>Which</a:t>
            </a:r>
            <a:r>
              <a:rPr lang="pl-PL" sz="1600" dirty="0"/>
              <a:t> </a:t>
            </a:r>
            <a:r>
              <a:rPr lang="pl-PL" sz="1600" dirty="0" err="1"/>
              <a:t>parts</a:t>
            </a:r>
            <a:r>
              <a:rPr lang="pl-PL" sz="1600" dirty="0"/>
              <a:t> of the system </a:t>
            </a:r>
            <a:r>
              <a:rPr lang="pl-PL" sz="1600" dirty="0" err="1"/>
              <a:t>are</a:t>
            </a:r>
            <a:r>
              <a:rPr lang="pl-PL" sz="1600" dirty="0"/>
              <a:t> </a:t>
            </a:r>
            <a:r>
              <a:rPr lang="pl-PL" sz="1600" dirty="0" err="1"/>
              <a:t>replicated</a:t>
            </a:r>
            <a:r>
              <a:rPr lang="pl-PL" sz="1600" dirty="0"/>
              <a:t>?</a:t>
            </a:r>
          </a:p>
          <a:p>
            <a:pPr lvl="1"/>
            <a:r>
              <a:rPr lang="pl-PL" sz="1600" dirty="0"/>
              <a:t>How </a:t>
            </a:r>
            <a:r>
              <a:rPr lang="pl-PL" sz="1600" dirty="0" err="1"/>
              <a:t>does</a:t>
            </a:r>
            <a:r>
              <a:rPr lang="pl-PL" sz="1600" dirty="0"/>
              <a:t> data </a:t>
            </a:r>
            <a:r>
              <a:rPr lang="pl-PL" sz="1600" dirty="0" err="1"/>
              <a:t>progress</a:t>
            </a:r>
            <a:r>
              <a:rPr lang="pl-PL" sz="1600" dirty="0"/>
              <a:t> </a:t>
            </a:r>
            <a:r>
              <a:rPr lang="pl-PL" sz="1600" dirty="0" err="1"/>
              <a:t>through</a:t>
            </a:r>
            <a:r>
              <a:rPr lang="pl-PL" sz="1600" dirty="0"/>
              <a:t> the system?</a:t>
            </a:r>
          </a:p>
          <a:p>
            <a:pPr lvl="1"/>
            <a:r>
              <a:rPr lang="pl-PL" sz="1600" dirty="0" err="1"/>
              <a:t>What</a:t>
            </a:r>
            <a:r>
              <a:rPr lang="pl-PL" sz="1600" dirty="0"/>
              <a:t> </a:t>
            </a:r>
            <a:r>
              <a:rPr lang="pl-PL" sz="1600" dirty="0" err="1"/>
              <a:t>parts</a:t>
            </a:r>
            <a:r>
              <a:rPr lang="pl-PL" sz="1600" dirty="0"/>
              <a:t> of the system </a:t>
            </a:r>
            <a:r>
              <a:rPr lang="pl-PL" sz="1600" dirty="0" err="1"/>
              <a:t>can</a:t>
            </a:r>
            <a:r>
              <a:rPr lang="pl-PL" sz="1600" dirty="0"/>
              <a:t> run in </a:t>
            </a:r>
            <a:r>
              <a:rPr lang="pl-PL" sz="1600" dirty="0" err="1"/>
              <a:t>parallel</a:t>
            </a:r>
            <a:r>
              <a:rPr lang="pl-PL" sz="1600" dirty="0"/>
              <a:t>?</a:t>
            </a:r>
          </a:p>
          <a:p>
            <a:pPr lvl="1"/>
            <a:r>
              <a:rPr lang="pl-PL" sz="1600" dirty="0" err="1"/>
              <a:t>Can</a:t>
            </a:r>
            <a:r>
              <a:rPr lang="pl-PL" sz="1600" dirty="0"/>
              <a:t> the </a:t>
            </a:r>
            <a:r>
              <a:rPr lang="pl-PL" sz="1600" dirty="0" err="1"/>
              <a:t>system’s</a:t>
            </a:r>
            <a:r>
              <a:rPr lang="pl-PL" sz="1600" dirty="0"/>
              <a:t> </a:t>
            </a:r>
            <a:r>
              <a:rPr lang="pl-PL" sz="1600" dirty="0" err="1"/>
              <a:t>structure</a:t>
            </a:r>
            <a:r>
              <a:rPr lang="pl-PL" sz="1600" dirty="0"/>
              <a:t> </a:t>
            </a:r>
            <a:r>
              <a:rPr lang="pl-PL" sz="1600" dirty="0" err="1"/>
              <a:t>change</a:t>
            </a:r>
            <a:r>
              <a:rPr lang="pl-PL" sz="1600" dirty="0"/>
              <a:t> as </a:t>
            </a:r>
            <a:r>
              <a:rPr lang="pl-PL" sz="1600" dirty="0" err="1"/>
              <a:t>it</a:t>
            </a:r>
            <a:r>
              <a:rPr lang="pl-PL" sz="1600" dirty="0"/>
              <a:t> </a:t>
            </a:r>
            <a:r>
              <a:rPr lang="pl-PL" sz="1600" dirty="0" err="1"/>
              <a:t>executes</a:t>
            </a:r>
            <a:r>
              <a:rPr lang="pl-PL" sz="1600" dirty="0"/>
              <a:t> and, </a:t>
            </a:r>
            <a:r>
              <a:rPr lang="pl-PL" sz="1600" dirty="0" err="1"/>
              <a:t>if</a:t>
            </a:r>
            <a:r>
              <a:rPr lang="pl-PL" sz="1600" dirty="0"/>
              <a:t> </a:t>
            </a:r>
            <a:r>
              <a:rPr lang="pl-PL" sz="1600" dirty="0" err="1"/>
              <a:t>so</a:t>
            </a:r>
            <a:r>
              <a:rPr lang="pl-PL" sz="1600" dirty="0"/>
              <a:t>, </a:t>
            </a:r>
            <a:r>
              <a:rPr lang="pl-PL" sz="1600" dirty="0" err="1"/>
              <a:t>how</a:t>
            </a:r>
            <a:r>
              <a:rPr lang="pl-PL" sz="1600" dirty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pl-PL" sz="2000" dirty="0"/>
              <a:t>Component-and-</a:t>
            </a:r>
            <a:r>
              <a:rPr lang="pl-PL" sz="2000" dirty="0" err="1"/>
              <a:t>connector</a:t>
            </a:r>
            <a:r>
              <a:rPr lang="pl-PL" sz="2000" dirty="0"/>
              <a:t> </a:t>
            </a:r>
            <a:r>
              <a:rPr lang="pl-PL" sz="2000" dirty="0" err="1"/>
              <a:t>views</a:t>
            </a:r>
            <a:r>
              <a:rPr lang="pl-PL" sz="2000" dirty="0"/>
              <a:t> </a:t>
            </a:r>
            <a:r>
              <a:rPr lang="pl-PL" sz="2000" dirty="0" err="1"/>
              <a:t>are</a:t>
            </a:r>
            <a:r>
              <a:rPr lang="pl-PL" sz="2000" dirty="0"/>
              <a:t> </a:t>
            </a:r>
            <a:r>
              <a:rPr lang="pl-PL" sz="2000" dirty="0" err="1"/>
              <a:t>crucially</a:t>
            </a:r>
            <a:r>
              <a:rPr lang="pl-PL" sz="2000" dirty="0"/>
              <a:t> </a:t>
            </a:r>
            <a:r>
              <a:rPr lang="pl-PL" sz="2000" dirty="0" err="1"/>
              <a:t>important</a:t>
            </a:r>
            <a:r>
              <a:rPr lang="pl-PL" sz="2000" dirty="0"/>
              <a:t> for </a:t>
            </a:r>
            <a:r>
              <a:rPr lang="pl-PL" sz="2000" dirty="0" err="1"/>
              <a:t>asking</a:t>
            </a:r>
            <a:r>
              <a:rPr lang="pl-PL" sz="2000" dirty="0"/>
              <a:t> </a:t>
            </a:r>
            <a:r>
              <a:rPr lang="pl-PL" sz="2000" dirty="0" err="1"/>
              <a:t>questions</a:t>
            </a:r>
            <a:r>
              <a:rPr lang="pl-PL" sz="2000" dirty="0"/>
              <a:t> </a:t>
            </a:r>
            <a:r>
              <a:rPr lang="pl-PL" sz="2000" dirty="0" err="1"/>
              <a:t>about</a:t>
            </a:r>
            <a:r>
              <a:rPr lang="pl-PL" sz="2000" dirty="0"/>
              <a:t> the </a:t>
            </a:r>
            <a:r>
              <a:rPr lang="pl-PL" sz="2000" dirty="0" err="1"/>
              <a:t>system’s</a:t>
            </a:r>
            <a:r>
              <a:rPr lang="pl-PL" sz="2000" dirty="0"/>
              <a:t> </a:t>
            </a:r>
            <a:r>
              <a:rPr lang="pl-PL" sz="2000" dirty="0" err="1"/>
              <a:t>runtime</a:t>
            </a:r>
            <a:r>
              <a:rPr lang="pl-PL" sz="2000" dirty="0"/>
              <a:t> </a:t>
            </a:r>
            <a:r>
              <a:rPr lang="pl-PL" sz="2000" dirty="0" err="1"/>
              <a:t>properties</a:t>
            </a:r>
            <a:r>
              <a:rPr lang="pl-PL" sz="2000" dirty="0"/>
              <a:t> </a:t>
            </a:r>
            <a:r>
              <a:rPr lang="pl-PL" sz="2000" dirty="0" err="1"/>
              <a:t>such</a:t>
            </a:r>
            <a:r>
              <a:rPr lang="pl-PL" sz="2000" dirty="0"/>
              <a:t> as performance, </a:t>
            </a:r>
            <a:r>
              <a:rPr lang="pl-PL" sz="2000" dirty="0" err="1"/>
              <a:t>security</a:t>
            </a:r>
            <a:r>
              <a:rPr lang="pl-PL" sz="2000" dirty="0"/>
              <a:t>, </a:t>
            </a:r>
            <a:r>
              <a:rPr lang="pl-PL" sz="2000" dirty="0" err="1"/>
              <a:t>availability</a:t>
            </a:r>
            <a:r>
              <a:rPr lang="pl-PL" sz="2000" dirty="0"/>
              <a:t>, and </a:t>
            </a:r>
            <a:r>
              <a:rPr lang="pl-PL" sz="2000" dirty="0" err="1"/>
              <a:t>more</a:t>
            </a:r>
            <a:r>
              <a:rPr lang="pl-PL" sz="2000" dirty="0"/>
              <a:t>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7500"/>
          </a:bodyPr>
          <a:lstStyle/>
          <a:p>
            <a:r>
              <a:rPr lang="en-US" dirty="0"/>
              <a:t>Component-and-connector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AE016-306D-4E70-B5CF-B5EAF48D9BC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BCB78-5C2E-4927-9C98-EB2081640F9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91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Allocation structures show the relationship between the software elements and elements in one or more external environments in which the software is created and executed.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Allocation views help us answer questions such as these:</a:t>
            </a:r>
          </a:p>
          <a:p>
            <a:pPr lvl="1"/>
            <a:r>
              <a:rPr lang="en-US" dirty="0"/>
              <a:t>What processor does each software element execute on?</a:t>
            </a:r>
          </a:p>
          <a:p>
            <a:pPr lvl="1"/>
            <a:r>
              <a:rPr lang="en-US" dirty="0"/>
              <a:t>In what directories or files is each element stored during development, testing, and system building?</a:t>
            </a:r>
          </a:p>
          <a:p>
            <a:pPr lvl="1"/>
            <a:r>
              <a:rPr lang="en-US" dirty="0"/>
              <a:t>What is the assignment of each software element to development teams?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Allocation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2B15C-E9CF-4C58-B678-BDE9CE1CEA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B61D9-251C-44B3-B156-FC5BDFA43E1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3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SEZG651/ SSZG653 </a:t>
            </a:r>
          </a:p>
          <a:p>
            <a:r>
              <a:rPr lang="en-US" dirty="0"/>
              <a:t>Software Architectures</a:t>
            </a:r>
          </a:p>
          <a:p>
            <a:r>
              <a:rPr lang="en-US" dirty="0"/>
              <a:t>CS02B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7C6D1-3127-44AB-815C-6CD30FAB8E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B7FCC-1E1B-4ED6-A110-099AFCD682B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July 29, 2023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Structures play such an important role in our perspective on software architecture because of the analytical and engineering power they hold.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Each structure provides a perspective for reasoning about some of the relevant quality attributes.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For example:</a:t>
            </a:r>
          </a:p>
          <a:p>
            <a:pPr lvl="1"/>
            <a:r>
              <a:rPr lang="en-US" dirty="0"/>
              <a:t>The module structure, which embodies what modules use what other modules, is strongly tied to the ease with which a system can be extended or contracted.</a:t>
            </a:r>
          </a:p>
          <a:p>
            <a:pPr lvl="1"/>
            <a:r>
              <a:rPr lang="en-US" dirty="0"/>
              <a:t>The concurrency structure, which embodies parallelism within the system, is strongly tied to the ease with which a system can be made free of deadlock and performance bottlenecks.</a:t>
            </a:r>
          </a:p>
          <a:p>
            <a:pPr lvl="1"/>
            <a:r>
              <a:rPr lang="en-US" dirty="0"/>
              <a:t>The deployment structure is strongly tied to the achievement of performance, availability, and security goals.</a:t>
            </a:r>
          </a:p>
          <a:p>
            <a:pPr lvl="1"/>
            <a:r>
              <a:rPr lang="pl-PL" dirty="0"/>
              <a:t>And </a:t>
            </a:r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forth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Structures Provide Insight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7F4E2-F9D4-4BDC-8511-768100228F9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8DE64-735A-4A85-B0AD-299494B59A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7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/>
            <a:r>
              <a:rPr lang="en-US" dirty="0"/>
              <a:t>Decomposition structure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units are modules that are related to each other by the </a:t>
            </a:r>
            <a:r>
              <a:rPr lang="en-US" i="1" dirty="0"/>
              <a:t>is-a-submodule-of</a:t>
            </a:r>
            <a:r>
              <a:rPr lang="en-US" dirty="0"/>
              <a:t> relation.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It shows how modules are decomposed into smaller modules recursively until the modules are small enough to be easily understood.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Modules often have products (such as interface specifications, code, test plans, etc.) associated with them.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decomposition structure determines, to a large degree, the system’s modifiability, by assuring that likely changes are localized.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This structure is often used as the basis for the development project’s organization, including the structure of the documentation, and the project’s integration and test plans.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units in this structure tend to have names that are organization-specific such as “segment” or “subsystem.”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Some Useful Module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32765-8D1A-4F05-818E-672120E4421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DD302-D3F5-4981-B862-0D612C7DD0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66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Uses structure.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units here are also modules, perhaps classes.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units are related by the </a:t>
            </a:r>
            <a:r>
              <a:rPr lang="en-US" i="1" dirty="0"/>
              <a:t>uses</a:t>
            </a:r>
            <a:r>
              <a:rPr lang="en-US" dirty="0"/>
              <a:t> relation, a specialized form of dependency.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 unit of software </a:t>
            </a:r>
            <a:r>
              <a:rPr lang="en-US" i="1" dirty="0"/>
              <a:t>uses</a:t>
            </a:r>
            <a:r>
              <a:rPr lang="en-US" dirty="0"/>
              <a:t> another if the correctness of the first requires the presence of a correctly functioning version (as opposed to a stub) of the second.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uses structure is used to engineer systems that can be extended to add functionality, or from which useful functional subsets can be extracted.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ability to easily create a subset of a system allows for incremental development.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Some Useful Module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971640-09CA-4866-B22C-F8CA67F3B61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8E157-085A-472F-82BC-F6DA2748ED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80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Layer</a:t>
            </a:r>
            <a:r>
              <a:rPr lang="pl-PL" dirty="0"/>
              <a:t> </a:t>
            </a:r>
            <a:r>
              <a:rPr lang="pl-PL" dirty="0" err="1"/>
              <a:t>structure</a:t>
            </a:r>
            <a:endParaRPr lang="pl-PL" dirty="0"/>
          </a:p>
          <a:p>
            <a:pPr>
              <a:buFont typeface="Arial" pitchFamily="34" charset="0"/>
              <a:buChar char="•"/>
            </a:pPr>
            <a:r>
              <a:rPr lang="pl-PL" dirty="0"/>
              <a:t>The </a:t>
            </a:r>
            <a:r>
              <a:rPr lang="pl-PL" dirty="0" err="1"/>
              <a:t>modules</a:t>
            </a:r>
            <a:r>
              <a:rPr lang="pl-PL" dirty="0"/>
              <a:t> in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called</a:t>
            </a:r>
            <a:r>
              <a:rPr lang="pl-PL" dirty="0"/>
              <a:t> </a:t>
            </a:r>
            <a:r>
              <a:rPr lang="pl-PL" i="1" dirty="0" err="1"/>
              <a:t>layers</a:t>
            </a:r>
            <a:r>
              <a:rPr lang="pl-PL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pl-PL" dirty="0"/>
              <a:t>A </a:t>
            </a:r>
            <a:r>
              <a:rPr lang="pl-PL" dirty="0" err="1"/>
              <a:t>layer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abstract</a:t>
            </a:r>
            <a:r>
              <a:rPr lang="pl-PL" dirty="0"/>
              <a:t> “</a:t>
            </a:r>
            <a:r>
              <a:rPr lang="pl-PL" dirty="0" err="1"/>
              <a:t>virtual</a:t>
            </a:r>
            <a:r>
              <a:rPr lang="pl-PL" dirty="0"/>
              <a:t> </a:t>
            </a:r>
            <a:r>
              <a:rPr lang="pl-PL" dirty="0" err="1"/>
              <a:t>machine</a:t>
            </a:r>
            <a:r>
              <a:rPr lang="pl-PL" dirty="0"/>
              <a:t>”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provides</a:t>
            </a:r>
            <a:r>
              <a:rPr lang="pl-PL" dirty="0"/>
              <a:t> a </a:t>
            </a:r>
            <a:r>
              <a:rPr lang="pl-PL" dirty="0" err="1"/>
              <a:t>cohesive</a:t>
            </a:r>
            <a:r>
              <a:rPr lang="pl-PL" dirty="0"/>
              <a:t> set of services </a:t>
            </a:r>
            <a:r>
              <a:rPr lang="pl-PL" dirty="0" err="1"/>
              <a:t>through</a:t>
            </a:r>
            <a:r>
              <a:rPr lang="pl-PL" dirty="0"/>
              <a:t> a </a:t>
            </a:r>
            <a:r>
              <a:rPr lang="pl-PL" dirty="0" err="1"/>
              <a:t>managed</a:t>
            </a:r>
            <a:r>
              <a:rPr lang="pl-PL" dirty="0"/>
              <a:t> </a:t>
            </a:r>
            <a:r>
              <a:rPr lang="pl-PL" dirty="0" err="1"/>
              <a:t>interface</a:t>
            </a:r>
            <a:r>
              <a:rPr lang="pl-PL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pl-PL" dirty="0" err="1"/>
              <a:t>Layers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i="1" dirty="0" err="1"/>
              <a:t>allowed</a:t>
            </a:r>
            <a:r>
              <a:rPr lang="pl-PL" i="1" dirty="0"/>
              <a:t> to </a:t>
            </a:r>
            <a:r>
              <a:rPr lang="pl-PL" i="1" dirty="0" err="1"/>
              <a:t>use</a:t>
            </a:r>
            <a:r>
              <a:rPr lang="pl-PL" i="1" dirty="0"/>
              <a:t>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layers</a:t>
            </a:r>
            <a:r>
              <a:rPr lang="pl-PL" dirty="0"/>
              <a:t> in a </a:t>
            </a:r>
            <a:r>
              <a:rPr lang="pl-PL" dirty="0" err="1"/>
              <a:t>strictly</a:t>
            </a:r>
            <a:r>
              <a:rPr lang="pl-PL" dirty="0"/>
              <a:t> </a:t>
            </a:r>
            <a:r>
              <a:rPr lang="pl-PL" dirty="0" err="1"/>
              <a:t>managed</a:t>
            </a:r>
            <a:r>
              <a:rPr lang="pl-PL" dirty="0"/>
              <a:t> </a:t>
            </a:r>
            <a:r>
              <a:rPr lang="pl-PL" dirty="0" err="1"/>
              <a:t>fashion</a:t>
            </a:r>
            <a:r>
              <a:rPr lang="pl-PL" dirty="0"/>
              <a:t>.</a:t>
            </a:r>
          </a:p>
          <a:p>
            <a:pPr lvl="1"/>
            <a:r>
              <a:rPr lang="pl-PL" dirty="0"/>
              <a:t>In </a:t>
            </a:r>
            <a:r>
              <a:rPr lang="pl-PL" dirty="0" err="1"/>
              <a:t>strictly</a:t>
            </a:r>
            <a:r>
              <a:rPr lang="pl-PL" dirty="0"/>
              <a:t> </a:t>
            </a:r>
            <a:r>
              <a:rPr lang="pl-PL" dirty="0" err="1"/>
              <a:t>layered</a:t>
            </a:r>
            <a:r>
              <a:rPr lang="pl-PL" dirty="0"/>
              <a:t> </a:t>
            </a:r>
            <a:r>
              <a:rPr lang="pl-PL" dirty="0" err="1"/>
              <a:t>systems</a:t>
            </a:r>
            <a:r>
              <a:rPr lang="pl-PL" dirty="0"/>
              <a:t>, a </a:t>
            </a:r>
            <a:r>
              <a:rPr lang="pl-PL" dirty="0" err="1"/>
              <a:t>layer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</a:t>
            </a:r>
            <a:r>
              <a:rPr lang="pl-PL" dirty="0" err="1"/>
              <a:t>allowed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a single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layer</a:t>
            </a:r>
            <a:r>
              <a:rPr lang="pl-PL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imbues</a:t>
            </a:r>
            <a:r>
              <a:rPr lang="pl-PL" dirty="0"/>
              <a:t> a system with </a:t>
            </a:r>
            <a:r>
              <a:rPr lang="pl-PL" dirty="0" err="1"/>
              <a:t>portability</a:t>
            </a:r>
            <a:r>
              <a:rPr lang="pl-PL" dirty="0"/>
              <a:t>, the </a:t>
            </a:r>
            <a:r>
              <a:rPr lang="pl-PL" dirty="0" err="1"/>
              <a:t>ability</a:t>
            </a:r>
            <a:r>
              <a:rPr lang="pl-PL" dirty="0"/>
              <a:t> to </a:t>
            </a:r>
            <a:r>
              <a:rPr lang="pl-PL" dirty="0" err="1"/>
              <a:t>change</a:t>
            </a:r>
            <a:r>
              <a:rPr lang="pl-PL" dirty="0"/>
              <a:t> the </a:t>
            </a:r>
            <a:r>
              <a:rPr lang="pl-PL" dirty="0" err="1"/>
              <a:t>underlying</a:t>
            </a:r>
            <a:r>
              <a:rPr lang="pl-PL" dirty="0"/>
              <a:t> </a:t>
            </a:r>
            <a:r>
              <a:rPr lang="pl-PL" dirty="0" err="1"/>
              <a:t>computing</a:t>
            </a:r>
            <a:r>
              <a:rPr lang="pl-PL" dirty="0"/>
              <a:t> platform.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Some Useful Module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6FC54-C414-4E17-9056-045B83801F3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5DD4C-3CE5-4E12-B793-A071BD1FE7A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46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pl-PL" dirty="0"/>
              <a:t>Class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generalization</a:t>
            </a:r>
            <a:r>
              <a:rPr lang="pl-PL" dirty="0"/>
              <a:t>) </a:t>
            </a:r>
            <a:r>
              <a:rPr lang="pl-PL" dirty="0" err="1"/>
              <a:t>structure</a:t>
            </a:r>
            <a:endParaRPr lang="pl-PL" dirty="0"/>
          </a:p>
          <a:p>
            <a:pPr>
              <a:buFont typeface="Arial" pitchFamily="34" charset="0"/>
              <a:buChar char="•"/>
            </a:pPr>
            <a:r>
              <a:rPr lang="pl-PL" dirty="0"/>
              <a:t>The module </a:t>
            </a:r>
            <a:r>
              <a:rPr lang="pl-PL" dirty="0" err="1"/>
              <a:t>units</a:t>
            </a:r>
            <a:r>
              <a:rPr lang="pl-PL" dirty="0"/>
              <a:t> in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called</a:t>
            </a:r>
            <a:r>
              <a:rPr lang="pl-PL" dirty="0"/>
              <a:t> </a:t>
            </a:r>
            <a:r>
              <a:rPr lang="pl-PL" i="1" dirty="0" err="1"/>
              <a:t>classes</a:t>
            </a:r>
            <a:r>
              <a:rPr lang="pl-PL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pl-PL" dirty="0"/>
              <a:t>The </a:t>
            </a:r>
            <a:r>
              <a:rPr lang="pl-PL" dirty="0" err="1"/>
              <a:t>relation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i="1" dirty="0" err="1"/>
              <a:t>inherits</a:t>
            </a:r>
            <a:r>
              <a:rPr lang="pl-PL" i="1" dirty="0"/>
              <a:t> from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i="1" dirty="0" err="1"/>
              <a:t>is</a:t>
            </a:r>
            <a:r>
              <a:rPr lang="pl-PL" i="1" dirty="0"/>
              <a:t> </a:t>
            </a:r>
            <a:r>
              <a:rPr lang="pl-PL" i="1" dirty="0" err="1"/>
              <a:t>an</a:t>
            </a:r>
            <a:r>
              <a:rPr lang="pl-PL" i="1" dirty="0"/>
              <a:t> </a:t>
            </a:r>
            <a:r>
              <a:rPr lang="pl-PL" i="1" dirty="0" err="1"/>
              <a:t>instance</a:t>
            </a:r>
            <a:r>
              <a:rPr lang="pl-PL" i="1" dirty="0"/>
              <a:t> of</a:t>
            </a:r>
            <a:r>
              <a:rPr lang="pl-PL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view</a:t>
            </a:r>
            <a:r>
              <a:rPr lang="pl-PL" dirty="0"/>
              <a:t> </a:t>
            </a:r>
            <a:r>
              <a:rPr lang="pl-PL" dirty="0" err="1"/>
              <a:t>supports</a:t>
            </a:r>
            <a:r>
              <a:rPr lang="pl-PL" dirty="0"/>
              <a:t> </a:t>
            </a:r>
            <a:r>
              <a:rPr lang="pl-PL" dirty="0" err="1"/>
              <a:t>reasoning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collections</a:t>
            </a:r>
            <a:r>
              <a:rPr lang="pl-PL" dirty="0"/>
              <a:t> of </a:t>
            </a:r>
            <a:r>
              <a:rPr lang="pl-PL" dirty="0" err="1"/>
              <a:t>similar</a:t>
            </a:r>
            <a:r>
              <a:rPr lang="pl-PL" dirty="0"/>
              <a:t> </a:t>
            </a:r>
            <a:r>
              <a:rPr lang="pl-PL" dirty="0" err="1"/>
              <a:t>behavior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capability</a:t>
            </a:r>
            <a:endParaRPr lang="pl-PL" dirty="0"/>
          </a:p>
          <a:p>
            <a:pPr lvl="1"/>
            <a:r>
              <a:rPr lang="pl-PL" dirty="0" err="1"/>
              <a:t>e.g.,the</a:t>
            </a:r>
            <a:r>
              <a:rPr lang="pl-PL" dirty="0"/>
              <a:t> </a:t>
            </a:r>
            <a:r>
              <a:rPr lang="pl-PL" dirty="0" err="1"/>
              <a:t>classes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classes</a:t>
            </a:r>
            <a:r>
              <a:rPr lang="pl-PL" dirty="0"/>
              <a:t> </a:t>
            </a:r>
            <a:r>
              <a:rPr lang="pl-PL" dirty="0" err="1"/>
              <a:t>inherit</a:t>
            </a:r>
            <a:r>
              <a:rPr lang="pl-PL" dirty="0"/>
              <a:t> from and </a:t>
            </a:r>
            <a:r>
              <a:rPr lang="pl-PL" dirty="0" err="1"/>
              <a:t>parameterized</a:t>
            </a:r>
            <a:r>
              <a:rPr lang="pl-PL" dirty="0"/>
              <a:t> </a:t>
            </a:r>
            <a:r>
              <a:rPr lang="pl-PL" dirty="0" err="1"/>
              <a:t>differences</a:t>
            </a:r>
            <a:endParaRPr lang="pl-PL" dirty="0"/>
          </a:p>
          <a:p>
            <a:pPr>
              <a:buFont typeface="Arial" pitchFamily="34" charset="0"/>
              <a:buChar char="•"/>
            </a:pPr>
            <a:r>
              <a:rPr lang="pl-PL" dirty="0"/>
              <a:t>The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 </a:t>
            </a:r>
            <a:r>
              <a:rPr lang="pl-PL" dirty="0" err="1"/>
              <a:t>allows</a:t>
            </a:r>
            <a:r>
              <a:rPr lang="pl-PL" dirty="0"/>
              <a:t> one to </a:t>
            </a:r>
            <a:r>
              <a:rPr lang="pl-PL" dirty="0" err="1"/>
              <a:t>reason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reuse</a:t>
            </a:r>
            <a:r>
              <a:rPr lang="pl-PL" dirty="0"/>
              <a:t> and the </a:t>
            </a:r>
            <a:r>
              <a:rPr lang="pl-PL" dirty="0" err="1"/>
              <a:t>incremental</a:t>
            </a:r>
            <a:r>
              <a:rPr lang="pl-PL" dirty="0"/>
              <a:t> </a:t>
            </a:r>
            <a:r>
              <a:rPr lang="pl-PL" dirty="0" err="1"/>
              <a:t>addition</a:t>
            </a:r>
            <a:r>
              <a:rPr lang="pl-PL" dirty="0"/>
              <a:t> of </a:t>
            </a:r>
            <a:r>
              <a:rPr lang="pl-PL" dirty="0" err="1"/>
              <a:t>functionality</a:t>
            </a:r>
            <a:r>
              <a:rPr lang="pl-PL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documentation</a:t>
            </a:r>
            <a:r>
              <a:rPr lang="pl-PL" dirty="0"/>
              <a:t> </a:t>
            </a:r>
            <a:r>
              <a:rPr lang="pl-PL" dirty="0" err="1"/>
              <a:t>exists</a:t>
            </a:r>
            <a:r>
              <a:rPr lang="pl-PL" dirty="0"/>
              <a:t> for a </a:t>
            </a:r>
            <a:r>
              <a:rPr lang="pl-PL" dirty="0" err="1"/>
              <a:t>project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followed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object-oriented</a:t>
            </a:r>
            <a:r>
              <a:rPr lang="pl-PL" dirty="0"/>
              <a:t> </a:t>
            </a:r>
            <a:r>
              <a:rPr lang="pl-PL" dirty="0" err="1"/>
              <a:t>analysis</a:t>
            </a:r>
            <a:r>
              <a:rPr lang="pl-PL" dirty="0"/>
              <a:t> and design </a:t>
            </a:r>
            <a:r>
              <a:rPr lang="pl-PL" dirty="0" err="1"/>
              <a:t>process</a:t>
            </a:r>
            <a:r>
              <a:rPr lang="pl-PL" dirty="0"/>
              <a:t>,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typically</a:t>
            </a:r>
            <a:r>
              <a:rPr lang="pl-PL" dirty="0"/>
              <a:t>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Some Useful Module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89EA7-E3F9-4986-95C1-342146D0DD9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85098-1256-4D3A-A019-9EC37F2A4E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75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Data model </a:t>
            </a:r>
          </a:p>
          <a:p>
            <a:pPr>
              <a:buFont typeface="Arial" pitchFamily="34" charset="0"/>
              <a:buChar char="•"/>
            </a:pPr>
            <a:r>
              <a:rPr lang="pl-PL" dirty="0"/>
              <a:t>The data model </a:t>
            </a:r>
            <a:r>
              <a:rPr lang="pl-PL" dirty="0" err="1"/>
              <a:t>describes</a:t>
            </a:r>
            <a:r>
              <a:rPr lang="pl-PL" dirty="0"/>
              <a:t> the </a:t>
            </a: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information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 in </a:t>
            </a:r>
            <a:r>
              <a:rPr lang="pl-PL" dirty="0" err="1"/>
              <a:t>terms</a:t>
            </a:r>
            <a:r>
              <a:rPr lang="pl-PL" dirty="0"/>
              <a:t> of data </a:t>
            </a:r>
            <a:r>
              <a:rPr lang="pl-PL" dirty="0" err="1"/>
              <a:t>entities</a:t>
            </a:r>
            <a:r>
              <a:rPr lang="pl-PL" dirty="0"/>
              <a:t> and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relationships</a:t>
            </a:r>
            <a:r>
              <a:rPr lang="pl-PL" dirty="0"/>
              <a:t>. </a:t>
            </a:r>
          </a:p>
          <a:p>
            <a:pPr lvl="1"/>
            <a:r>
              <a:rPr lang="pl-PL" dirty="0"/>
              <a:t>For </a:t>
            </a:r>
            <a:r>
              <a:rPr lang="pl-PL" dirty="0" err="1"/>
              <a:t>example</a:t>
            </a:r>
            <a:r>
              <a:rPr lang="pl-PL" dirty="0"/>
              <a:t>, in a banking system, </a:t>
            </a:r>
            <a:r>
              <a:rPr lang="pl-PL" dirty="0" err="1"/>
              <a:t>entities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typically</a:t>
            </a:r>
            <a:r>
              <a:rPr lang="pl-PL" dirty="0"/>
              <a:t> </a:t>
            </a:r>
            <a:r>
              <a:rPr lang="pl-PL" dirty="0" err="1"/>
              <a:t>include</a:t>
            </a:r>
            <a:r>
              <a:rPr lang="pl-PL" dirty="0"/>
              <a:t> </a:t>
            </a:r>
            <a:r>
              <a:rPr lang="pl-PL" dirty="0" err="1"/>
              <a:t>Account</a:t>
            </a:r>
            <a:r>
              <a:rPr lang="pl-PL" dirty="0"/>
              <a:t>, </a:t>
            </a:r>
            <a:r>
              <a:rPr lang="pl-PL" dirty="0" err="1"/>
              <a:t>Customer</a:t>
            </a:r>
            <a:r>
              <a:rPr lang="pl-PL" dirty="0"/>
              <a:t>, and </a:t>
            </a:r>
            <a:r>
              <a:rPr lang="pl-PL" dirty="0" err="1"/>
              <a:t>Loan</a:t>
            </a:r>
            <a:r>
              <a:rPr lang="pl-PL" dirty="0"/>
              <a:t>.</a:t>
            </a:r>
          </a:p>
          <a:p>
            <a:pPr lvl="1"/>
            <a:r>
              <a:rPr lang="pl-PL" dirty="0" err="1"/>
              <a:t>Account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several</a:t>
            </a:r>
            <a:r>
              <a:rPr lang="pl-PL" dirty="0"/>
              <a:t> </a:t>
            </a:r>
            <a:r>
              <a:rPr lang="pl-PL" dirty="0" err="1"/>
              <a:t>attributes</a:t>
            </a:r>
            <a:r>
              <a:rPr lang="pl-PL" dirty="0"/>
              <a:t>, </a:t>
            </a:r>
            <a:r>
              <a:rPr lang="pl-PL" dirty="0" err="1"/>
              <a:t>such</a:t>
            </a:r>
            <a:r>
              <a:rPr lang="pl-PL" dirty="0"/>
              <a:t> as </a:t>
            </a:r>
            <a:r>
              <a:rPr lang="pl-PL" dirty="0" err="1"/>
              <a:t>account</a:t>
            </a:r>
            <a:r>
              <a:rPr lang="pl-PL" dirty="0"/>
              <a:t> </a:t>
            </a:r>
            <a:r>
              <a:rPr lang="pl-PL" dirty="0" err="1"/>
              <a:t>number</a:t>
            </a:r>
            <a:r>
              <a:rPr lang="pl-PL" dirty="0"/>
              <a:t>, </a:t>
            </a:r>
            <a:r>
              <a:rPr lang="pl-PL" dirty="0" err="1"/>
              <a:t>type</a:t>
            </a:r>
            <a:r>
              <a:rPr lang="pl-PL" dirty="0"/>
              <a:t> (</a:t>
            </a:r>
            <a:r>
              <a:rPr lang="pl-PL" dirty="0" err="1"/>
              <a:t>savings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checking</a:t>
            </a:r>
            <a:r>
              <a:rPr lang="pl-PL" dirty="0"/>
              <a:t>), status, and </a:t>
            </a:r>
            <a:r>
              <a:rPr lang="pl-PL" dirty="0" err="1"/>
              <a:t>current</a:t>
            </a:r>
            <a:r>
              <a:rPr lang="pl-PL" dirty="0"/>
              <a:t> </a:t>
            </a:r>
            <a:r>
              <a:rPr lang="pl-PL" dirty="0" err="1"/>
              <a:t>balance</a:t>
            </a:r>
            <a:r>
              <a:rPr lang="pl-PL" dirty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Some Useful Module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88E46-3454-40F9-9FCD-9716104B293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73B28-2EC5-4DFB-A325-DDDEB43F10F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47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3800" dirty="0"/>
              <a:t>The relation in all component-and-connector structures is attachment, showing how the components and the connectors are hooked together. </a:t>
            </a:r>
          </a:p>
          <a:p>
            <a:pPr>
              <a:buFont typeface="Arial" pitchFamily="34" charset="0"/>
              <a:buChar char="•"/>
            </a:pPr>
            <a:r>
              <a:rPr lang="en-US" sz="3800" dirty="0"/>
              <a:t>The connectors can be familiar constructs such as “invokes.” </a:t>
            </a:r>
          </a:p>
          <a:p>
            <a:pPr>
              <a:buFont typeface="Arial" pitchFamily="34" charset="0"/>
              <a:buChar char="•"/>
            </a:pPr>
            <a:r>
              <a:rPr lang="en-US" sz="3800" dirty="0"/>
              <a:t>Useful C&amp;C structures include:</a:t>
            </a:r>
          </a:p>
          <a:p>
            <a:pPr lvl="1"/>
            <a:r>
              <a:rPr lang="en-US" sz="3200" dirty="0"/>
              <a:t>Service structure</a:t>
            </a:r>
          </a:p>
          <a:p>
            <a:pPr lvl="2"/>
            <a:r>
              <a:rPr lang="en-US" sz="2900" dirty="0"/>
              <a:t>The units are services that interoperate with each other by service coordination mechanisms such as SOAP.</a:t>
            </a:r>
          </a:p>
          <a:p>
            <a:pPr lvl="2"/>
            <a:r>
              <a:rPr lang="en-US" sz="2900" dirty="0"/>
              <a:t>The service structure helps to engineer a system composed of components that may have been developed anonymously and independently of each other.</a:t>
            </a:r>
          </a:p>
          <a:p>
            <a:pPr lvl="1"/>
            <a:r>
              <a:rPr lang="en-US" sz="3200" dirty="0"/>
              <a:t>Concurrency structure</a:t>
            </a:r>
          </a:p>
          <a:p>
            <a:pPr lvl="2"/>
            <a:r>
              <a:rPr lang="en-US" sz="2900" dirty="0"/>
              <a:t>This structure helps determine opportunities for parallelism and the locations where resource contention may occur. </a:t>
            </a:r>
          </a:p>
          <a:p>
            <a:pPr lvl="2"/>
            <a:r>
              <a:rPr lang="en-US" sz="2900" dirty="0"/>
              <a:t>The units are components</a:t>
            </a:r>
          </a:p>
          <a:p>
            <a:pPr lvl="2"/>
            <a:r>
              <a:rPr lang="en-US" sz="2900" dirty="0"/>
              <a:t>The connectors are their communication mechanisms. </a:t>
            </a:r>
          </a:p>
          <a:p>
            <a:pPr lvl="2"/>
            <a:r>
              <a:rPr lang="en-US" sz="2900" dirty="0"/>
              <a:t>The components are arranged into logical threads.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Some Useful C&amp;C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32C2E-C0A8-48B5-BDF0-9B6F678FB37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4F1A0-FAE3-4C5C-AD0F-765AEDCF40D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18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Deployment structure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deployment structure shows how software is assigned to hardware processing and communication elements.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elements are software elements (usually a process from a C&amp;C view), hardware entities (processors), and communication pathways.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Relations are allocated-to, showing on which physical units the software elements reside, and migrates-to if the allocation is dynamic.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This structure can be used to reason about performance, data integrity, security, and availability.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It is of particular interest in distributed and parallel systems.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7500"/>
          </a:bodyPr>
          <a:lstStyle/>
          <a:p>
            <a:r>
              <a:rPr lang="en-US" dirty="0"/>
              <a:t>Some Useful Allocation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F2424-899B-423C-B885-C6AB9CFB927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86A56-BE9B-47A3-A724-23043965B9A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1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Implementation structure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This structure shows how software elements (usually modules) are mapped to the file structure(s) in the system’s development, integration, or configuration control environments.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This is critical for the management of development activities and build processes. </a:t>
            </a:r>
          </a:p>
          <a:p>
            <a:pPr marL="0" indent="0"/>
            <a:r>
              <a:rPr lang="en-US" dirty="0"/>
              <a:t>Work assignment structure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This structure assigns responsibility for implementing and integrating the modules to the teams who will carry it out.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Having a work assignment structure be part of the architecture makes it clear that the decision about who does the work has architectural as well as management implications.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architect will know the expertise required on each team.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This structure will also determine the major communication pathways among the teams: regular teleconferences, wikis, email lists, and so forth.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7500"/>
          </a:bodyPr>
          <a:lstStyle/>
          <a:p>
            <a:r>
              <a:rPr lang="en-US" dirty="0"/>
              <a:t>Some Useful Allocation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E44D0-4C12-4514-A8FB-CD122A3798D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8C535-FA0F-48EC-8168-9073AAE1032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83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Elements of one structure will be related to elements of other structures, and we need to reason about these relations. </a:t>
            </a:r>
          </a:p>
          <a:p>
            <a:pPr lvl="1"/>
            <a:r>
              <a:rPr lang="en-US" dirty="0"/>
              <a:t>A module in a decomposition structure may be manifested as one, part of one, or several components in one of the component-and-connector structures.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In general, mappings between structures are many to many.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Relating Structures to Each Other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9F724-EA3A-49AC-9247-4BE4D618D03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5CE4F-2F1F-4FAE-ADC4-C2BCFC12E1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1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What Software Architecture Is and</a:t>
            </a:r>
          </a:p>
          <a:p>
            <a:pPr marL="457200" lvl="1" indent="0">
              <a:buNone/>
            </a:pPr>
            <a:r>
              <a:rPr lang="en-US" sz="2800" dirty="0"/>
              <a:t>                                </a:t>
            </a:r>
            <a:r>
              <a:rPr lang="en-US" sz="3600" dirty="0"/>
              <a:t>What It </a:t>
            </a:r>
            <a:r>
              <a:rPr lang="tr-TR" sz="3600" dirty="0"/>
              <a:t>Isn’t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3600" dirty="0"/>
              <a:t>Architectural Structures and 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3600" dirty="0"/>
              <a:t>Architectural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3600" dirty="0"/>
              <a:t>What Makes a “Good” Architecture?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is Software Architecture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97967-705A-447D-AEC0-09B799C298D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E2D98D-3C01-486A-BD10-5FB36BC3F67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</p:spTree>
    <p:extLst>
      <p:ext uri="{BB962C8B-B14F-4D97-AF65-F5344CB8AC3E}">
        <p14:creationId xmlns:p14="http://schemas.microsoft.com/office/powerpoint/2010/main" val="198764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6D5E8-1A19-48BB-87AC-6679AC729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pic>
        <p:nvPicPr>
          <p:cNvPr id="5" name="Picture 4" descr="fig 1 2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8343900" cy="49022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Modules vs. Components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B6698-1CF9-4AF3-8D08-70F966129A5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D5B3D-529B-4F66-AD68-A006BA0A3D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24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Architectural elements can be composed in ways that solve particular problems. </a:t>
            </a:r>
          </a:p>
          <a:p>
            <a:pPr lvl="1"/>
            <a:r>
              <a:rPr lang="en-US" dirty="0"/>
              <a:t>The compositions have been found useful over time, and over many different domains</a:t>
            </a:r>
          </a:p>
          <a:p>
            <a:pPr lvl="1"/>
            <a:r>
              <a:rPr lang="en-US" dirty="0"/>
              <a:t>They have been documented and disseminated. </a:t>
            </a:r>
          </a:p>
          <a:p>
            <a:pPr lvl="1"/>
            <a:r>
              <a:rPr lang="en-US" dirty="0"/>
              <a:t>These compositions of architectural elements, called architectural patterns.</a:t>
            </a:r>
          </a:p>
          <a:p>
            <a:pPr lvl="1"/>
            <a:r>
              <a:rPr lang="en-US" dirty="0"/>
              <a:t>Patterns provide packaged strategies for solving some of the problems facing a system.</a:t>
            </a:r>
          </a:p>
          <a:p>
            <a:pPr>
              <a:buFont typeface="Arial" pitchFamily="34" charset="0"/>
              <a:buChar char="•"/>
            </a:pP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architectural</a:t>
            </a:r>
            <a:r>
              <a:rPr lang="pl-PL" dirty="0"/>
              <a:t> </a:t>
            </a:r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delineates</a:t>
            </a:r>
            <a:r>
              <a:rPr lang="pl-PL" dirty="0"/>
              <a:t> the element </a:t>
            </a:r>
            <a:r>
              <a:rPr lang="pl-PL" dirty="0" err="1"/>
              <a:t>types</a:t>
            </a:r>
            <a:r>
              <a:rPr lang="pl-PL" dirty="0"/>
              <a:t> and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forms</a:t>
            </a:r>
            <a:r>
              <a:rPr lang="pl-PL" dirty="0"/>
              <a:t> of </a:t>
            </a:r>
            <a:r>
              <a:rPr lang="pl-PL" dirty="0" err="1"/>
              <a:t>interaction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in </a:t>
            </a:r>
            <a:r>
              <a:rPr lang="pl-PL" dirty="0" err="1"/>
              <a:t>solving</a:t>
            </a:r>
            <a:r>
              <a:rPr lang="pl-PL" dirty="0"/>
              <a:t> the problem.</a:t>
            </a:r>
          </a:p>
          <a:p>
            <a:endParaRPr lang="pl-PL" dirty="0"/>
          </a:p>
          <a:p>
            <a:pPr>
              <a:buFont typeface="Arial" pitchFamily="34" charset="0"/>
              <a:buChar char="•"/>
            </a:pPr>
            <a:r>
              <a:rPr lang="pl-PL" dirty="0"/>
              <a:t>A </a:t>
            </a:r>
            <a:r>
              <a:rPr lang="pl-PL" dirty="0" err="1"/>
              <a:t>common</a:t>
            </a:r>
            <a:r>
              <a:rPr lang="pl-PL" dirty="0"/>
              <a:t> module </a:t>
            </a:r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the </a:t>
            </a:r>
            <a:r>
              <a:rPr lang="pl-PL" dirty="0" err="1"/>
              <a:t>Layered</a:t>
            </a:r>
            <a:r>
              <a:rPr lang="pl-PL" dirty="0"/>
              <a:t> </a:t>
            </a:r>
            <a:r>
              <a:rPr lang="pl-PL" dirty="0" err="1"/>
              <a:t>pattern</a:t>
            </a:r>
            <a:r>
              <a:rPr lang="pl-PL" dirty="0"/>
              <a:t>. </a:t>
            </a:r>
          </a:p>
          <a:p>
            <a:pPr lvl="1"/>
            <a:r>
              <a:rPr lang="pl-PL" dirty="0" err="1"/>
              <a:t>When</a:t>
            </a:r>
            <a:r>
              <a:rPr lang="pl-PL" dirty="0"/>
              <a:t> the </a:t>
            </a:r>
            <a:r>
              <a:rPr lang="pl-PL" dirty="0" err="1"/>
              <a:t>uses</a:t>
            </a:r>
            <a:r>
              <a:rPr lang="pl-PL" dirty="0"/>
              <a:t> </a:t>
            </a:r>
            <a:r>
              <a:rPr lang="pl-PL" dirty="0" err="1"/>
              <a:t>relation</a:t>
            </a:r>
            <a:r>
              <a:rPr lang="pl-PL" dirty="0"/>
              <a:t> </a:t>
            </a:r>
            <a:r>
              <a:rPr lang="pl-PL" dirty="0" err="1"/>
              <a:t>among</a:t>
            </a:r>
            <a:r>
              <a:rPr lang="pl-PL" dirty="0"/>
              <a:t> software </a:t>
            </a:r>
            <a:r>
              <a:rPr lang="pl-PL" dirty="0" err="1"/>
              <a:t>elements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strictly</a:t>
            </a:r>
            <a:r>
              <a:rPr lang="pl-PL" dirty="0"/>
              <a:t> </a:t>
            </a:r>
            <a:r>
              <a:rPr lang="pl-PL" dirty="0" err="1"/>
              <a:t>unidirectional</a:t>
            </a:r>
            <a:r>
              <a:rPr lang="pl-PL" dirty="0"/>
              <a:t>, a system of </a:t>
            </a:r>
            <a:r>
              <a:rPr lang="pl-PL" dirty="0" err="1"/>
              <a:t>layers</a:t>
            </a:r>
            <a:r>
              <a:rPr lang="pl-PL" dirty="0"/>
              <a:t> </a:t>
            </a:r>
            <a:r>
              <a:rPr lang="pl-PL" dirty="0" err="1"/>
              <a:t>emerges</a:t>
            </a:r>
            <a:r>
              <a:rPr lang="pl-PL" dirty="0"/>
              <a:t>. </a:t>
            </a:r>
          </a:p>
          <a:p>
            <a:pPr lvl="1"/>
            <a:r>
              <a:rPr lang="pl-PL" dirty="0"/>
              <a:t>A </a:t>
            </a:r>
            <a:r>
              <a:rPr lang="pl-PL" dirty="0" err="1"/>
              <a:t>layer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/>
              <a:t>coherent</a:t>
            </a:r>
            <a:r>
              <a:rPr lang="pl-PL" dirty="0"/>
              <a:t> set of </a:t>
            </a:r>
            <a:r>
              <a:rPr lang="pl-PL" dirty="0" err="1"/>
              <a:t>related</a:t>
            </a:r>
            <a:r>
              <a:rPr lang="pl-PL" dirty="0"/>
              <a:t> </a:t>
            </a:r>
            <a:r>
              <a:rPr lang="pl-PL" dirty="0" err="1"/>
              <a:t>functionality</a:t>
            </a:r>
            <a:r>
              <a:rPr lang="pl-PL" dirty="0"/>
              <a:t>. </a:t>
            </a:r>
          </a:p>
          <a:p>
            <a:pPr lvl="1"/>
            <a:r>
              <a:rPr lang="pl-PL" dirty="0"/>
              <a:t>Many </a:t>
            </a:r>
            <a:r>
              <a:rPr lang="pl-PL" dirty="0" err="1"/>
              <a:t>variations</a:t>
            </a:r>
            <a:r>
              <a:rPr lang="pl-PL" dirty="0"/>
              <a:t> of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pattern</a:t>
            </a:r>
            <a:r>
              <a:rPr lang="pl-PL" dirty="0"/>
              <a:t>, </a:t>
            </a:r>
            <a:r>
              <a:rPr lang="pl-PL" dirty="0" err="1"/>
              <a:t>lessening</a:t>
            </a:r>
            <a:r>
              <a:rPr lang="pl-PL" dirty="0"/>
              <a:t> the </a:t>
            </a:r>
            <a:r>
              <a:rPr lang="pl-PL" dirty="0" err="1"/>
              <a:t>structural</a:t>
            </a:r>
            <a:r>
              <a:rPr lang="pl-PL" dirty="0"/>
              <a:t> </a:t>
            </a:r>
            <a:r>
              <a:rPr lang="pl-PL" dirty="0" err="1"/>
              <a:t>restriction</a:t>
            </a:r>
            <a:r>
              <a:rPr lang="pl-PL" dirty="0"/>
              <a:t>, </a:t>
            </a:r>
            <a:r>
              <a:rPr lang="pl-PL" dirty="0" err="1"/>
              <a:t>occur</a:t>
            </a:r>
            <a:r>
              <a:rPr lang="pl-PL" dirty="0"/>
              <a:t> in </a:t>
            </a:r>
            <a:r>
              <a:rPr lang="pl-PL" dirty="0" err="1"/>
              <a:t>practice</a:t>
            </a:r>
            <a:r>
              <a:rPr lang="pl-PL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Architectural Patterns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A26AC-54E0-4D49-B6CF-B16843C7DBA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09E9E-42A5-4E54-BD90-AE668AE0D1D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71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Common</a:t>
            </a:r>
            <a:r>
              <a:rPr lang="pl-PL" dirty="0"/>
              <a:t> component-and-</a:t>
            </a:r>
            <a:r>
              <a:rPr lang="pl-PL" dirty="0" err="1"/>
              <a:t>connector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patterns</a:t>
            </a:r>
            <a:r>
              <a:rPr lang="pl-PL" dirty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pl-PL" dirty="0" err="1"/>
              <a:t>Shared</a:t>
            </a:r>
            <a:r>
              <a:rPr lang="pl-PL" dirty="0"/>
              <a:t>-data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repository</a:t>
            </a:r>
            <a:r>
              <a:rPr lang="pl-PL" dirty="0"/>
              <a:t>) </a:t>
            </a:r>
            <a:r>
              <a:rPr lang="pl-PL" dirty="0" err="1"/>
              <a:t>pattern</a:t>
            </a:r>
            <a:r>
              <a:rPr lang="pl-PL" dirty="0"/>
              <a:t>. </a:t>
            </a:r>
          </a:p>
          <a:p>
            <a:pPr lvl="1"/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comprises</a:t>
            </a:r>
            <a:r>
              <a:rPr lang="pl-PL" dirty="0"/>
              <a:t> </a:t>
            </a:r>
            <a:r>
              <a:rPr lang="pl-PL" dirty="0" err="1"/>
              <a:t>components</a:t>
            </a:r>
            <a:r>
              <a:rPr lang="pl-PL" dirty="0"/>
              <a:t> and </a:t>
            </a:r>
            <a:r>
              <a:rPr lang="pl-PL" dirty="0" err="1"/>
              <a:t>connectors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create</a:t>
            </a:r>
            <a:r>
              <a:rPr lang="pl-PL" dirty="0"/>
              <a:t>, </a:t>
            </a:r>
            <a:r>
              <a:rPr lang="pl-PL" dirty="0" err="1"/>
              <a:t>store</a:t>
            </a:r>
            <a:r>
              <a:rPr lang="pl-PL" dirty="0"/>
              <a:t>, and </a:t>
            </a:r>
            <a:r>
              <a:rPr lang="pl-PL" dirty="0" err="1"/>
              <a:t>access</a:t>
            </a:r>
            <a:r>
              <a:rPr lang="pl-PL" dirty="0"/>
              <a:t> </a:t>
            </a:r>
            <a:r>
              <a:rPr lang="pl-PL" dirty="0" err="1"/>
              <a:t>persistent</a:t>
            </a:r>
            <a:r>
              <a:rPr lang="pl-PL" dirty="0"/>
              <a:t> data. </a:t>
            </a:r>
          </a:p>
          <a:p>
            <a:pPr lvl="1"/>
            <a:r>
              <a:rPr lang="pl-PL" dirty="0"/>
              <a:t>The </a:t>
            </a:r>
            <a:r>
              <a:rPr lang="pl-PL" dirty="0" err="1"/>
              <a:t>repository</a:t>
            </a:r>
            <a:r>
              <a:rPr lang="pl-PL" dirty="0"/>
              <a:t> </a:t>
            </a:r>
            <a:r>
              <a:rPr lang="pl-PL" dirty="0" err="1"/>
              <a:t>usually</a:t>
            </a:r>
            <a:r>
              <a:rPr lang="pl-PL" dirty="0"/>
              <a:t> </a:t>
            </a:r>
            <a:r>
              <a:rPr lang="pl-PL" dirty="0" err="1"/>
              <a:t>takes</a:t>
            </a:r>
            <a:r>
              <a:rPr lang="pl-PL" dirty="0"/>
              <a:t> the form of a (</a:t>
            </a:r>
            <a:r>
              <a:rPr lang="pl-PL" dirty="0" err="1"/>
              <a:t>commercial</a:t>
            </a:r>
            <a:r>
              <a:rPr lang="pl-PL" dirty="0"/>
              <a:t>) </a:t>
            </a:r>
            <a:r>
              <a:rPr lang="pl-PL" dirty="0" err="1"/>
              <a:t>database</a:t>
            </a:r>
            <a:r>
              <a:rPr lang="pl-PL" dirty="0"/>
              <a:t>. </a:t>
            </a:r>
          </a:p>
          <a:p>
            <a:pPr lvl="1"/>
            <a:r>
              <a:rPr lang="pl-PL" dirty="0"/>
              <a:t>The </a:t>
            </a:r>
            <a:r>
              <a:rPr lang="pl-PL" dirty="0" err="1"/>
              <a:t>connectors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protocols</a:t>
            </a:r>
            <a:r>
              <a:rPr lang="pl-PL" dirty="0"/>
              <a:t> for </a:t>
            </a:r>
            <a:r>
              <a:rPr lang="pl-PL" dirty="0" err="1"/>
              <a:t>managing</a:t>
            </a:r>
            <a:r>
              <a:rPr lang="pl-PL" dirty="0"/>
              <a:t> the data, </a:t>
            </a:r>
            <a:r>
              <a:rPr lang="pl-PL" dirty="0" err="1"/>
              <a:t>such</a:t>
            </a:r>
            <a:r>
              <a:rPr lang="pl-PL" dirty="0"/>
              <a:t> as SQL.</a:t>
            </a:r>
          </a:p>
          <a:p>
            <a:pPr>
              <a:buFont typeface="Arial" pitchFamily="34" charset="0"/>
              <a:buChar char="•"/>
            </a:pPr>
            <a:r>
              <a:rPr lang="pl-PL" dirty="0" err="1"/>
              <a:t>Client-server</a:t>
            </a:r>
            <a:r>
              <a:rPr lang="pl-PL" dirty="0"/>
              <a:t> </a:t>
            </a:r>
            <a:r>
              <a:rPr lang="pl-PL" dirty="0" err="1"/>
              <a:t>pattern</a:t>
            </a:r>
            <a:r>
              <a:rPr lang="pl-PL" dirty="0"/>
              <a:t>. </a:t>
            </a:r>
          </a:p>
          <a:p>
            <a:pPr lvl="1"/>
            <a:r>
              <a:rPr lang="pl-PL" dirty="0"/>
              <a:t>The </a:t>
            </a:r>
            <a:r>
              <a:rPr lang="pl-PL" dirty="0" err="1"/>
              <a:t>components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the </a:t>
            </a:r>
            <a:r>
              <a:rPr lang="pl-PL" dirty="0" err="1"/>
              <a:t>clients</a:t>
            </a:r>
            <a:r>
              <a:rPr lang="pl-PL" dirty="0"/>
              <a:t> and the </a:t>
            </a:r>
            <a:r>
              <a:rPr lang="pl-PL" dirty="0" err="1"/>
              <a:t>servers</a:t>
            </a:r>
            <a:r>
              <a:rPr lang="pl-PL" dirty="0"/>
              <a:t>.</a:t>
            </a:r>
          </a:p>
          <a:p>
            <a:pPr lvl="1"/>
            <a:r>
              <a:rPr lang="pl-PL" dirty="0"/>
              <a:t>The </a:t>
            </a:r>
            <a:r>
              <a:rPr lang="pl-PL" dirty="0" err="1"/>
              <a:t>connectors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protocols</a:t>
            </a:r>
            <a:r>
              <a:rPr lang="pl-PL" dirty="0"/>
              <a:t> and </a:t>
            </a:r>
            <a:r>
              <a:rPr lang="pl-PL" dirty="0" err="1"/>
              <a:t>messages</a:t>
            </a:r>
            <a:r>
              <a:rPr lang="pl-PL" dirty="0"/>
              <a:t>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share</a:t>
            </a:r>
            <a:r>
              <a:rPr lang="pl-PL" dirty="0"/>
              <a:t> </a:t>
            </a:r>
            <a:r>
              <a:rPr lang="pl-PL" dirty="0" err="1"/>
              <a:t>among</a:t>
            </a:r>
            <a:r>
              <a:rPr lang="pl-PL" dirty="0"/>
              <a:t>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other</a:t>
            </a:r>
            <a:r>
              <a:rPr lang="pl-PL" dirty="0"/>
              <a:t> to </a:t>
            </a:r>
            <a:r>
              <a:rPr lang="pl-PL" dirty="0" err="1"/>
              <a:t>carry</a:t>
            </a:r>
            <a:r>
              <a:rPr lang="pl-PL" dirty="0"/>
              <a:t> out the </a:t>
            </a:r>
            <a:r>
              <a:rPr lang="pl-PL" dirty="0" err="1"/>
              <a:t>system’s</a:t>
            </a:r>
            <a:r>
              <a:rPr lang="pl-PL" dirty="0"/>
              <a:t> </a:t>
            </a:r>
            <a:r>
              <a:rPr lang="pl-PL" dirty="0" err="1"/>
              <a:t>work</a:t>
            </a:r>
            <a:r>
              <a:rPr lang="pl-PL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Architectural Patterns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AC492-0774-4137-B943-06DA3910653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F8E25-CBA7-471E-91CC-134E69B84AA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58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Common</a:t>
            </a:r>
            <a:r>
              <a:rPr lang="pl-PL" dirty="0"/>
              <a:t> </a:t>
            </a:r>
            <a:r>
              <a:rPr lang="pl-PL" dirty="0" err="1"/>
              <a:t>allocation</a:t>
            </a:r>
            <a:r>
              <a:rPr lang="pl-PL" dirty="0"/>
              <a:t> </a:t>
            </a:r>
            <a:r>
              <a:rPr lang="pl-PL" dirty="0" err="1"/>
              <a:t>patterns</a:t>
            </a:r>
            <a:r>
              <a:rPr lang="pl-PL" dirty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pl-PL" dirty="0"/>
              <a:t>Multi-</a:t>
            </a:r>
            <a:r>
              <a:rPr lang="pl-PL" dirty="0" err="1"/>
              <a:t>tier</a:t>
            </a:r>
            <a:r>
              <a:rPr lang="pl-PL" dirty="0"/>
              <a:t> </a:t>
            </a:r>
            <a:r>
              <a:rPr lang="pl-PL" dirty="0" err="1"/>
              <a:t>pattern</a:t>
            </a:r>
            <a:endParaRPr lang="pl-PL" dirty="0"/>
          </a:p>
          <a:p>
            <a:pPr lvl="1"/>
            <a:r>
              <a:rPr lang="pl-PL" dirty="0" err="1"/>
              <a:t>Describes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to </a:t>
            </a:r>
            <a:r>
              <a:rPr lang="pl-PL" dirty="0" err="1"/>
              <a:t>distribute</a:t>
            </a:r>
            <a:r>
              <a:rPr lang="pl-PL" dirty="0"/>
              <a:t> and </a:t>
            </a:r>
            <a:r>
              <a:rPr lang="pl-PL" dirty="0" err="1"/>
              <a:t>allocate</a:t>
            </a:r>
            <a:r>
              <a:rPr lang="pl-PL" dirty="0"/>
              <a:t> the </a:t>
            </a:r>
            <a:r>
              <a:rPr lang="pl-PL" dirty="0" err="1"/>
              <a:t>components</a:t>
            </a:r>
            <a:r>
              <a:rPr lang="pl-PL" dirty="0"/>
              <a:t> of a system in </a:t>
            </a:r>
            <a:r>
              <a:rPr lang="pl-PL" dirty="0" err="1"/>
              <a:t>distinct</a:t>
            </a:r>
            <a:r>
              <a:rPr lang="pl-PL" dirty="0"/>
              <a:t> </a:t>
            </a:r>
            <a:r>
              <a:rPr lang="pl-PL" dirty="0" err="1"/>
              <a:t>subsets</a:t>
            </a:r>
            <a:r>
              <a:rPr lang="pl-PL" dirty="0"/>
              <a:t> of hardware and software, </a:t>
            </a:r>
            <a:r>
              <a:rPr lang="pl-PL" dirty="0" err="1"/>
              <a:t>connected</a:t>
            </a:r>
            <a:r>
              <a:rPr lang="pl-PL" dirty="0"/>
              <a:t> by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communication</a:t>
            </a:r>
            <a:r>
              <a:rPr lang="pl-PL" dirty="0"/>
              <a:t> medium. </a:t>
            </a:r>
          </a:p>
          <a:p>
            <a:pPr lvl="1"/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specializes</a:t>
            </a:r>
            <a:r>
              <a:rPr lang="pl-PL" dirty="0"/>
              <a:t> the </a:t>
            </a:r>
            <a:r>
              <a:rPr lang="pl-PL" dirty="0" err="1"/>
              <a:t>generic</a:t>
            </a:r>
            <a:r>
              <a:rPr lang="pl-PL" dirty="0"/>
              <a:t> </a:t>
            </a:r>
            <a:r>
              <a:rPr lang="pl-PL" dirty="0" err="1"/>
              <a:t>deployment</a:t>
            </a:r>
            <a:r>
              <a:rPr lang="pl-PL" dirty="0"/>
              <a:t> (software-to-hardware </a:t>
            </a:r>
            <a:r>
              <a:rPr lang="pl-PL" dirty="0" err="1"/>
              <a:t>allocation</a:t>
            </a:r>
            <a:r>
              <a:rPr lang="pl-PL" dirty="0"/>
              <a:t>) </a:t>
            </a:r>
            <a:r>
              <a:rPr lang="pl-PL" dirty="0" err="1"/>
              <a:t>structure</a:t>
            </a:r>
            <a:r>
              <a:rPr lang="pl-PL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pl-PL" dirty="0" err="1"/>
              <a:t>Competence</a:t>
            </a:r>
            <a:r>
              <a:rPr lang="pl-PL" dirty="0"/>
              <a:t> </a:t>
            </a:r>
            <a:r>
              <a:rPr lang="pl-PL" dirty="0" err="1"/>
              <a:t>center</a:t>
            </a:r>
            <a:r>
              <a:rPr lang="pl-PL" dirty="0"/>
              <a:t> </a:t>
            </a:r>
            <a:r>
              <a:rPr lang="pl-PL" dirty="0" err="1"/>
              <a:t>pattern</a:t>
            </a:r>
            <a:r>
              <a:rPr lang="pl-PL" dirty="0"/>
              <a:t> and platform </a:t>
            </a:r>
            <a:r>
              <a:rPr lang="pl-PL" dirty="0" err="1"/>
              <a:t>pattern</a:t>
            </a:r>
            <a:endParaRPr lang="pl-PL" dirty="0"/>
          </a:p>
          <a:p>
            <a:pPr lvl="1"/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patterns</a:t>
            </a:r>
            <a:r>
              <a:rPr lang="pl-PL" dirty="0"/>
              <a:t> </a:t>
            </a:r>
            <a:r>
              <a:rPr lang="pl-PL" dirty="0" err="1"/>
              <a:t>specialize</a:t>
            </a:r>
            <a:r>
              <a:rPr lang="pl-PL" dirty="0"/>
              <a:t> a software </a:t>
            </a:r>
            <a:r>
              <a:rPr lang="pl-PL" dirty="0" err="1"/>
              <a:t>system’s</a:t>
            </a:r>
            <a:r>
              <a:rPr lang="pl-PL" dirty="0"/>
              <a:t> </a:t>
            </a:r>
            <a:r>
              <a:rPr lang="pl-PL" dirty="0" err="1"/>
              <a:t>work</a:t>
            </a:r>
            <a:r>
              <a:rPr lang="pl-PL" dirty="0"/>
              <a:t> </a:t>
            </a:r>
            <a:r>
              <a:rPr lang="pl-PL" dirty="0" err="1"/>
              <a:t>assignment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. </a:t>
            </a:r>
          </a:p>
          <a:p>
            <a:pPr lvl="1"/>
            <a:r>
              <a:rPr lang="pl-PL" dirty="0"/>
              <a:t>In </a:t>
            </a:r>
            <a:r>
              <a:rPr lang="pl-PL" dirty="0" err="1"/>
              <a:t>competence</a:t>
            </a:r>
            <a:r>
              <a:rPr lang="pl-PL" dirty="0"/>
              <a:t> </a:t>
            </a:r>
            <a:r>
              <a:rPr lang="pl-PL" dirty="0" err="1"/>
              <a:t>center</a:t>
            </a:r>
            <a:r>
              <a:rPr lang="pl-PL" dirty="0"/>
              <a:t>, </a:t>
            </a:r>
            <a:r>
              <a:rPr lang="pl-PL" dirty="0" err="1"/>
              <a:t>work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allocated</a:t>
            </a:r>
            <a:r>
              <a:rPr lang="pl-PL" dirty="0"/>
              <a:t> to </a:t>
            </a:r>
            <a:r>
              <a:rPr lang="pl-PL" dirty="0" err="1"/>
              <a:t>sites</a:t>
            </a:r>
            <a:r>
              <a:rPr lang="pl-PL" dirty="0"/>
              <a:t> </a:t>
            </a:r>
            <a:r>
              <a:rPr lang="pl-PL" dirty="0" err="1"/>
              <a:t>depending</a:t>
            </a:r>
            <a:r>
              <a:rPr lang="pl-PL" dirty="0"/>
              <a:t> on the </a:t>
            </a:r>
            <a:r>
              <a:rPr lang="pl-PL" dirty="0" err="1"/>
              <a:t>technical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domain</a:t>
            </a:r>
            <a:r>
              <a:rPr lang="pl-PL" dirty="0"/>
              <a:t> </a:t>
            </a:r>
            <a:r>
              <a:rPr lang="pl-PL" dirty="0" err="1"/>
              <a:t>expertise</a:t>
            </a:r>
            <a:r>
              <a:rPr lang="pl-PL" dirty="0"/>
              <a:t> </a:t>
            </a:r>
            <a:r>
              <a:rPr lang="pl-PL" dirty="0" err="1"/>
              <a:t>located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a </a:t>
            </a:r>
            <a:r>
              <a:rPr lang="pl-PL" dirty="0" err="1"/>
              <a:t>site</a:t>
            </a:r>
            <a:r>
              <a:rPr lang="pl-PL" dirty="0"/>
              <a:t>. </a:t>
            </a:r>
          </a:p>
          <a:p>
            <a:pPr lvl="1"/>
            <a:r>
              <a:rPr lang="pl-PL" dirty="0"/>
              <a:t>In platform, one </a:t>
            </a:r>
            <a:r>
              <a:rPr lang="pl-PL" dirty="0" err="1"/>
              <a:t>site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tasked</a:t>
            </a:r>
            <a:r>
              <a:rPr lang="pl-PL" dirty="0"/>
              <a:t> with developing </a:t>
            </a:r>
            <a:r>
              <a:rPr lang="pl-PL" dirty="0" err="1"/>
              <a:t>reusable</a:t>
            </a:r>
            <a:r>
              <a:rPr lang="pl-PL" dirty="0"/>
              <a:t> </a:t>
            </a:r>
            <a:r>
              <a:rPr lang="pl-PL" dirty="0" err="1"/>
              <a:t>core</a:t>
            </a:r>
            <a:r>
              <a:rPr lang="pl-PL" dirty="0"/>
              <a:t> </a:t>
            </a:r>
            <a:r>
              <a:rPr lang="pl-PL" dirty="0" err="1"/>
              <a:t>assets</a:t>
            </a:r>
            <a:r>
              <a:rPr lang="pl-PL" dirty="0"/>
              <a:t> of a software </a:t>
            </a:r>
            <a:r>
              <a:rPr lang="pl-PL" dirty="0" err="1"/>
              <a:t>product</a:t>
            </a:r>
            <a:r>
              <a:rPr lang="pl-PL" dirty="0"/>
              <a:t> </a:t>
            </a:r>
            <a:r>
              <a:rPr lang="pl-PL" dirty="0" err="1"/>
              <a:t>line</a:t>
            </a:r>
            <a:r>
              <a:rPr lang="pl-PL" dirty="0"/>
              <a:t>, and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sites</a:t>
            </a:r>
            <a:r>
              <a:rPr lang="pl-PL" dirty="0"/>
              <a:t> </a:t>
            </a:r>
            <a:r>
              <a:rPr lang="pl-PL" dirty="0" err="1"/>
              <a:t>develop</a:t>
            </a:r>
            <a:r>
              <a:rPr lang="pl-PL" dirty="0"/>
              <a:t> </a:t>
            </a:r>
            <a:r>
              <a:rPr lang="pl-PL" dirty="0" err="1"/>
              <a:t>applications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the </a:t>
            </a:r>
            <a:r>
              <a:rPr lang="pl-PL" dirty="0" err="1"/>
              <a:t>core</a:t>
            </a:r>
            <a:r>
              <a:rPr lang="pl-PL" dirty="0"/>
              <a:t> </a:t>
            </a:r>
            <a:r>
              <a:rPr lang="pl-PL" dirty="0" err="1"/>
              <a:t>assets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Architectural Patterns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9EC79-E76B-42D7-BDE9-B07496504BC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5995F-1977-4EDD-BF61-686BA094978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16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There is no such thing as an inherently good or bad architecture.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Architectures are either more or less fit for some purpose</a:t>
            </a:r>
          </a:p>
          <a:p>
            <a:pPr>
              <a:buFont typeface="Arial" pitchFamily="34" charset="0"/>
              <a:buChar char="•"/>
            </a:pPr>
            <a:r>
              <a:rPr lang="pl-PL" dirty="0" err="1"/>
              <a:t>Architectures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evaluated</a:t>
            </a:r>
            <a:r>
              <a:rPr lang="pl-PL" dirty="0"/>
              <a:t> but </a:t>
            </a:r>
            <a:r>
              <a:rPr lang="pl-PL" dirty="0" err="1"/>
              <a:t>only</a:t>
            </a:r>
            <a:r>
              <a:rPr lang="pl-PL" dirty="0"/>
              <a:t> in the </a:t>
            </a:r>
            <a:r>
              <a:rPr lang="pl-PL" dirty="0" err="1"/>
              <a:t>context</a:t>
            </a:r>
            <a:r>
              <a:rPr lang="pl-PL" dirty="0"/>
              <a:t> of </a:t>
            </a:r>
            <a:r>
              <a:rPr lang="pl-PL" dirty="0" err="1"/>
              <a:t>specific</a:t>
            </a:r>
            <a:r>
              <a:rPr lang="pl-PL" dirty="0"/>
              <a:t> </a:t>
            </a:r>
            <a:r>
              <a:rPr lang="pl-PL" dirty="0" err="1"/>
              <a:t>stated</a:t>
            </a:r>
            <a:r>
              <a:rPr lang="pl-PL" dirty="0"/>
              <a:t> </a:t>
            </a:r>
            <a:r>
              <a:rPr lang="pl-PL" dirty="0" err="1"/>
              <a:t>goals</a:t>
            </a:r>
            <a:r>
              <a:rPr lang="pl-PL" dirty="0"/>
              <a:t>.</a:t>
            </a:r>
          </a:p>
          <a:p>
            <a:pPr>
              <a:buFont typeface="Arial" pitchFamily="34" charset="0"/>
              <a:buChar char="•"/>
            </a:pPr>
            <a:endParaRPr lang="pl-PL" dirty="0"/>
          </a:p>
          <a:p>
            <a:pPr>
              <a:buFont typeface="Arial" pitchFamily="34" charset="0"/>
              <a:buChar char="•"/>
            </a:pP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, </a:t>
            </a:r>
            <a:r>
              <a:rPr lang="pl-PL" dirty="0" err="1"/>
              <a:t>however</a:t>
            </a:r>
            <a:r>
              <a:rPr lang="pl-PL" dirty="0"/>
              <a:t>, </a:t>
            </a:r>
            <a:r>
              <a:rPr lang="pl-PL" dirty="0" err="1"/>
              <a:t>good</a:t>
            </a:r>
            <a:r>
              <a:rPr lang="pl-PL" dirty="0"/>
              <a:t> </a:t>
            </a:r>
            <a:r>
              <a:rPr lang="pl-PL" dirty="0" err="1"/>
              <a:t>rules</a:t>
            </a:r>
            <a:r>
              <a:rPr lang="pl-PL" dirty="0"/>
              <a:t> of </a:t>
            </a:r>
            <a:r>
              <a:rPr lang="pl-PL" dirty="0" err="1"/>
              <a:t>thumb</a:t>
            </a:r>
            <a:r>
              <a:rPr lang="pl-PL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7500"/>
          </a:bodyPr>
          <a:lstStyle/>
          <a:p>
            <a:r>
              <a:rPr lang="en-US" dirty="0"/>
              <a:t>What Makes a “Good” Architecture?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8C9FF-E1F4-46DF-8C9D-CA40BD993C8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FEE2D-D333-40EE-9BD3-C49069F31BB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418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pl-PL" sz="2000" dirty="0"/>
              <a:t>The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be the </a:t>
            </a:r>
            <a:r>
              <a:rPr lang="pl-PL" sz="2000" dirty="0" err="1"/>
              <a:t>product</a:t>
            </a:r>
            <a:r>
              <a:rPr lang="pl-PL" sz="2000" dirty="0"/>
              <a:t> of a single </a:t>
            </a:r>
            <a:r>
              <a:rPr lang="pl-PL" sz="2000" dirty="0" err="1"/>
              <a:t>architect</a:t>
            </a:r>
            <a:r>
              <a:rPr lang="pl-PL" sz="2000" dirty="0"/>
              <a:t> </a:t>
            </a:r>
            <a:r>
              <a:rPr lang="pl-PL" sz="2000" dirty="0" err="1"/>
              <a:t>or</a:t>
            </a:r>
            <a:r>
              <a:rPr lang="pl-PL" sz="2000" dirty="0"/>
              <a:t> a small </a:t>
            </a:r>
            <a:r>
              <a:rPr lang="pl-PL" sz="2000" dirty="0" err="1"/>
              <a:t>group</a:t>
            </a:r>
            <a:r>
              <a:rPr lang="pl-PL" sz="2000" dirty="0"/>
              <a:t> of </a:t>
            </a:r>
            <a:r>
              <a:rPr lang="pl-PL" sz="2000" dirty="0" err="1"/>
              <a:t>architects</a:t>
            </a:r>
            <a:r>
              <a:rPr lang="pl-PL" sz="2000" dirty="0"/>
              <a:t> with </a:t>
            </a:r>
            <a:r>
              <a:rPr lang="pl-PL" sz="2000" dirty="0" err="1"/>
              <a:t>an</a:t>
            </a:r>
            <a:r>
              <a:rPr lang="pl-PL" sz="2000" dirty="0"/>
              <a:t> </a:t>
            </a:r>
            <a:r>
              <a:rPr lang="pl-PL" sz="2000" dirty="0" err="1"/>
              <a:t>identified</a:t>
            </a:r>
            <a:r>
              <a:rPr lang="pl-PL" sz="2000" dirty="0"/>
              <a:t> </a:t>
            </a:r>
            <a:r>
              <a:rPr lang="pl-PL" sz="2000" dirty="0" err="1"/>
              <a:t>technical</a:t>
            </a:r>
            <a:r>
              <a:rPr lang="pl-PL" sz="2000" dirty="0"/>
              <a:t> leader. </a:t>
            </a:r>
          </a:p>
          <a:p>
            <a:pPr lvl="1"/>
            <a:r>
              <a:rPr lang="pl-PL" sz="1600" dirty="0" err="1"/>
              <a:t>This</a:t>
            </a:r>
            <a:r>
              <a:rPr lang="pl-PL" sz="1600" dirty="0"/>
              <a:t> </a:t>
            </a:r>
            <a:r>
              <a:rPr lang="pl-PL" sz="1600" dirty="0" err="1"/>
              <a:t>approach</a:t>
            </a:r>
            <a:r>
              <a:rPr lang="pl-PL" sz="1600" dirty="0"/>
              <a:t> </a:t>
            </a:r>
            <a:r>
              <a:rPr lang="pl-PL" sz="1600" dirty="0" err="1"/>
              <a:t>gives</a:t>
            </a:r>
            <a:r>
              <a:rPr lang="pl-PL" sz="1600" dirty="0"/>
              <a:t> the </a:t>
            </a:r>
            <a:r>
              <a:rPr lang="pl-PL" sz="1600" dirty="0" err="1"/>
              <a:t>architecture</a:t>
            </a:r>
            <a:r>
              <a:rPr lang="pl-PL" sz="1600" dirty="0"/>
              <a:t> </a:t>
            </a:r>
            <a:r>
              <a:rPr lang="pl-PL" sz="1600" dirty="0" err="1"/>
              <a:t>its</a:t>
            </a:r>
            <a:r>
              <a:rPr lang="pl-PL" sz="1600" dirty="0"/>
              <a:t> </a:t>
            </a:r>
            <a:r>
              <a:rPr lang="pl-PL" sz="1600" dirty="0" err="1"/>
              <a:t>conceptual</a:t>
            </a:r>
            <a:r>
              <a:rPr lang="pl-PL" sz="1600" dirty="0"/>
              <a:t> </a:t>
            </a:r>
            <a:r>
              <a:rPr lang="pl-PL" sz="1600" dirty="0" err="1"/>
              <a:t>integrity</a:t>
            </a:r>
            <a:r>
              <a:rPr lang="pl-PL" sz="1600" dirty="0"/>
              <a:t> and </a:t>
            </a:r>
            <a:r>
              <a:rPr lang="pl-PL" sz="1600" dirty="0" err="1"/>
              <a:t>technical</a:t>
            </a:r>
            <a:r>
              <a:rPr lang="pl-PL" sz="1600" dirty="0"/>
              <a:t> </a:t>
            </a:r>
            <a:r>
              <a:rPr lang="pl-PL" sz="1600" dirty="0" err="1"/>
              <a:t>consistency</a:t>
            </a:r>
            <a:r>
              <a:rPr lang="pl-PL" sz="1600" dirty="0"/>
              <a:t>. </a:t>
            </a:r>
          </a:p>
          <a:p>
            <a:pPr lvl="1"/>
            <a:r>
              <a:rPr lang="pl-PL" sz="1600" dirty="0" err="1"/>
              <a:t>This</a:t>
            </a:r>
            <a:r>
              <a:rPr lang="pl-PL" sz="1600" dirty="0"/>
              <a:t> </a:t>
            </a:r>
            <a:r>
              <a:rPr lang="pl-PL" sz="1600" dirty="0" err="1"/>
              <a:t>recommendation</a:t>
            </a:r>
            <a:r>
              <a:rPr lang="pl-PL" sz="1600" dirty="0"/>
              <a:t> </a:t>
            </a:r>
            <a:r>
              <a:rPr lang="pl-PL" sz="1600" dirty="0" err="1"/>
              <a:t>holds</a:t>
            </a:r>
            <a:r>
              <a:rPr lang="pl-PL" sz="1600" dirty="0"/>
              <a:t> for Agile and open </a:t>
            </a:r>
            <a:r>
              <a:rPr lang="pl-PL" sz="1600" dirty="0" err="1"/>
              <a:t>source</a:t>
            </a:r>
            <a:r>
              <a:rPr lang="pl-PL" sz="1600" dirty="0"/>
              <a:t> </a:t>
            </a:r>
            <a:r>
              <a:rPr lang="pl-PL" sz="1600" dirty="0" err="1"/>
              <a:t>projects</a:t>
            </a:r>
            <a:r>
              <a:rPr lang="pl-PL" sz="1600" dirty="0"/>
              <a:t> as </a:t>
            </a:r>
            <a:r>
              <a:rPr lang="pl-PL" sz="1600" dirty="0" err="1"/>
              <a:t>well</a:t>
            </a:r>
            <a:r>
              <a:rPr lang="pl-PL" sz="1600" dirty="0"/>
              <a:t> as “</a:t>
            </a:r>
            <a:r>
              <a:rPr lang="pl-PL" sz="1600" dirty="0" err="1"/>
              <a:t>traditional</a:t>
            </a:r>
            <a:r>
              <a:rPr lang="pl-PL" sz="1600" dirty="0"/>
              <a:t>” </a:t>
            </a:r>
            <a:r>
              <a:rPr lang="pl-PL" sz="1600" dirty="0" err="1"/>
              <a:t>ones</a:t>
            </a:r>
            <a:r>
              <a:rPr lang="pl-PL" sz="1600" dirty="0"/>
              <a:t>. </a:t>
            </a:r>
          </a:p>
          <a:p>
            <a:pPr lvl="1"/>
            <a:r>
              <a:rPr lang="pl-PL" sz="1600" dirty="0" err="1"/>
              <a:t>There</a:t>
            </a:r>
            <a:r>
              <a:rPr lang="pl-PL" sz="1600" dirty="0"/>
              <a:t> </a:t>
            </a:r>
            <a:r>
              <a:rPr lang="pl-PL" sz="1600" dirty="0" err="1"/>
              <a:t>should</a:t>
            </a:r>
            <a:r>
              <a:rPr lang="pl-PL" sz="1600" dirty="0"/>
              <a:t> be a </a:t>
            </a:r>
            <a:r>
              <a:rPr lang="pl-PL" sz="1600" dirty="0" err="1"/>
              <a:t>strong</a:t>
            </a:r>
            <a:r>
              <a:rPr lang="pl-PL" sz="1600" dirty="0"/>
              <a:t> </a:t>
            </a:r>
            <a:r>
              <a:rPr lang="pl-PL" sz="1600" dirty="0" err="1"/>
              <a:t>connection</a:t>
            </a:r>
            <a:r>
              <a:rPr lang="pl-PL" sz="1600" dirty="0"/>
              <a:t> </a:t>
            </a:r>
            <a:r>
              <a:rPr lang="pl-PL" sz="1600" dirty="0" err="1"/>
              <a:t>between</a:t>
            </a:r>
            <a:r>
              <a:rPr lang="pl-PL" sz="1600" dirty="0"/>
              <a:t> the </a:t>
            </a:r>
            <a:r>
              <a:rPr lang="pl-PL" sz="1600" dirty="0" err="1"/>
              <a:t>architect</a:t>
            </a:r>
            <a:r>
              <a:rPr lang="pl-PL" sz="1600" dirty="0"/>
              <a:t>(s) and the development team.</a:t>
            </a:r>
          </a:p>
          <a:p>
            <a:pPr>
              <a:buFont typeface="Arial" pitchFamily="34" charset="0"/>
              <a:buChar char="•"/>
            </a:pPr>
            <a:r>
              <a:rPr lang="pl-PL" sz="2000" dirty="0"/>
              <a:t>The </a:t>
            </a:r>
            <a:r>
              <a:rPr lang="pl-PL" sz="2000" dirty="0" err="1"/>
              <a:t>architect</a:t>
            </a:r>
            <a:r>
              <a:rPr lang="pl-PL" sz="2000" dirty="0"/>
              <a:t> (</a:t>
            </a:r>
            <a:r>
              <a:rPr lang="pl-PL" sz="2000" dirty="0" err="1"/>
              <a:t>or</a:t>
            </a:r>
            <a:r>
              <a:rPr lang="pl-PL" sz="2000" dirty="0"/>
              <a:t> </a:t>
            </a:r>
            <a:r>
              <a:rPr lang="pl-PL" sz="2000" dirty="0" err="1"/>
              <a:t>architecture</a:t>
            </a:r>
            <a:r>
              <a:rPr lang="pl-PL" sz="2000" dirty="0"/>
              <a:t> team) </a:t>
            </a:r>
            <a:r>
              <a:rPr lang="pl-PL" sz="2000" dirty="0" err="1"/>
              <a:t>should</a:t>
            </a:r>
            <a:r>
              <a:rPr lang="pl-PL" sz="2000" dirty="0"/>
              <a:t> </a:t>
            </a:r>
            <a:r>
              <a:rPr lang="pl-PL" sz="2000" dirty="0" err="1"/>
              <a:t>base</a:t>
            </a:r>
            <a:r>
              <a:rPr lang="pl-PL" sz="2000" dirty="0"/>
              <a:t> the </a:t>
            </a:r>
            <a:r>
              <a:rPr lang="pl-PL" sz="2000" dirty="0" err="1"/>
              <a:t>architecture</a:t>
            </a:r>
            <a:r>
              <a:rPr lang="pl-PL" sz="2000" dirty="0"/>
              <a:t> on a </a:t>
            </a:r>
            <a:r>
              <a:rPr lang="pl-PL" sz="2000" dirty="0" err="1"/>
              <a:t>prioritized</a:t>
            </a:r>
            <a:r>
              <a:rPr lang="pl-PL" sz="2000" dirty="0"/>
              <a:t> list of </a:t>
            </a:r>
            <a:r>
              <a:rPr lang="pl-PL" sz="2000" dirty="0" err="1"/>
              <a:t>well-specified</a:t>
            </a:r>
            <a:r>
              <a:rPr lang="pl-PL" sz="2000" dirty="0"/>
              <a:t> </a:t>
            </a:r>
            <a:r>
              <a:rPr lang="pl-PL" sz="2000" dirty="0" err="1"/>
              <a:t>quality</a:t>
            </a:r>
            <a:r>
              <a:rPr lang="pl-PL" sz="2000" dirty="0"/>
              <a:t> </a:t>
            </a:r>
            <a:r>
              <a:rPr lang="pl-PL" sz="2000" dirty="0" err="1"/>
              <a:t>attribute</a:t>
            </a:r>
            <a:r>
              <a:rPr lang="pl-PL" sz="2000" dirty="0"/>
              <a:t> </a:t>
            </a:r>
            <a:r>
              <a:rPr lang="pl-PL" sz="2000" dirty="0" err="1"/>
              <a:t>requirements</a:t>
            </a:r>
            <a:r>
              <a:rPr lang="pl-PL" sz="2000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pl-PL" sz="2000" dirty="0"/>
              <a:t>The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be </a:t>
            </a:r>
            <a:r>
              <a:rPr lang="pl-PL" sz="2000" dirty="0" err="1"/>
              <a:t>documented</a:t>
            </a:r>
            <a:r>
              <a:rPr lang="pl-PL" sz="2000" dirty="0"/>
              <a:t> </a:t>
            </a:r>
            <a:r>
              <a:rPr lang="pl-PL" sz="2000" dirty="0" err="1"/>
              <a:t>using</a:t>
            </a:r>
            <a:r>
              <a:rPr lang="pl-PL" sz="2000" dirty="0"/>
              <a:t> </a:t>
            </a:r>
            <a:r>
              <a:rPr lang="pl-PL" sz="2000" dirty="0" err="1"/>
              <a:t>views</a:t>
            </a:r>
            <a:r>
              <a:rPr lang="pl-PL" sz="2000" dirty="0"/>
              <a:t>. The </a:t>
            </a:r>
            <a:r>
              <a:rPr lang="pl-PL" sz="2000" dirty="0" err="1"/>
              <a:t>views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</a:t>
            </a:r>
            <a:r>
              <a:rPr lang="pl-PL" sz="2000" dirty="0" err="1"/>
              <a:t>address</a:t>
            </a:r>
            <a:r>
              <a:rPr lang="pl-PL" sz="2000" dirty="0"/>
              <a:t> the </a:t>
            </a:r>
            <a:r>
              <a:rPr lang="pl-PL" sz="2000" dirty="0" err="1"/>
              <a:t>concerns</a:t>
            </a:r>
            <a:r>
              <a:rPr lang="pl-PL" sz="2000" dirty="0"/>
              <a:t> of the most </a:t>
            </a:r>
            <a:r>
              <a:rPr lang="pl-PL" sz="2000" dirty="0" err="1"/>
              <a:t>important</a:t>
            </a:r>
            <a:r>
              <a:rPr lang="pl-PL" sz="2000" dirty="0"/>
              <a:t> </a:t>
            </a:r>
            <a:r>
              <a:rPr lang="pl-PL" sz="2000" dirty="0" err="1"/>
              <a:t>stakeholders</a:t>
            </a:r>
            <a:r>
              <a:rPr lang="pl-PL" sz="2000" dirty="0"/>
              <a:t> in </a:t>
            </a:r>
            <a:r>
              <a:rPr lang="pl-PL" sz="2000" dirty="0" err="1"/>
              <a:t>support</a:t>
            </a:r>
            <a:r>
              <a:rPr lang="pl-PL" sz="2000" dirty="0"/>
              <a:t> of the </a:t>
            </a:r>
            <a:r>
              <a:rPr lang="pl-PL" sz="2000" dirty="0" err="1"/>
              <a:t>project</a:t>
            </a:r>
            <a:r>
              <a:rPr lang="pl-PL" sz="2000" dirty="0"/>
              <a:t> </a:t>
            </a:r>
            <a:r>
              <a:rPr lang="pl-PL" sz="2000" dirty="0" err="1"/>
              <a:t>timeline</a:t>
            </a:r>
            <a:r>
              <a:rPr lang="pl-PL" sz="2000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pl-PL" sz="2000" dirty="0"/>
              <a:t>The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be </a:t>
            </a:r>
            <a:r>
              <a:rPr lang="pl-PL" sz="2000" dirty="0" err="1"/>
              <a:t>evaluated</a:t>
            </a:r>
            <a:r>
              <a:rPr lang="pl-PL" sz="2000" dirty="0"/>
              <a:t> for </a:t>
            </a:r>
            <a:r>
              <a:rPr lang="pl-PL" sz="2000" dirty="0" err="1"/>
              <a:t>its</a:t>
            </a:r>
            <a:r>
              <a:rPr lang="pl-PL" sz="2000" dirty="0"/>
              <a:t> </a:t>
            </a:r>
            <a:r>
              <a:rPr lang="pl-PL" sz="2000" dirty="0" err="1"/>
              <a:t>ability</a:t>
            </a:r>
            <a:r>
              <a:rPr lang="pl-PL" sz="2000" dirty="0"/>
              <a:t> to </a:t>
            </a:r>
            <a:r>
              <a:rPr lang="pl-PL" sz="2000" dirty="0" err="1"/>
              <a:t>deliver</a:t>
            </a:r>
            <a:r>
              <a:rPr lang="pl-PL" sz="2000" dirty="0"/>
              <a:t> the </a:t>
            </a:r>
            <a:r>
              <a:rPr lang="pl-PL" sz="2000" dirty="0" err="1"/>
              <a:t>system’s</a:t>
            </a:r>
            <a:r>
              <a:rPr lang="pl-PL" sz="2000" dirty="0"/>
              <a:t> </a:t>
            </a:r>
            <a:r>
              <a:rPr lang="pl-PL" sz="2000" dirty="0" err="1"/>
              <a:t>important</a:t>
            </a:r>
            <a:r>
              <a:rPr lang="pl-PL" sz="2000" dirty="0"/>
              <a:t> </a:t>
            </a:r>
            <a:r>
              <a:rPr lang="pl-PL" sz="2000" dirty="0" err="1"/>
              <a:t>quality</a:t>
            </a:r>
            <a:r>
              <a:rPr lang="pl-PL" sz="2000" dirty="0"/>
              <a:t> </a:t>
            </a:r>
            <a:r>
              <a:rPr lang="pl-PL" sz="2000" dirty="0" err="1"/>
              <a:t>attributes</a:t>
            </a:r>
            <a:r>
              <a:rPr lang="pl-PL" sz="2000" dirty="0"/>
              <a:t>. </a:t>
            </a:r>
          </a:p>
          <a:p>
            <a:pPr lvl="1"/>
            <a:r>
              <a:rPr lang="pl-PL" sz="1600" dirty="0" err="1"/>
              <a:t>This</a:t>
            </a:r>
            <a:r>
              <a:rPr lang="pl-PL" sz="1600" dirty="0"/>
              <a:t> </a:t>
            </a:r>
            <a:r>
              <a:rPr lang="pl-PL" sz="1600" dirty="0" err="1"/>
              <a:t>should</a:t>
            </a:r>
            <a:r>
              <a:rPr lang="pl-PL" sz="1600" dirty="0"/>
              <a:t> </a:t>
            </a:r>
            <a:r>
              <a:rPr lang="pl-PL" sz="1600" dirty="0" err="1"/>
              <a:t>occur</a:t>
            </a:r>
            <a:r>
              <a:rPr lang="pl-PL" sz="1600" dirty="0"/>
              <a:t> </a:t>
            </a:r>
            <a:r>
              <a:rPr lang="pl-PL" sz="1600" dirty="0" err="1"/>
              <a:t>early</a:t>
            </a:r>
            <a:r>
              <a:rPr lang="pl-PL" sz="1600" dirty="0"/>
              <a:t> in the life </a:t>
            </a:r>
            <a:r>
              <a:rPr lang="pl-PL" sz="1600" dirty="0" err="1"/>
              <a:t>cycle</a:t>
            </a:r>
            <a:r>
              <a:rPr lang="pl-PL" sz="1600" dirty="0"/>
              <a:t> and </a:t>
            </a:r>
            <a:r>
              <a:rPr lang="pl-PL" sz="1600" dirty="0" err="1"/>
              <a:t>repeated</a:t>
            </a:r>
            <a:r>
              <a:rPr lang="pl-PL" sz="1600" dirty="0"/>
              <a:t> as </a:t>
            </a:r>
            <a:r>
              <a:rPr lang="pl-PL" sz="1600" dirty="0" err="1"/>
              <a:t>appropriate</a:t>
            </a:r>
            <a:r>
              <a:rPr lang="pl-PL" sz="16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pl-PL" sz="2000" dirty="0"/>
              <a:t>The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</a:t>
            </a:r>
            <a:r>
              <a:rPr lang="pl-PL" sz="2000" dirty="0" err="1"/>
              <a:t>lend</a:t>
            </a:r>
            <a:r>
              <a:rPr lang="pl-PL" sz="2000" dirty="0"/>
              <a:t> </a:t>
            </a:r>
            <a:r>
              <a:rPr lang="pl-PL" sz="2000" dirty="0" err="1"/>
              <a:t>itself</a:t>
            </a:r>
            <a:r>
              <a:rPr lang="pl-PL" sz="2000" dirty="0"/>
              <a:t> to </a:t>
            </a:r>
            <a:r>
              <a:rPr lang="pl-PL" sz="2000" dirty="0" err="1"/>
              <a:t>incremental</a:t>
            </a:r>
            <a:r>
              <a:rPr lang="pl-PL" sz="2000" dirty="0"/>
              <a:t> </a:t>
            </a:r>
            <a:r>
              <a:rPr lang="pl-PL" sz="2000" dirty="0" err="1"/>
              <a:t>implementation</a:t>
            </a:r>
            <a:r>
              <a:rPr lang="pl-PL" sz="2000" dirty="0"/>
              <a:t>, </a:t>
            </a:r>
          </a:p>
          <a:p>
            <a:pPr lvl="1"/>
            <a:r>
              <a:rPr lang="pl-PL" sz="1600" dirty="0" err="1"/>
              <a:t>Create</a:t>
            </a:r>
            <a:r>
              <a:rPr lang="pl-PL" sz="1600" dirty="0"/>
              <a:t> a “</a:t>
            </a:r>
            <a:r>
              <a:rPr lang="pl-PL" sz="1600" dirty="0" err="1"/>
              <a:t>skeletal</a:t>
            </a:r>
            <a:r>
              <a:rPr lang="pl-PL" sz="1600" dirty="0"/>
              <a:t>” system in </a:t>
            </a:r>
            <a:r>
              <a:rPr lang="pl-PL" sz="1600" dirty="0" err="1"/>
              <a:t>which</a:t>
            </a:r>
            <a:r>
              <a:rPr lang="pl-PL" sz="1600" dirty="0"/>
              <a:t> the </a:t>
            </a:r>
            <a:r>
              <a:rPr lang="pl-PL" sz="1600" dirty="0" err="1"/>
              <a:t>communication</a:t>
            </a:r>
            <a:r>
              <a:rPr lang="pl-PL" sz="1600" dirty="0"/>
              <a:t> </a:t>
            </a:r>
            <a:r>
              <a:rPr lang="pl-PL" sz="1600" dirty="0" err="1"/>
              <a:t>paths</a:t>
            </a:r>
            <a:r>
              <a:rPr lang="pl-PL" sz="1600" dirty="0"/>
              <a:t> </a:t>
            </a:r>
            <a:r>
              <a:rPr lang="pl-PL" sz="1600" dirty="0" err="1"/>
              <a:t>are</a:t>
            </a:r>
            <a:r>
              <a:rPr lang="pl-PL" sz="1600" dirty="0"/>
              <a:t> </a:t>
            </a:r>
            <a:r>
              <a:rPr lang="pl-PL" sz="1600" dirty="0" err="1"/>
              <a:t>exercised</a:t>
            </a:r>
            <a:r>
              <a:rPr lang="pl-PL" sz="1600" dirty="0"/>
              <a:t> but </a:t>
            </a:r>
            <a:r>
              <a:rPr lang="pl-PL" sz="1600" dirty="0" err="1"/>
              <a:t>which</a:t>
            </a:r>
            <a:r>
              <a:rPr lang="pl-PL" sz="1600" dirty="0"/>
              <a:t> </a:t>
            </a:r>
            <a:r>
              <a:rPr lang="pl-PL" sz="1600" dirty="0" err="1"/>
              <a:t>at</a:t>
            </a:r>
            <a:r>
              <a:rPr lang="pl-PL" sz="1600" dirty="0"/>
              <a:t> </a:t>
            </a:r>
            <a:r>
              <a:rPr lang="pl-PL" sz="1600" dirty="0" err="1"/>
              <a:t>first</a:t>
            </a:r>
            <a:r>
              <a:rPr lang="pl-PL" sz="1600" dirty="0"/>
              <a:t> </a:t>
            </a:r>
            <a:r>
              <a:rPr lang="pl-PL" sz="1600" dirty="0" err="1"/>
              <a:t>has</a:t>
            </a:r>
            <a:r>
              <a:rPr lang="pl-PL" sz="1600" dirty="0"/>
              <a:t> </a:t>
            </a:r>
            <a:r>
              <a:rPr lang="pl-PL" sz="1600" dirty="0" err="1"/>
              <a:t>minimal</a:t>
            </a:r>
            <a:r>
              <a:rPr lang="pl-PL" sz="1600" dirty="0"/>
              <a:t> </a:t>
            </a:r>
            <a:r>
              <a:rPr lang="pl-PL" sz="1600" dirty="0" err="1"/>
              <a:t>functionality</a:t>
            </a:r>
            <a:r>
              <a:rPr lang="pl-PL" sz="16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Structural “Rules of Thumb”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FAEC4-9D40-42F8-806A-161CDA3401A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F34DE-0058-47D6-8E90-C143A0D10C3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74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pl-PL" dirty="0"/>
              <a:t>The </a:t>
            </a:r>
            <a:r>
              <a:rPr lang="pl-PL" dirty="0" err="1"/>
              <a:t>architecture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</a:t>
            </a:r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well-defined</a:t>
            </a:r>
            <a:r>
              <a:rPr lang="pl-PL" dirty="0"/>
              <a:t> </a:t>
            </a:r>
            <a:r>
              <a:rPr lang="pl-PL" dirty="0" err="1"/>
              <a:t>modules</a:t>
            </a:r>
            <a:r>
              <a:rPr lang="pl-PL" dirty="0"/>
              <a:t> </a:t>
            </a:r>
            <a:r>
              <a:rPr lang="pl-PL" dirty="0" err="1"/>
              <a:t>whose</a:t>
            </a:r>
            <a:r>
              <a:rPr lang="pl-PL" dirty="0"/>
              <a:t> </a:t>
            </a:r>
            <a:r>
              <a:rPr lang="pl-PL" dirty="0" err="1"/>
              <a:t>functional</a:t>
            </a:r>
            <a:r>
              <a:rPr lang="pl-PL" dirty="0"/>
              <a:t> </a:t>
            </a:r>
            <a:r>
              <a:rPr lang="pl-PL" dirty="0" err="1"/>
              <a:t>responsibilities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assigned</a:t>
            </a:r>
            <a:r>
              <a:rPr lang="pl-PL" dirty="0"/>
              <a:t> on the </a:t>
            </a:r>
            <a:r>
              <a:rPr lang="pl-PL" dirty="0" err="1"/>
              <a:t>principles</a:t>
            </a:r>
            <a:r>
              <a:rPr lang="pl-PL" dirty="0"/>
              <a:t> of </a:t>
            </a:r>
            <a:r>
              <a:rPr lang="pl-PL" dirty="0" err="1"/>
              <a:t>information</a:t>
            </a:r>
            <a:r>
              <a:rPr lang="pl-PL" dirty="0"/>
              <a:t> </a:t>
            </a:r>
            <a:r>
              <a:rPr lang="pl-PL" dirty="0" err="1"/>
              <a:t>hiding</a:t>
            </a:r>
            <a:r>
              <a:rPr lang="pl-PL" dirty="0"/>
              <a:t> and </a:t>
            </a:r>
            <a:r>
              <a:rPr lang="en-US" dirty="0"/>
              <a:t>separation of concerns. </a:t>
            </a:r>
          </a:p>
          <a:p>
            <a:pPr lvl="1"/>
            <a:r>
              <a:rPr lang="en-US" dirty="0"/>
              <a:t>The information-hiding modules should encapsulate things likely to change</a:t>
            </a:r>
          </a:p>
          <a:p>
            <a:pPr lvl="1"/>
            <a:r>
              <a:rPr lang="en-US" dirty="0"/>
              <a:t>Each module should have a well-defined interface that encapsulates or “hides” the changeable aspects from other software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Unless your requirements are unprecedented your quality attributes should be achieved using well-known architectural patterns and tactics specific to each attribute.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architecture should never depend on a particular version of a commercial product or tool. If it must, it should be structured so that changing to a different version is straightforward and inexpensive.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Modules that produce data should be separate from modules that consume data. </a:t>
            </a:r>
          </a:p>
          <a:p>
            <a:pPr lvl="1"/>
            <a:r>
              <a:rPr lang="en-US" dirty="0"/>
              <a:t>This tends to increase modifiability </a:t>
            </a:r>
          </a:p>
          <a:p>
            <a:pPr lvl="1"/>
            <a:r>
              <a:rPr lang="en-US" dirty="0"/>
              <a:t>Changes are frequently confined to either the production or the consumption side of data.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Structural “Rules of Thumb”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45D42F-B1F8-44FE-AF3C-8D23CF1FC2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BFDBC-6D3D-40AE-97BD-88C8CE8DED5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79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Don’t expect a one-to-one correspondence between modules and components.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Every process should be written so that its assignment to a specific processor can be easily changed, perhaps even at runtime.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architecture should feature a small number of ways for components to interact. </a:t>
            </a:r>
          </a:p>
          <a:p>
            <a:pPr lvl="1"/>
            <a:r>
              <a:rPr lang="en-US" dirty="0"/>
              <a:t>The system should do the same things in the same way throughout. </a:t>
            </a:r>
          </a:p>
          <a:p>
            <a:pPr lvl="1"/>
            <a:r>
              <a:rPr lang="en-US" dirty="0"/>
              <a:t>This will aid in understandability, reduce development time, increase reliability, and enhance modifiability.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architecture should contain a specific (and small) set of resource contention areas, the resolution of which is clearly specified and maintained.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Structural “Rules of Thumb”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C7E13-F03C-43A5-A338-14BB0323B8D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3F620-DCD3-472F-83A2-255AB4799AA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482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The software architecture of a system is the set of structures needed to reason about the system, which comprise software elements, relations among them, and properties of both.</a:t>
            </a:r>
          </a:p>
          <a:p>
            <a:pPr>
              <a:buFont typeface="Arial" pitchFamily="34" charset="0"/>
              <a:buChar char="•"/>
            </a:pPr>
            <a:r>
              <a:rPr lang="pl-PL" sz="2400" dirty="0"/>
              <a:t>A </a:t>
            </a:r>
            <a:r>
              <a:rPr lang="pl-PL" sz="2400" dirty="0" err="1"/>
              <a:t>structure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a set of </a:t>
            </a:r>
            <a:r>
              <a:rPr lang="pl-PL" sz="2400" dirty="0" err="1"/>
              <a:t>elements</a:t>
            </a:r>
            <a:r>
              <a:rPr lang="pl-PL" sz="2400" dirty="0"/>
              <a:t> and the relations </a:t>
            </a:r>
            <a:r>
              <a:rPr lang="pl-PL" sz="2400" dirty="0" err="1"/>
              <a:t>among</a:t>
            </a:r>
            <a:r>
              <a:rPr lang="pl-PL" sz="2400" dirty="0"/>
              <a:t> </a:t>
            </a:r>
            <a:r>
              <a:rPr lang="pl-PL" sz="2400" dirty="0" err="1"/>
              <a:t>them</a:t>
            </a:r>
            <a:r>
              <a:rPr lang="pl-PL" sz="24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pl-PL" sz="2400" dirty="0"/>
              <a:t>A </a:t>
            </a:r>
            <a:r>
              <a:rPr lang="pl-PL" sz="2400" dirty="0" err="1"/>
              <a:t>view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a </a:t>
            </a:r>
            <a:r>
              <a:rPr lang="pl-PL" sz="2400" dirty="0" err="1"/>
              <a:t>representation</a:t>
            </a:r>
            <a:r>
              <a:rPr lang="pl-PL" sz="2400" dirty="0"/>
              <a:t> of a </a:t>
            </a:r>
            <a:r>
              <a:rPr lang="pl-PL" sz="2400" dirty="0" err="1"/>
              <a:t>coherent</a:t>
            </a:r>
            <a:r>
              <a:rPr lang="pl-PL" sz="2400" dirty="0"/>
              <a:t> set of </a:t>
            </a:r>
            <a:r>
              <a:rPr lang="pl-PL" sz="2400" dirty="0" err="1"/>
              <a:t>architectural</a:t>
            </a:r>
            <a:r>
              <a:rPr lang="pl-PL" sz="2400" dirty="0"/>
              <a:t> </a:t>
            </a:r>
            <a:r>
              <a:rPr lang="pl-PL" sz="2400" dirty="0" err="1"/>
              <a:t>elements</a:t>
            </a:r>
            <a:r>
              <a:rPr lang="pl-PL" sz="2400" dirty="0"/>
              <a:t>. A </a:t>
            </a:r>
            <a:r>
              <a:rPr lang="pl-PL" sz="2400" dirty="0" err="1"/>
              <a:t>view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a </a:t>
            </a:r>
            <a:r>
              <a:rPr lang="pl-PL" sz="2400" dirty="0" err="1"/>
              <a:t>representation</a:t>
            </a:r>
            <a:r>
              <a:rPr lang="pl-PL" sz="2400" dirty="0"/>
              <a:t> of one </a:t>
            </a:r>
            <a:r>
              <a:rPr lang="pl-PL" sz="2400" dirty="0" err="1"/>
              <a:t>or</a:t>
            </a:r>
            <a:r>
              <a:rPr lang="pl-PL" sz="2400" dirty="0"/>
              <a:t> </a:t>
            </a:r>
            <a:r>
              <a:rPr lang="pl-PL" sz="2400" dirty="0" err="1"/>
              <a:t>more</a:t>
            </a:r>
            <a:r>
              <a:rPr lang="pl-PL" sz="2400" dirty="0"/>
              <a:t> </a:t>
            </a:r>
            <a:r>
              <a:rPr lang="pl-PL" sz="2400" dirty="0" err="1"/>
              <a:t>structures</a:t>
            </a:r>
            <a:r>
              <a:rPr lang="pl-PL" sz="24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9BCAE1-B39B-4325-99D8-15170758133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A88C0-80BD-4E2F-AE64-A40B2337D6B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760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pl-PL" sz="2400" dirty="0" err="1"/>
              <a:t>There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three</a:t>
            </a:r>
            <a:r>
              <a:rPr lang="pl-PL" sz="2400" dirty="0"/>
              <a:t> </a:t>
            </a:r>
            <a:r>
              <a:rPr lang="pl-PL" sz="2400" dirty="0" err="1"/>
              <a:t>categories</a:t>
            </a:r>
            <a:r>
              <a:rPr lang="pl-PL" sz="2400" dirty="0"/>
              <a:t> of </a:t>
            </a:r>
            <a:r>
              <a:rPr lang="pl-PL" sz="2400" dirty="0" err="1"/>
              <a:t>structures</a:t>
            </a:r>
            <a:r>
              <a:rPr lang="pl-PL" sz="2400" dirty="0"/>
              <a:t>:</a:t>
            </a:r>
          </a:p>
          <a:p>
            <a:pPr lvl="1"/>
            <a:r>
              <a:rPr lang="pl-PL" sz="1800" dirty="0"/>
              <a:t> Module </a:t>
            </a:r>
            <a:r>
              <a:rPr lang="pl-PL" sz="1800" dirty="0" err="1"/>
              <a:t>structures</a:t>
            </a:r>
            <a:r>
              <a:rPr lang="pl-PL" sz="1800" dirty="0"/>
              <a:t> show </a:t>
            </a:r>
            <a:r>
              <a:rPr lang="pl-PL" sz="1800" dirty="0" err="1"/>
              <a:t>how</a:t>
            </a:r>
            <a:r>
              <a:rPr lang="pl-PL" sz="1800" dirty="0"/>
              <a:t> a system </a:t>
            </a:r>
            <a:r>
              <a:rPr lang="pl-PL" sz="1800" dirty="0" err="1"/>
              <a:t>is</a:t>
            </a:r>
            <a:r>
              <a:rPr lang="pl-PL" sz="1800" dirty="0"/>
              <a:t> to be </a:t>
            </a:r>
            <a:r>
              <a:rPr lang="pl-PL" sz="1800" dirty="0" err="1"/>
              <a:t>structured</a:t>
            </a:r>
            <a:r>
              <a:rPr lang="pl-PL" sz="1800" dirty="0"/>
              <a:t> as a set of </a:t>
            </a:r>
            <a:r>
              <a:rPr lang="pl-PL" sz="1800" dirty="0" err="1"/>
              <a:t>code</a:t>
            </a:r>
            <a:r>
              <a:rPr lang="pl-PL" sz="1800" dirty="0"/>
              <a:t> </a:t>
            </a:r>
            <a:r>
              <a:rPr lang="pl-PL" sz="1800" dirty="0" err="1"/>
              <a:t>or</a:t>
            </a:r>
            <a:r>
              <a:rPr lang="pl-PL" sz="1800" dirty="0"/>
              <a:t> data </a:t>
            </a:r>
            <a:r>
              <a:rPr lang="pl-PL" sz="1800" dirty="0" err="1"/>
              <a:t>units</a:t>
            </a:r>
            <a:r>
              <a:rPr lang="pl-PL" sz="1800" dirty="0"/>
              <a:t> </a:t>
            </a:r>
            <a:r>
              <a:rPr lang="pl-PL" sz="1800" dirty="0" err="1"/>
              <a:t>that</a:t>
            </a:r>
            <a:r>
              <a:rPr lang="pl-PL" sz="1800" dirty="0"/>
              <a:t> </a:t>
            </a:r>
            <a:r>
              <a:rPr lang="pl-PL" sz="1800" dirty="0" err="1"/>
              <a:t>have</a:t>
            </a:r>
            <a:r>
              <a:rPr lang="pl-PL" sz="1800" dirty="0"/>
              <a:t> to be </a:t>
            </a:r>
            <a:r>
              <a:rPr lang="pl-PL" sz="1800" dirty="0" err="1"/>
              <a:t>constructed</a:t>
            </a:r>
            <a:r>
              <a:rPr lang="pl-PL" sz="1800" dirty="0"/>
              <a:t> </a:t>
            </a:r>
            <a:r>
              <a:rPr lang="pl-PL" sz="1800" dirty="0" err="1"/>
              <a:t>or</a:t>
            </a:r>
            <a:r>
              <a:rPr lang="pl-PL" sz="1800" dirty="0"/>
              <a:t> </a:t>
            </a:r>
            <a:r>
              <a:rPr lang="pl-PL" sz="1800" dirty="0" err="1"/>
              <a:t>procured</a:t>
            </a:r>
            <a:r>
              <a:rPr lang="pl-PL" sz="1800" dirty="0"/>
              <a:t>.</a:t>
            </a:r>
          </a:p>
          <a:p>
            <a:pPr lvl="1"/>
            <a:r>
              <a:rPr lang="pl-PL" sz="1800" dirty="0"/>
              <a:t>Component-and-</a:t>
            </a:r>
            <a:r>
              <a:rPr lang="pl-PL" sz="1800" dirty="0" err="1"/>
              <a:t>connector</a:t>
            </a:r>
            <a:r>
              <a:rPr lang="pl-PL" sz="1800" dirty="0"/>
              <a:t> </a:t>
            </a:r>
            <a:r>
              <a:rPr lang="pl-PL" sz="1800" dirty="0" err="1"/>
              <a:t>structures</a:t>
            </a:r>
            <a:r>
              <a:rPr lang="pl-PL" sz="1800" dirty="0"/>
              <a:t> show </a:t>
            </a:r>
            <a:r>
              <a:rPr lang="pl-PL" sz="1800" dirty="0" err="1"/>
              <a:t>how</a:t>
            </a:r>
            <a:r>
              <a:rPr lang="pl-PL" sz="1800" dirty="0"/>
              <a:t> the system </a:t>
            </a:r>
            <a:r>
              <a:rPr lang="pl-PL" sz="1800" dirty="0" err="1"/>
              <a:t>is</a:t>
            </a:r>
            <a:r>
              <a:rPr lang="pl-PL" sz="1800" dirty="0"/>
              <a:t> to be </a:t>
            </a:r>
            <a:r>
              <a:rPr lang="pl-PL" sz="1800" dirty="0" err="1"/>
              <a:t>structured</a:t>
            </a:r>
            <a:r>
              <a:rPr lang="pl-PL" sz="1800" dirty="0"/>
              <a:t> as a set of </a:t>
            </a:r>
            <a:r>
              <a:rPr lang="pl-PL" sz="1800" dirty="0" err="1"/>
              <a:t>elements</a:t>
            </a:r>
            <a:r>
              <a:rPr lang="pl-PL" sz="1800" dirty="0"/>
              <a:t> </a:t>
            </a:r>
            <a:r>
              <a:rPr lang="pl-PL" sz="1800" dirty="0" err="1"/>
              <a:t>that</a:t>
            </a:r>
            <a:r>
              <a:rPr lang="pl-PL" sz="1800" dirty="0"/>
              <a:t> </a:t>
            </a:r>
            <a:r>
              <a:rPr lang="pl-PL" sz="1800" dirty="0" err="1"/>
              <a:t>have</a:t>
            </a:r>
            <a:r>
              <a:rPr lang="pl-PL" sz="1800" dirty="0"/>
              <a:t> </a:t>
            </a:r>
            <a:r>
              <a:rPr lang="pl-PL" sz="1800" dirty="0" err="1"/>
              <a:t>runtime</a:t>
            </a:r>
            <a:r>
              <a:rPr lang="pl-PL" sz="1800" dirty="0"/>
              <a:t> </a:t>
            </a:r>
            <a:r>
              <a:rPr lang="pl-PL" sz="1800" dirty="0" err="1"/>
              <a:t>behavior</a:t>
            </a:r>
            <a:r>
              <a:rPr lang="pl-PL" sz="1800" dirty="0"/>
              <a:t> (</a:t>
            </a:r>
            <a:r>
              <a:rPr lang="pl-PL" sz="1800" dirty="0" err="1"/>
              <a:t>components</a:t>
            </a:r>
            <a:r>
              <a:rPr lang="pl-PL" sz="1800" dirty="0"/>
              <a:t>) and </a:t>
            </a:r>
            <a:r>
              <a:rPr lang="pl-PL" sz="1800" dirty="0" err="1"/>
              <a:t>interactions</a:t>
            </a:r>
            <a:r>
              <a:rPr lang="pl-PL" sz="1800" dirty="0"/>
              <a:t> (</a:t>
            </a:r>
            <a:r>
              <a:rPr lang="pl-PL" sz="1800" dirty="0" err="1"/>
              <a:t>connectors</a:t>
            </a:r>
            <a:r>
              <a:rPr lang="pl-PL" sz="1800" dirty="0"/>
              <a:t>).</a:t>
            </a:r>
          </a:p>
          <a:p>
            <a:pPr lvl="1"/>
            <a:r>
              <a:rPr lang="pl-PL" sz="1800" dirty="0" err="1"/>
              <a:t>Allocation</a:t>
            </a:r>
            <a:r>
              <a:rPr lang="pl-PL" sz="1800" dirty="0"/>
              <a:t> </a:t>
            </a:r>
            <a:r>
              <a:rPr lang="pl-PL" sz="1800" dirty="0" err="1"/>
              <a:t>structures</a:t>
            </a:r>
            <a:r>
              <a:rPr lang="pl-PL" sz="1800" dirty="0"/>
              <a:t> show </a:t>
            </a:r>
            <a:r>
              <a:rPr lang="pl-PL" sz="1800" dirty="0" err="1"/>
              <a:t>how</a:t>
            </a:r>
            <a:r>
              <a:rPr lang="pl-PL" sz="1800" dirty="0"/>
              <a:t> the system </a:t>
            </a:r>
            <a:r>
              <a:rPr lang="pl-PL" sz="1800" dirty="0" err="1"/>
              <a:t>will</a:t>
            </a:r>
            <a:r>
              <a:rPr lang="pl-PL" sz="1800" dirty="0"/>
              <a:t> </a:t>
            </a:r>
            <a:r>
              <a:rPr lang="pl-PL" sz="1800" dirty="0" err="1"/>
              <a:t>relate</a:t>
            </a:r>
            <a:r>
              <a:rPr lang="pl-PL" sz="1800" dirty="0"/>
              <a:t> to </a:t>
            </a:r>
            <a:r>
              <a:rPr lang="pl-PL" sz="1800" dirty="0" err="1"/>
              <a:t>nonsoftware</a:t>
            </a:r>
            <a:r>
              <a:rPr lang="pl-PL" sz="1800" dirty="0"/>
              <a:t> </a:t>
            </a:r>
            <a:r>
              <a:rPr lang="pl-PL" sz="1800" dirty="0" err="1"/>
              <a:t>structures</a:t>
            </a:r>
            <a:r>
              <a:rPr lang="pl-PL" sz="1800" dirty="0"/>
              <a:t> in </a:t>
            </a:r>
            <a:r>
              <a:rPr lang="pl-PL" sz="1800" dirty="0" err="1"/>
              <a:t>its</a:t>
            </a:r>
            <a:r>
              <a:rPr lang="pl-PL" sz="1800" dirty="0"/>
              <a:t> environment (</a:t>
            </a:r>
            <a:r>
              <a:rPr lang="pl-PL" sz="1800" dirty="0" err="1"/>
              <a:t>such</a:t>
            </a:r>
            <a:r>
              <a:rPr lang="pl-PL" sz="1800" dirty="0"/>
              <a:t> as </a:t>
            </a:r>
            <a:r>
              <a:rPr lang="pl-PL" sz="1800" dirty="0" err="1"/>
              <a:t>CPUs</a:t>
            </a:r>
            <a:r>
              <a:rPr lang="pl-PL" sz="1800" dirty="0"/>
              <a:t>, file </a:t>
            </a:r>
            <a:r>
              <a:rPr lang="pl-PL" sz="1800" dirty="0" err="1"/>
              <a:t>systems</a:t>
            </a:r>
            <a:r>
              <a:rPr lang="pl-PL" sz="1800" dirty="0"/>
              <a:t>, networks, development </a:t>
            </a:r>
            <a:r>
              <a:rPr lang="pl-PL" sz="1800" dirty="0" err="1"/>
              <a:t>teams</a:t>
            </a:r>
            <a:r>
              <a:rPr lang="pl-PL" sz="1800" dirty="0"/>
              <a:t>, etc.).</a:t>
            </a:r>
          </a:p>
          <a:p>
            <a:pPr>
              <a:buFont typeface="Arial" pitchFamily="34" charset="0"/>
              <a:buChar char="•"/>
            </a:pPr>
            <a:r>
              <a:rPr lang="pl-PL" sz="2400" dirty="0" err="1"/>
              <a:t>Structures</a:t>
            </a:r>
            <a:r>
              <a:rPr lang="pl-PL" sz="2400" dirty="0"/>
              <a:t> </a:t>
            </a:r>
            <a:r>
              <a:rPr lang="pl-PL" sz="2400" dirty="0" err="1"/>
              <a:t>represent</a:t>
            </a:r>
            <a:r>
              <a:rPr lang="pl-PL" sz="2400" dirty="0"/>
              <a:t> the </a:t>
            </a:r>
            <a:r>
              <a:rPr lang="pl-PL" sz="2400" dirty="0" err="1"/>
              <a:t>primary</a:t>
            </a:r>
            <a:r>
              <a:rPr lang="pl-PL" sz="2400" dirty="0"/>
              <a:t> engineering </a:t>
            </a:r>
            <a:r>
              <a:rPr lang="pl-PL" sz="2400" dirty="0" err="1"/>
              <a:t>leverage</a:t>
            </a:r>
            <a:r>
              <a:rPr lang="pl-PL" sz="2400" dirty="0"/>
              <a:t> </a:t>
            </a:r>
            <a:r>
              <a:rPr lang="pl-PL" sz="2400" dirty="0" err="1"/>
              <a:t>points</a:t>
            </a:r>
            <a:r>
              <a:rPr lang="pl-PL" sz="2400" dirty="0"/>
              <a:t> of </a:t>
            </a:r>
            <a:r>
              <a:rPr lang="pl-PL" sz="2400" dirty="0" err="1"/>
              <a:t>an</a:t>
            </a:r>
            <a:r>
              <a:rPr lang="pl-PL" sz="2400" dirty="0"/>
              <a:t> </a:t>
            </a:r>
            <a:r>
              <a:rPr lang="pl-PL" sz="2400" dirty="0" err="1"/>
              <a:t>architecture</a:t>
            </a:r>
            <a:r>
              <a:rPr lang="pl-PL" sz="24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pl-PL" sz="2400" dirty="0" err="1"/>
              <a:t>Every</a:t>
            </a:r>
            <a:r>
              <a:rPr lang="pl-PL" sz="2400" dirty="0"/>
              <a:t> system </a:t>
            </a:r>
            <a:r>
              <a:rPr lang="pl-PL" sz="2400" dirty="0" err="1"/>
              <a:t>has</a:t>
            </a:r>
            <a:r>
              <a:rPr lang="pl-PL" sz="2400" dirty="0"/>
              <a:t> a software </a:t>
            </a:r>
            <a:r>
              <a:rPr lang="pl-PL" sz="2400" dirty="0" err="1"/>
              <a:t>architecture</a:t>
            </a:r>
            <a:r>
              <a:rPr lang="pl-PL" sz="2400" dirty="0"/>
              <a:t>, but </a:t>
            </a:r>
            <a:r>
              <a:rPr lang="pl-PL" sz="2400" dirty="0" err="1"/>
              <a:t>this</a:t>
            </a:r>
            <a:r>
              <a:rPr lang="pl-PL" sz="2400" dirty="0"/>
              <a:t> </a:t>
            </a:r>
            <a:r>
              <a:rPr lang="pl-PL" sz="2400" dirty="0" err="1"/>
              <a:t>architecture</a:t>
            </a:r>
            <a:r>
              <a:rPr lang="pl-PL" sz="2400" dirty="0"/>
              <a:t> </a:t>
            </a:r>
            <a:r>
              <a:rPr lang="pl-PL" sz="2400" dirty="0" err="1"/>
              <a:t>may</a:t>
            </a:r>
            <a:r>
              <a:rPr lang="pl-PL" sz="2400" dirty="0"/>
              <a:t> be </a:t>
            </a:r>
            <a:r>
              <a:rPr lang="pl-PL" sz="2400" dirty="0" err="1"/>
              <a:t>documented</a:t>
            </a:r>
            <a:r>
              <a:rPr lang="pl-PL" sz="2400" dirty="0"/>
              <a:t> and </a:t>
            </a:r>
            <a:r>
              <a:rPr lang="pl-PL" sz="2400" dirty="0" err="1"/>
              <a:t>disseminated</a:t>
            </a:r>
            <a:r>
              <a:rPr lang="pl-PL" sz="2400" dirty="0"/>
              <a:t>, </a:t>
            </a:r>
            <a:r>
              <a:rPr lang="pl-PL" sz="2400" dirty="0" err="1"/>
              <a:t>or</a:t>
            </a:r>
            <a:r>
              <a:rPr lang="pl-PL" sz="2400" dirty="0"/>
              <a:t> </a:t>
            </a:r>
            <a:r>
              <a:rPr lang="pl-PL" sz="2400" dirty="0" err="1"/>
              <a:t>it</a:t>
            </a:r>
            <a:r>
              <a:rPr lang="pl-PL" sz="2400" dirty="0"/>
              <a:t> </a:t>
            </a:r>
            <a:r>
              <a:rPr lang="pl-PL" sz="2400" dirty="0" err="1"/>
              <a:t>may</a:t>
            </a:r>
            <a:r>
              <a:rPr lang="pl-PL" sz="2400" dirty="0"/>
              <a:t> not be.</a:t>
            </a:r>
          </a:p>
          <a:p>
            <a:pPr>
              <a:buFont typeface="Arial" pitchFamily="34" charset="0"/>
              <a:buChar char="•"/>
            </a:pPr>
            <a:r>
              <a:rPr lang="pl-PL" sz="2400" dirty="0" err="1"/>
              <a:t>There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no </a:t>
            </a:r>
            <a:r>
              <a:rPr lang="pl-PL" sz="2400" dirty="0" err="1"/>
              <a:t>such</a:t>
            </a:r>
            <a:r>
              <a:rPr lang="pl-PL" sz="2400" dirty="0"/>
              <a:t> </a:t>
            </a:r>
            <a:r>
              <a:rPr lang="pl-PL" sz="2400" dirty="0" err="1"/>
              <a:t>thing</a:t>
            </a:r>
            <a:r>
              <a:rPr lang="pl-PL" sz="2400" dirty="0"/>
              <a:t> as </a:t>
            </a:r>
            <a:r>
              <a:rPr lang="pl-PL" sz="2400" dirty="0" err="1"/>
              <a:t>an</a:t>
            </a:r>
            <a:r>
              <a:rPr lang="pl-PL" sz="2400" dirty="0"/>
              <a:t> </a:t>
            </a:r>
            <a:r>
              <a:rPr lang="pl-PL" sz="2400" dirty="0" err="1"/>
              <a:t>inherently</a:t>
            </a:r>
            <a:r>
              <a:rPr lang="pl-PL" sz="2400" dirty="0"/>
              <a:t> </a:t>
            </a:r>
            <a:r>
              <a:rPr lang="pl-PL" sz="2400" dirty="0" err="1"/>
              <a:t>good</a:t>
            </a:r>
            <a:r>
              <a:rPr lang="pl-PL" sz="2400" dirty="0"/>
              <a:t> </a:t>
            </a:r>
            <a:r>
              <a:rPr lang="pl-PL" sz="2400" dirty="0" err="1"/>
              <a:t>or</a:t>
            </a:r>
            <a:r>
              <a:rPr lang="pl-PL" sz="2400" dirty="0"/>
              <a:t> </a:t>
            </a:r>
            <a:r>
              <a:rPr lang="pl-PL" sz="2400" dirty="0" err="1"/>
              <a:t>bad</a:t>
            </a:r>
            <a:r>
              <a:rPr lang="pl-PL" sz="2400" dirty="0"/>
              <a:t> </a:t>
            </a:r>
            <a:r>
              <a:rPr lang="pl-PL" sz="2400" dirty="0" err="1"/>
              <a:t>architecture</a:t>
            </a:r>
            <a:r>
              <a:rPr lang="pl-PL" sz="2400" dirty="0"/>
              <a:t>. </a:t>
            </a:r>
            <a:r>
              <a:rPr lang="pl-PL" sz="2400" dirty="0" err="1"/>
              <a:t>Architectures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either</a:t>
            </a:r>
            <a:r>
              <a:rPr lang="pl-PL" sz="2400" dirty="0"/>
              <a:t> </a:t>
            </a:r>
            <a:r>
              <a:rPr lang="pl-PL" sz="2400" dirty="0" err="1"/>
              <a:t>more</a:t>
            </a:r>
            <a:r>
              <a:rPr lang="pl-PL" sz="2400" dirty="0"/>
              <a:t> </a:t>
            </a:r>
            <a:r>
              <a:rPr lang="pl-PL" sz="2400" dirty="0" err="1"/>
              <a:t>or</a:t>
            </a:r>
            <a:r>
              <a:rPr lang="pl-PL" sz="2400" dirty="0"/>
              <a:t> less </a:t>
            </a:r>
            <a:r>
              <a:rPr lang="pl-PL" sz="2400" dirty="0" err="1"/>
              <a:t>fit</a:t>
            </a:r>
            <a:r>
              <a:rPr lang="pl-PL" sz="2400" dirty="0"/>
              <a:t> for </a:t>
            </a:r>
            <a:r>
              <a:rPr lang="pl-PL" sz="2400" dirty="0" err="1"/>
              <a:t>some</a:t>
            </a:r>
            <a:r>
              <a:rPr lang="pl-PL" sz="2400" dirty="0"/>
              <a:t> </a:t>
            </a:r>
            <a:r>
              <a:rPr lang="pl-PL" sz="2400" dirty="0" err="1"/>
              <a:t>purpose</a:t>
            </a:r>
            <a:r>
              <a:rPr lang="pl-PL" sz="2400" dirty="0"/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EC150-C585-4281-B054-32A92BCEA3F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AD8B6-5857-4BEA-B099-FB309E0D555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4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The software architecture of a system is the set of structures needed to reason about the system, which comprise software elements, relations among them, and properties of both.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CAE27A-8960-470E-9AE1-3BFF306431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is Software Architecture?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D5A51-F3CB-4C9E-A2B5-27D60BD77E9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8CE89-8E1C-43F1-A7E2-99DE589F27D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4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definition stands in contrast to other definitions that talk about the system’s “early” or “major” design decisions. </a:t>
            </a:r>
          </a:p>
          <a:p>
            <a:pPr lvl="1"/>
            <a:r>
              <a:rPr lang="en-US" dirty="0"/>
              <a:t>Many architectural decisions are made early, but not all are.</a:t>
            </a:r>
          </a:p>
          <a:p>
            <a:pPr lvl="1"/>
            <a:r>
              <a:rPr lang="en-US" dirty="0"/>
              <a:t>Many decisions are made early that are not architectural.</a:t>
            </a:r>
          </a:p>
          <a:p>
            <a:pPr lvl="1"/>
            <a:r>
              <a:rPr lang="en-US" dirty="0"/>
              <a:t>It’s hard to look at a decision and tell whether or not it’s “major.”</a:t>
            </a:r>
          </a:p>
          <a:p>
            <a:r>
              <a:rPr lang="en-US" dirty="0"/>
              <a:t>Structures, on the other hand, are fairly easy to identify in software, and they form a powerful tool for system design.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7600D-0944-46E3-9D95-761B91F93AE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853440" cy="890499"/>
          </a:xfrm>
        </p:spPr>
        <p:txBody>
          <a:bodyPr/>
          <a:lstStyle/>
          <a:p>
            <a:r>
              <a:rPr lang="en-IN" dirty="0"/>
              <a:t>`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60E4AD-EA18-492E-9338-F38A75F4B7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D0CED-A7AE-47B8-8D43-2CF05AFB8FD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1E810-BEF1-4859-A4E6-D3CF912F442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4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A structure is a set of elements held together by a relation.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Software systems are composed of many structures, and no single structure holds claim to being the  architecture.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There are three important categories of architectural structures.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Module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Component and Connector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Allocation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7500"/>
          </a:bodyPr>
          <a:lstStyle/>
          <a:p>
            <a:r>
              <a:rPr lang="en-US" dirty="0"/>
              <a:t>Architecture Is a Set of Software Structures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7FBDC-220A-447D-B789-70155AF7857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F939E-CA69-4E88-A21B-C72AFD7E63C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5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Some structures partition systems into implementation units, which we call modules.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Modules are assigned specific computational responsibilities, and are the basis of work assignments for programming teams.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In large projects, these elements (modules) are subdivided for assignment to sub-teams.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A02E16-5CB9-4CB5-8113-947F7B20FF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Module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DB9B2D-6785-40D9-9875-46899AC20EB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F4C12-42A5-4E82-AAB6-7678BC3D663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7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Other structures focus on the way the elements interact with each other at runtime to carry out the system’s functions.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We call runtime structures </a:t>
            </a:r>
            <a:r>
              <a:rPr lang="en-US" i="1" dirty="0"/>
              <a:t>component-and-connector (C&amp;C) structures</a:t>
            </a:r>
            <a:r>
              <a:rPr lang="en-US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In our use, a component is always a runtime entity.</a:t>
            </a:r>
          </a:p>
          <a:p>
            <a:pPr lvl="1"/>
            <a:r>
              <a:rPr lang="en-US" dirty="0"/>
              <a:t>Suppose the system is to be built as a set of services. </a:t>
            </a:r>
          </a:p>
          <a:p>
            <a:pPr lvl="1"/>
            <a:r>
              <a:rPr lang="en-US" dirty="0"/>
              <a:t>The services, the infrastructure they interact with, and the synchronization and interaction relations among them form another kind of structure often used to describe a system. </a:t>
            </a:r>
          </a:p>
          <a:p>
            <a:pPr lvl="1"/>
            <a:r>
              <a:rPr lang="en-US" dirty="0"/>
              <a:t>These services are made up of (compiled from) the programs in the various implementation units – modules.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 dirty="0"/>
              <a:t>SEZG651/SSZG653 Software Architectures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7CA23A-0E32-45FF-9E6A-00497887C8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7500"/>
          </a:bodyPr>
          <a:lstStyle/>
          <a:p>
            <a:r>
              <a:rPr lang="en-US" dirty="0"/>
              <a:t>Component-and-connector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C6C48D-5725-453C-A2ED-E09B3D637DA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834BC-4005-4D1B-9EF2-E9C7931BF86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34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Allocation structures describe the mapping from software structures to the system’s environments</a:t>
            </a:r>
          </a:p>
          <a:p>
            <a:pPr lvl="1"/>
            <a:r>
              <a:rPr lang="en-US" dirty="0"/>
              <a:t>organizational</a:t>
            </a:r>
          </a:p>
          <a:p>
            <a:pPr lvl="1"/>
            <a:r>
              <a:rPr lang="en-US" dirty="0"/>
              <a:t>developmental</a:t>
            </a:r>
          </a:p>
          <a:p>
            <a:pPr lvl="1"/>
            <a:r>
              <a:rPr lang="en-US" dirty="0"/>
              <a:t>installation</a:t>
            </a:r>
          </a:p>
          <a:p>
            <a:pPr lvl="1"/>
            <a:r>
              <a:rPr lang="en-US" dirty="0"/>
              <a:t>Execution</a:t>
            </a:r>
          </a:p>
          <a:p>
            <a:r>
              <a:rPr lang="en-US" dirty="0"/>
              <a:t>For example</a:t>
            </a:r>
          </a:p>
          <a:p>
            <a:pPr lvl="1"/>
            <a:r>
              <a:rPr lang="en-US" dirty="0"/>
              <a:t>Modules are assigned to teams to develop, and assigned to places in a file structure for implementation, integration, and testing. </a:t>
            </a:r>
          </a:p>
          <a:p>
            <a:pPr lvl="1"/>
            <a:r>
              <a:rPr lang="en-US" dirty="0"/>
              <a:t>Components are deployed onto hardware in order to execute.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Allocation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585A5-296D-47DD-937E-C6181A38F49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July 29,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57855-9A68-4A52-9086-610420257B9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6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BB9DCE8645E4D85AE066637E9DA4B" ma:contentTypeVersion="5" ma:contentTypeDescription="Create a new document." ma:contentTypeScope="" ma:versionID="3b0ad083c9fce93758d7c1cd03ef0ba8">
  <xsd:schema xmlns:xsd="http://www.w3.org/2001/XMLSchema" xmlns:xs="http://www.w3.org/2001/XMLSchema" xmlns:p="http://schemas.microsoft.com/office/2006/metadata/properties" xmlns:ns2="8a1544a5-6ec8-4bbc-8101-c341ae766efb" targetNamespace="http://schemas.microsoft.com/office/2006/metadata/properties" ma:root="true" ma:fieldsID="e5875d53c4ed6633c8e7937ece795cb4" ns2:_="">
    <xsd:import namespace="8a1544a5-6ec8-4bbc-8101-c341ae76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544a5-6ec8-4bbc-8101-c341ae766e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590B4F-8746-4804-81EB-03549AD066EB}"/>
</file>

<file path=customXml/itemProps2.xml><?xml version="1.0" encoding="utf-8"?>
<ds:datastoreItem xmlns:ds="http://schemas.openxmlformats.org/officeDocument/2006/customXml" ds:itemID="{81AB20E1-2AC9-4A73-9289-230384E99FF2}"/>
</file>

<file path=customXml/itemProps3.xml><?xml version="1.0" encoding="utf-8"?>
<ds:datastoreItem xmlns:ds="http://schemas.openxmlformats.org/officeDocument/2006/customXml" ds:itemID="{9CCDD181-6C30-46C6-BFC1-A5C896C6C37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1171</TotalTime>
  <Words>4184</Words>
  <Application>Microsoft Office PowerPoint</Application>
  <PresentationFormat>On-screen Show (4:3)</PresentationFormat>
  <Paragraphs>408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Office Theme</vt:lpstr>
      <vt:lpstr>What is Software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Harvinder Jabbal</cp:lastModifiedBy>
  <cp:revision>73</cp:revision>
  <dcterms:created xsi:type="dcterms:W3CDTF">2011-09-14T09:42:05Z</dcterms:created>
  <dcterms:modified xsi:type="dcterms:W3CDTF">2023-07-22T02:50:47Z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0x010100D93BB9DCE8645E4D85AE066637E9DA4B</vt:lpwstr>
  </property>
</Properties>
</file>