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60" r:id="rId2"/>
    <p:sldId id="257" r:id="rId3"/>
    <p:sldId id="263" r:id="rId4"/>
    <p:sldId id="288"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p:cViewPr varScale="1">
        <p:scale>
          <a:sx n="52" d="100"/>
          <a:sy n="52" d="100"/>
        </p:scale>
        <p:origin x="1330"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pPr/>
              <a:t>04-08-2023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pPr/>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r>
              <a:rPr lang="en-US"/>
              <a:t>August 5, 2023</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r>
              <a:rPr lang="en-US"/>
              <a:t>August 5, 2023</a:t>
            </a:r>
            <a:endParaRPr lang="en-AU"/>
          </a:p>
        </p:txBody>
      </p:sp>
      <p:sp>
        <p:nvSpPr>
          <p:cNvPr id="5" name="Footer Placeholder 4"/>
          <p:cNvSpPr>
            <a:spLocks noGrp="1"/>
          </p:cNvSpPr>
          <p:nvPr>
            <p:ph type="ftr" sz="quarter" idx="11"/>
          </p:nvPr>
        </p:nvSpPr>
        <p:spPr/>
        <p:txBody>
          <a:bodyPr/>
          <a:lstStyle/>
          <a:p>
            <a:r>
              <a:rPr lang="en-AU"/>
              <a:t>SSZG653 Software Architectures</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pPr/>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41979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SSZG653 Software Architectures</a:t>
            </a:r>
            <a:endParaRPr lang="en-AU" dirty="0"/>
          </a:p>
        </p:txBody>
      </p:sp>
    </p:spTree>
    <p:extLst>
      <p:ext uri="{BB962C8B-B14F-4D97-AF65-F5344CB8AC3E}">
        <p14:creationId xmlns:p14="http://schemas.microsoft.com/office/powerpoint/2010/main" val="917521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r>
              <a:rPr lang="en-US"/>
              <a:t>August 5, 2023</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SSZG653 Software Architectures</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r>
              <a:rPr lang="en-US"/>
              <a:t>August 5, 2023</a:t>
            </a:r>
            <a:endParaRPr lang="en-US" dirty="0"/>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SSZG653 Software Architectures</a:t>
            </a:r>
            <a:endParaRPr lang="en-US" dirty="0"/>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r>
              <a:rPr lang="en-US"/>
              <a:t>August 5, 2023</a:t>
            </a:r>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r>
              <a:rPr lang="en-US"/>
              <a:t>SSZG653 Software Architectures</a:t>
            </a:r>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r>
              <a:rPr lang="en-US"/>
              <a:t>August 5, 2023</a:t>
            </a: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r>
              <a:rPr lang="en-US"/>
              <a:t>August 5, 2023</a:t>
            </a: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r>
              <a:rPr lang="en-US"/>
              <a:t>August 5, 2023</a:t>
            </a: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r>
              <a:rPr lang="en-US"/>
              <a:t>August 5, 2023</a:t>
            </a: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SSZG653 Software Architectures</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August 5, 2023</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dirty="0"/>
              <a:t>SSZG653 Software Architectures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Availability</a:t>
            </a:r>
            <a:br>
              <a:rPr lang="en-US" dirty="0"/>
            </a:br>
            <a:r>
              <a:rPr lang="en-AU"/>
              <a:t>Module 2 – L2</a:t>
            </a:r>
            <a:endParaRPr lang="en-US" dirty="0"/>
          </a:p>
        </p:txBody>
      </p:sp>
      <p:sp>
        <p:nvSpPr>
          <p:cNvPr id="6" name="Content Placeholder 5"/>
          <p:cNvSpPr>
            <a:spLocks noGrp="1"/>
          </p:cNvSpPr>
          <p:nvPr>
            <p:ph sz="quarter" idx="13"/>
          </p:nvPr>
        </p:nvSpPr>
        <p:spPr/>
        <p:txBody>
          <a:bodyPr/>
          <a:lstStyle/>
          <a:p>
            <a:r>
              <a:rPr lang="en-US" sz="1800" dirty="0"/>
              <a:t>Harvinder S Jabbal </a:t>
            </a:r>
          </a:p>
          <a:p>
            <a:r>
              <a:rPr lang="en-US" dirty="0"/>
              <a:t>CSIS, Work Integrated Learning Programs</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Footer Placeholder 2">
            <a:extLst>
              <a:ext uri="{FF2B5EF4-FFF2-40B4-BE49-F238E27FC236}">
                <a16:creationId xmlns:a16="http://schemas.microsoft.com/office/drawing/2014/main" id="{2618058F-E2B6-466F-9CC1-565AF74727FA}"/>
              </a:ext>
            </a:extLst>
          </p:cNvPr>
          <p:cNvSpPr>
            <a:spLocks noGrp="1"/>
          </p:cNvSpPr>
          <p:nvPr>
            <p:ph type="ftr" sz="quarter" idx="15"/>
          </p:nvPr>
        </p:nvSpPr>
        <p:spPr/>
        <p:txBody>
          <a:bodyPr/>
          <a:lstStyle/>
          <a:p>
            <a:r>
              <a:rPr lang="en-US" dirty="0"/>
              <a:t>SSZG653 Software Architectures</a:t>
            </a:r>
          </a:p>
        </p:txBody>
      </p:sp>
      <p:sp>
        <p:nvSpPr>
          <p:cNvPr id="4" name="Date Placeholder 3">
            <a:extLst>
              <a:ext uri="{FF2B5EF4-FFF2-40B4-BE49-F238E27FC236}">
                <a16:creationId xmlns:a16="http://schemas.microsoft.com/office/drawing/2014/main" id="{791BFCCC-1B52-43EB-9B30-A96190E558FD}"/>
              </a:ext>
            </a:extLst>
          </p:cNvPr>
          <p:cNvSpPr>
            <a:spLocks noGrp="1"/>
          </p:cNvSpPr>
          <p:nvPr>
            <p:ph type="dt" sz="half" idx="14"/>
          </p:nvPr>
        </p:nvSpPr>
        <p:spPr/>
        <p:txBody>
          <a:bodyPr/>
          <a:lstStyle/>
          <a:p>
            <a:r>
              <a:rPr lang="en-US"/>
              <a:t>August 5, 2023</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6DBD4D5-151E-4432-A613-30C94F293314}"/>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Title 1">
            <a:extLst>
              <a:ext uri="{FF2B5EF4-FFF2-40B4-BE49-F238E27FC236}">
                <a16:creationId xmlns:a16="http://schemas.microsoft.com/office/drawing/2014/main" id="{83A03C63-7381-4B1E-83B1-E2A587C86990}"/>
              </a:ext>
            </a:extLst>
          </p:cNvPr>
          <p:cNvSpPr>
            <a:spLocks noGrp="1"/>
          </p:cNvSpPr>
          <p:nvPr>
            <p:ph sz="quarter" idx="10"/>
          </p:nvPr>
        </p:nvSpPr>
        <p:spPr/>
        <p:txBody>
          <a:bodyPr>
            <a:normAutofit/>
          </a:bodyPr>
          <a:lstStyle/>
          <a:p>
            <a:r>
              <a:rPr lang="en-US" dirty="0"/>
              <a:t>Availability Tactics</a:t>
            </a:r>
          </a:p>
        </p:txBody>
      </p:sp>
      <p:pic>
        <p:nvPicPr>
          <p:cNvPr id="9" name="Content Placeholder 8">
            <a:extLst>
              <a:ext uri="{FF2B5EF4-FFF2-40B4-BE49-F238E27FC236}">
                <a16:creationId xmlns:a16="http://schemas.microsoft.com/office/drawing/2014/main" id="{23EB8310-FEEF-43F4-9783-28F0ADEFC53E}"/>
              </a:ext>
            </a:extLst>
          </p:cNvPr>
          <p:cNvPicPr>
            <a:picLocks noGrp="1" noChangeAspect="1"/>
          </p:cNvPicPr>
          <p:nvPr>
            <p:ph idx="1"/>
          </p:nvPr>
        </p:nvPicPr>
        <p:blipFill>
          <a:blip r:embed="rId2" cstate="print"/>
          <a:stretch>
            <a:fillRect/>
          </a:stretch>
        </p:blipFill>
        <p:spPr>
          <a:xfrm>
            <a:off x="1371600" y="1493838"/>
            <a:ext cx="6324600" cy="5973762"/>
          </a:xfrm>
          <a:prstGeom prst="rect">
            <a:avLst/>
          </a:prstGeom>
        </p:spPr>
      </p:pic>
      <p:sp>
        <p:nvSpPr>
          <p:cNvPr id="2" name="Date Placeholder 1">
            <a:extLst>
              <a:ext uri="{FF2B5EF4-FFF2-40B4-BE49-F238E27FC236}">
                <a16:creationId xmlns:a16="http://schemas.microsoft.com/office/drawing/2014/main" id="{F02FCF78-30E6-44B7-829A-9AC7C24A737E}"/>
              </a:ext>
            </a:extLst>
          </p:cNvPr>
          <p:cNvSpPr>
            <a:spLocks noGrp="1"/>
          </p:cNvSpPr>
          <p:nvPr>
            <p:ph type="dt" sz="half" idx="12"/>
          </p:nvPr>
        </p:nvSpPr>
        <p:spPr/>
        <p:txBody>
          <a:bodyPr/>
          <a:lstStyle/>
          <a:p>
            <a:r>
              <a:rPr lang="en-US"/>
              <a:t>August 5, 2023</a:t>
            </a:r>
          </a:p>
        </p:txBody>
      </p:sp>
      <p:sp>
        <p:nvSpPr>
          <p:cNvPr id="3" name="Slide Number Placeholder 2">
            <a:extLst>
              <a:ext uri="{FF2B5EF4-FFF2-40B4-BE49-F238E27FC236}">
                <a16:creationId xmlns:a16="http://schemas.microsoft.com/office/drawing/2014/main" id="{C04988D7-322A-4E3F-A88F-05F537F0535D}"/>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Tree>
    <p:extLst>
      <p:ext uri="{BB962C8B-B14F-4D97-AF65-F5344CB8AC3E}">
        <p14:creationId xmlns:p14="http://schemas.microsoft.com/office/powerpoint/2010/main" val="4266928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Ping/echo: asynchronous request/response message pair exchanged between nodes, used to determine reachability and the round-trip delay through the associated network path. </a:t>
            </a:r>
          </a:p>
          <a:p>
            <a:pPr>
              <a:buFont typeface="Arial" panose="020B0604020202020204" pitchFamily="34" charset="0"/>
              <a:buChar char="•"/>
            </a:pPr>
            <a:r>
              <a:rPr lang="en-US" dirty="0"/>
              <a:t>Monitor: a component used to monitor the state of health of other parts of the system. A system monitor can detect failure or congestion in the network or other shared resources, such as from a denial-of-service attack. </a:t>
            </a:r>
          </a:p>
          <a:p>
            <a:pPr>
              <a:buFont typeface="Arial" panose="020B0604020202020204" pitchFamily="34" charset="0"/>
              <a:buChar char="•"/>
            </a:pPr>
            <a:r>
              <a:rPr lang="en-US" dirty="0"/>
              <a:t>Heartbeat: a periodic message exchange between a system monitor and a process being monitored.</a:t>
            </a:r>
          </a:p>
        </p:txBody>
      </p:sp>
      <p:sp>
        <p:nvSpPr>
          <p:cNvPr id="6" name="Content Placeholder 5">
            <a:extLst>
              <a:ext uri="{FF2B5EF4-FFF2-40B4-BE49-F238E27FC236}">
                <a16:creationId xmlns:a16="http://schemas.microsoft.com/office/drawing/2014/main" id="{E068AB16-5D48-471A-A6C9-C8D650293742}"/>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912EB86B-400B-4451-ABEF-BF694322EB78}"/>
              </a:ext>
            </a:extLst>
          </p:cNvPr>
          <p:cNvSpPr>
            <a:spLocks noGrp="1"/>
          </p:cNvSpPr>
          <p:nvPr>
            <p:ph sz="quarter" idx="10"/>
          </p:nvPr>
        </p:nvSpPr>
        <p:spPr/>
        <p:txBody>
          <a:bodyPr>
            <a:normAutofit/>
          </a:bodyPr>
          <a:lstStyle/>
          <a:p>
            <a:r>
              <a:rPr lang="en-US" dirty="0"/>
              <a:t>Detect Faults</a:t>
            </a:r>
          </a:p>
        </p:txBody>
      </p:sp>
      <p:sp>
        <p:nvSpPr>
          <p:cNvPr id="2" name="Date Placeholder 1">
            <a:extLst>
              <a:ext uri="{FF2B5EF4-FFF2-40B4-BE49-F238E27FC236}">
                <a16:creationId xmlns:a16="http://schemas.microsoft.com/office/drawing/2014/main" id="{2B5FEC2C-240F-4326-BFDE-8B9E48056135}"/>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EBEA2126-A32A-4187-80A8-74CBA36D4362}"/>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Tree>
    <p:extLst>
      <p:ext uri="{BB962C8B-B14F-4D97-AF65-F5344CB8AC3E}">
        <p14:creationId xmlns:p14="http://schemas.microsoft.com/office/powerpoint/2010/main" val="1711429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Timestamp: used to detect incorrect sequences of events, primarily in distributed message-passing systems. </a:t>
            </a:r>
          </a:p>
          <a:p>
            <a:pPr>
              <a:buFont typeface="Arial" panose="020B0604020202020204" pitchFamily="34" charset="0"/>
              <a:buChar char="•"/>
            </a:pPr>
            <a:r>
              <a:rPr lang="en-US" dirty="0"/>
              <a:t>Sanity Checking: checks the validity or reasonableness of a component’s operations or outputs; typically based on a knowledge of the internal design, the state of the system, or the nature of the information under scrutiny. </a:t>
            </a:r>
          </a:p>
          <a:p>
            <a:pPr>
              <a:buFont typeface="Arial" panose="020B0604020202020204" pitchFamily="34" charset="0"/>
              <a:buChar char="•"/>
            </a:pPr>
            <a:r>
              <a:rPr lang="en-US" dirty="0"/>
              <a:t>Condition Monitoring: checking conditions in a process or device, or validating assumptions made during the design.</a:t>
            </a:r>
          </a:p>
        </p:txBody>
      </p:sp>
      <p:sp>
        <p:nvSpPr>
          <p:cNvPr id="6" name="Content Placeholder 5">
            <a:extLst>
              <a:ext uri="{FF2B5EF4-FFF2-40B4-BE49-F238E27FC236}">
                <a16:creationId xmlns:a16="http://schemas.microsoft.com/office/drawing/2014/main" id="{3901A40A-2D3D-4947-90D5-45C28113381A}"/>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5660129A-E076-45EE-A3B3-0D5C919DD6D3}"/>
              </a:ext>
            </a:extLst>
          </p:cNvPr>
          <p:cNvSpPr>
            <a:spLocks noGrp="1"/>
          </p:cNvSpPr>
          <p:nvPr>
            <p:ph sz="quarter" idx="10"/>
          </p:nvPr>
        </p:nvSpPr>
        <p:spPr/>
        <p:txBody>
          <a:bodyPr>
            <a:normAutofit/>
          </a:bodyPr>
          <a:lstStyle/>
          <a:p>
            <a:r>
              <a:rPr lang="en-US" dirty="0"/>
              <a:t>Detect Faults</a:t>
            </a:r>
          </a:p>
        </p:txBody>
      </p:sp>
      <p:sp>
        <p:nvSpPr>
          <p:cNvPr id="2" name="Date Placeholder 1">
            <a:extLst>
              <a:ext uri="{FF2B5EF4-FFF2-40B4-BE49-F238E27FC236}">
                <a16:creationId xmlns:a16="http://schemas.microsoft.com/office/drawing/2014/main" id="{E47E9AC8-3B30-4205-9B88-6525B7CC5224}"/>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57E1C34E-9ED9-444B-8B1D-2CAC87EC4F16}"/>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Tree>
    <p:extLst>
      <p:ext uri="{BB962C8B-B14F-4D97-AF65-F5344CB8AC3E}">
        <p14:creationId xmlns:p14="http://schemas.microsoft.com/office/powerpoint/2010/main" val="2601889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Voting: to check that replicated components are producing the same results. Comes in various flavors: replication, functional redundancy, analytic redundancy.</a:t>
            </a:r>
          </a:p>
          <a:p>
            <a:pPr>
              <a:buFont typeface="Arial" panose="020B0604020202020204" pitchFamily="34" charset="0"/>
              <a:buChar char="•"/>
            </a:pPr>
            <a:r>
              <a:rPr lang="en-US" dirty="0"/>
              <a:t>Exception Detection: detection of a system condition that alters the normal flow of execution, e.g. system exception, parameter fence, parameter typing, timeout.</a:t>
            </a:r>
          </a:p>
          <a:p>
            <a:pPr>
              <a:buFont typeface="Arial" panose="020B0604020202020204" pitchFamily="34" charset="0"/>
              <a:buChar char="•"/>
            </a:pPr>
            <a:r>
              <a:rPr lang="en-US" dirty="0"/>
              <a:t>Self-test: procedure for a component to test itself for correct operation.</a:t>
            </a:r>
          </a:p>
        </p:txBody>
      </p:sp>
      <p:sp>
        <p:nvSpPr>
          <p:cNvPr id="6" name="Content Placeholder 5">
            <a:extLst>
              <a:ext uri="{FF2B5EF4-FFF2-40B4-BE49-F238E27FC236}">
                <a16:creationId xmlns:a16="http://schemas.microsoft.com/office/drawing/2014/main" id="{11C7575A-9085-4E95-B03B-D0C7FDB3765F}"/>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7174BD2E-9779-4BE9-B4F0-2A29CBE8C9B0}"/>
              </a:ext>
            </a:extLst>
          </p:cNvPr>
          <p:cNvSpPr>
            <a:spLocks noGrp="1"/>
          </p:cNvSpPr>
          <p:nvPr>
            <p:ph sz="quarter" idx="10"/>
          </p:nvPr>
        </p:nvSpPr>
        <p:spPr/>
        <p:txBody>
          <a:bodyPr>
            <a:normAutofit/>
          </a:bodyPr>
          <a:lstStyle/>
          <a:p>
            <a:r>
              <a:rPr lang="en-US" dirty="0"/>
              <a:t>Detect Faults</a:t>
            </a:r>
          </a:p>
        </p:txBody>
      </p:sp>
      <p:sp>
        <p:nvSpPr>
          <p:cNvPr id="2" name="Date Placeholder 1">
            <a:extLst>
              <a:ext uri="{FF2B5EF4-FFF2-40B4-BE49-F238E27FC236}">
                <a16:creationId xmlns:a16="http://schemas.microsoft.com/office/drawing/2014/main" id="{73E800D2-9125-41CC-991A-AFE827F9C26C}"/>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7983F77F-939C-4AC8-9E8C-2001DF2263F8}"/>
              </a:ext>
            </a:extLst>
          </p:cNvPr>
          <p:cNvSpPr>
            <a:spLocks noGrp="1"/>
          </p:cNvSpPr>
          <p:nvPr>
            <p:ph type="sldNum" sz="quarter" idx="14"/>
          </p:nvPr>
        </p:nvSpPr>
        <p:spPr/>
        <p:txBody>
          <a:bodyPr/>
          <a:lstStyle/>
          <a:p>
            <a:fld id="{BC8D7E44-7D4F-4942-A8C9-2DF6BF8399E8}" type="slidenum">
              <a:rPr lang="en-US" smtClean="0"/>
              <a:pPr/>
              <a:t>13</a:t>
            </a:fld>
            <a:endParaRPr lang="en-US" dirty="0"/>
          </a:p>
        </p:txBody>
      </p:sp>
    </p:spTree>
    <p:extLst>
      <p:ext uri="{BB962C8B-B14F-4D97-AF65-F5344CB8AC3E}">
        <p14:creationId xmlns:p14="http://schemas.microsoft.com/office/powerpoint/2010/main" val="375239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US" dirty="0"/>
              <a:t>Active Redundancy (hot spare): all nodes in a </a:t>
            </a:r>
            <a:r>
              <a:rPr lang="en-US" i="1" dirty="0"/>
              <a:t>protection group </a:t>
            </a:r>
            <a:r>
              <a:rPr lang="en-US" dirty="0"/>
              <a:t>receive and process identical inputs in parallel, allowing redundant spare(s) to maintain synchronous state with the active node(s). 	</a:t>
            </a:r>
          </a:p>
          <a:p>
            <a:pPr lvl="1"/>
            <a:r>
              <a:rPr lang="en-US" dirty="0"/>
              <a:t>A protection group is a group of nodes where one or more nodes are “active,” with the remainder serving as redundant spares.</a:t>
            </a:r>
          </a:p>
          <a:p>
            <a:pPr>
              <a:buFont typeface="Arial" panose="020B0604020202020204" pitchFamily="34" charset="0"/>
              <a:buChar char="•"/>
            </a:pPr>
            <a:r>
              <a:rPr lang="en-US" dirty="0"/>
              <a:t>Passive Redundancy (warm spare): only the active members of the protection group process input traffic; one of their duties is to provide the redundant spare(s) with periodic state updates. </a:t>
            </a:r>
          </a:p>
          <a:p>
            <a:pPr>
              <a:buFont typeface="Arial" panose="020B0604020202020204" pitchFamily="34" charset="0"/>
              <a:buChar char="•"/>
            </a:pPr>
            <a:r>
              <a:rPr lang="en-US" dirty="0"/>
              <a:t>Spare (cold spare): redundant spares of a protection group remain out of service until a fail-over occurs, at which point a power-on-reset procedure is initiated on the redundant spare prior to its being placed in service. </a:t>
            </a:r>
          </a:p>
        </p:txBody>
      </p:sp>
      <p:sp>
        <p:nvSpPr>
          <p:cNvPr id="6" name="Content Placeholder 5">
            <a:extLst>
              <a:ext uri="{FF2B5EF4-FFF2-40B4-BE49-F238E27FC236}">
                <a16:creationId xmlns:a16="http://schemas.microsoft.com/office/drawing/2014/main" id="{0C122E4A-C2F7-42FD-B078-FF7D0C5CA9FB}"/>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298F25A7-BCDE-45ED-85FE-917C86C01B2D}"/>
              </a:ext>
            </a:extLst>
          </p:cNvPr>
          <p:cNvSpPr>
            <a:spLocks noGrp="1"/>
          </p:cNvSpPr>
          <p:nvPr>
            <p:ph sz="quarter" idx="10"/>
          </p:nvPr>
        </p:nvSpPr>
        <p:spPr/>
        <p:txBody>
          <a:bodyPr>
            <a:normAutofit fontScale="97500"/>
          </a:bodyPr>
          <a:lstStyle/>
          <a:p>
            <a:r>
              <a:rPr lang="en-US" dirty="0"/>
              <a:t>Recover from Faults </a:t>
            </a:r>
            <a:br>
              <a:rPr lang="en-US" dirty="0"/>
            </a:br>
            <a:r>
              <a:rPr lang="en-US" dirty="0"/>
              <a:t>(Preparation &amp; Repair)</a:t>
            </a:r>
          </a:p>
        </p:txBody>
      </p:sp>
      <p:sp>
        <p:nvSpPr>
          <p:cNvPr id="2" name="Date Placeholder 1">
            <a:extLst>
              <a:ext uri="{FF2B5EF4-FFF2-40B4-BE49-F238E27FC236}">
                <a16:creationId xmlns:a16="http://schemas.microsoft.com/office/drawing/2014/main" id="{B9BB0EC1-AAB2-473A-830C-D6B8CE65AA54}"/>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41E06725-7B78-4917-A4E8-20BDFAB0D554}"/>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Tree>
    <p:extLst>
      <p:ext uri="{BB962C8B-B14F-4D97-AF65-F5344CB8AC3E}">
        <p14:creationId xmlns:p14="http://schemas.microsoft.com/office/powerpoint/2010/main" val="1987263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90000"/>
              </a:lnSpc>
              <a:buFont typeface="Arial" panose="020B0604020202020204" pitchFamily="34" charset="0"/>
              <a:buChar char="•"/>
            </a:pPr>
            <a:r>
              <a:rPr lang="en-US" sz="2800" dirty="0"/>
              <a:t>Exception Handling: dealing with the exception by reporting it or handling it, potentially masking the fault by correcting the cause of the exception and retrying.</a:t>
            </a:r>
          </a:p>
          <a:p>
            <a:pPr>
              <a:lnSpc>
                <a:spcPct val="90000"/>
              </a:lnSpc>
              <a:buFont typeface="Arial" panose="020B0604020202020204" pitchFamily="34" charset="0"/>
              <a:buChar char="•"/>
            </a:pPr>
            <a:r>
              <a:rPr lang="en-US" sz="2800" dirty="0"/>
              <a:t>Rollback: revert to a previous known good state, referred to as the “rollback line”.</a:t>
            </a:r>
          </a:p>
          <a:p>
            <a:pPr>
              <a:lnSpc>
                <a:spcPct val="90000"/>
              </a:lnSpc>
              <a:buFont typeface="Arial" panose="020B0604020202020204" pitchFamily="34" charset="0"/>
              <a:buChar char="•"/>
            </a:pPr>
            <a:r>
              <a:rPr lang="en-US" sz="2800" dirty="0"/>
              <a:t>Software Upgrade: in-service upgrades to executable code images in a non-service-affecting manner.</a:t>
            </a:r>
          </a:p>
        </p:txBody>
      </p:sp>
      <p:sp>
        <p:nvSpPr>
          <p:cNvPr id="6" name="Content Placeholder 5">
            <a:extLst>
              <a:ext uri="{FF2B5EF4-FFF2-40B4-BE49-F238E27FC236}">
                <a16:creationId xmlns:a16="http://schemas.microsoft.com/office/drawing/2014/main" id="{1C868617-C48B-4736-9698-043C1A0AF927}"/>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C58E9777-99F4-4316-8054-CDC2FB6A7390}"/>
              </a:ext>
            </a:extLst>
          </p:cNvPr>
          <p:cNvSpPr>
            <a:spLocks noGrp="1"/>
          </p:cNvSpPr>
          <p:nvPr>
            <p:ph sz="quarter" idx="10"/>
          </p:nvPr>
        </p:nvSpPr>
        <p:spPr/>
        <p:txBody>
          <a:bodyPr>
            <a:normAutofit fontScale="97500"/>
          </a:bodyPr>
          <a:lstStyle/>
          <a:p>
            <a:r>
              <a:rPr lang="en-US" dirty="0"/>
              <a:t>Recover from Faults </a:t>
            </a:r>
            <a:br>
              <a:rPr lang="en-US" dirty="0"/>
            </a:br>
            <a:r>
              <a:rPr lang="en-US" dirty="0"/>
              <a:t>(Preparation &amp; Repair)</a:t>
            </a:r>
          </a:p>
        </p:txBody>
      </p:sp>
      <p:sp>
        <p:nvSpPr>
          <p:cNvPr id="2" name="Date Placeholder 1">
            <a:extLst>
              <a:ext uri="{FF2B5EF4-FFF2-40B4-BE49-F238E27FC236}">
                <a16:creationId xmlns:a16="http://schemas.microsoft.com/office/drawing/2014/main" id="{36D1C895-919C-496A-9C60-A0EB8D6DC75A}"/>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85E8EFC2-7591-4777-BC56-8B8FBF369AC6}"/>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Tree>
    <p:extLst>
      <p:ext uri="{BB962C8B-B14F-4D97-AF65-F5344CB8AC3E}">
        <p14:creationId xmlns:p14="http://schemas.microsoft.com/office/powerpoint/2010/main" val="2795885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Retry: where a failure is transient retrying the operation may lead to success.</a:t>
            </a:r>
          </a:p>
          <a:p>
            <a:pPr>
              <a:buFont typeface="Arial" panose="020B0604020202020204" pitchFamily="34" charset="0"/>
              <a:buChar char="•"/>
            </a:pPr>
            <a:r>
              <a:rPr lang="en-US" dirty="0"/>
              <a:t>Ignore Faulty Behavior: ignoring messages sent from a source when it is determined that those messages are spurious.</a:t>
            </a:r>
          </a:p>
          <a:p>
            <a:pPr>
              <a:buFont typeface="Arial" panose="020B0604020202020204" pitchFamily="34" charset="0"/>
              <a:buChar char="•"/>
            </a:pPr>
            <a:r>
              <a:rPr lang="en-US" dirty="0"/>
              <a:t>Degradation: maintains the most critical system functions in the presence of component failures, dropping less critical functions.</a:t>
            </a:r>
          </a:p>
          <a:p>
            <a:pPr>
              <a:buFont typeface="Arial" panose="020B0604020202020204" pitchFamily="34" charset="0"/>
              <a:buChar char="•"/>
            </a:pPr>
            <a:r>
              <a:rPr lang="en-US" dirty="0"/>
              <a:t>Reconfiguration: reassigning responsibilities to the resources left functioning, while maintaining as much functionality as possible.</a:t>
            </a:r>
          </a:p>
        </p:txBody>
      </p:sp>
      <p:sp>
        <p:nvSpPr>
          <p:cNvPr id="6" name="Content Placeholder 5">
            <a:extLst>
              <a:ext uri="{FF2B5EF4-FFF2-40B4-BE49-F238E27FC236}">
                <a16:creationId xmlns:a16="http://schemas.microsoft.com/office/drawing/2014/main" id="{C81BC458-37AF-467F-9292-45798FC11DAA}"/>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CB411F9C-91D0-4A48-AF4F-548DCFE8C6CE}"/>
              </a:ext>
            </a:extLst>
          </p:cNvPr>
          <p:cNvSpPr>
            <a:spLocks noGrp="1"/>
          </p:cNvSpPr>
          <p:nvPr>
            <p:ph sz="quarter" idx="10"/>
          </p:nvPr>
        </p:nvSpPr>
        <p:spPr/>
        <p:txBody>
          <a:bodyPr>
            <a:normAutofit fontScale="97500"/>
          </a:bodyPr>
          <a:lstStyle/>
          <a:p>
            <a:r>
              <a:rPr lang="en-US" dirty="0"/>
              <a:t>Recover from Faults </a:t>
            </a:r>
            <a:br>
              <a:rPr lang="en-US" dirty="0"/>
            </a:br>
            <a:r>
              <a:rPr lang="en-US" dirty="0"/>
              <a:t>(Preparation &amp; Repair)</a:t>
            </a:r>
          </a:p>
        </p:txBody>
      </p:sp>
      <p:sp>
        <p:nvSpPr>
          <p:cNvPr id="2" name="Date Placeholder 1">
            <a:extLst>
              <a:ext uri="{FF2B5EF4-FFF2-40B4-BE49-F238E27FC236}">
                <a16:creationId xmlns:a16="http://schemas.microsoft.com/office/drawing/2014/main" id="{FF0B7FB4-D0FA-463E-AF9E-3B4F2724A8BD}"/>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2F4390A6-28FD-46AE-AD06-05D798F30ED2}"/>
              </a:ext>
            </a:extLst>
          </p:cNvPr>
          <p:cNvSpPr>
            <a:spLocks noGrp="1"/>
          </p:cNvSpPr>
          <p:nvPr>
            <p:ph type="sldNum" sz="quarter" idx="14"/>
          </p:nvPr>
        </p:nvSpPr>
        <p:spPr/>
        <p:txBody>
          <a:bodyPr/>
          <a:lstStyle/>
          <a:p>
            <a:fld id="{BC8D7E44-7D4F-4942-A8C9-2DF6BF8399E8}" type="slidenum">
              <a:rPr lang="en-US" smtClean="0"/>
              <a:pPr/>
              <a:t>16</a:t>
            </a:fld>
            <a:endParaRPr lang="en-US" dirty="0"/>
          </a:p>
        </p:txBody>
      </p:sp>
    </p:spTree>
    <p:extLst>
      <p:ext uri="{BB962C8B-B14F-4D97-AF65-F5344CB8AC3E}">
        <p14:creationId xmlns:p14="http://schemas.microsoft.com/office/powerpoint/2010/main" val="3078780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Font typeface="Arial" panose="020B0604020202020204" pitchFamily="34" charset="0"/>
              <a:buChar char="•"/>
            </a:pPr>
            <a:r>
              <a:rPr lang="en-US" sz="2200" dirty="0"/>
              <a:t>Shadow: operating a previously failed or in-service upgraded component in a “shadow mode” for a predefined time prior to reverting the component back to an active role.</a:t>
            </a:r>
          </a:p>
          <a:p>
            <a:pPr>
              <a:buFont typeface="Arial" panose="020B0604020202020204" pitchFamily="34" charset="0"/>
              <a:buChar char="•"/>
            </a:pPr>
            <a:r>
              <a:rPr lang="en-US" sz="2200" dirty="0"/>
              <a:t>State Resynchronization: partner to active redundancy and passive redundancy where state information is sent from active to standby components.</a:t>
            </a:r>
          </a:p>
          <a:p>
            <a:pPr>
              <a:buFont typeface="Arial" panose="020B0604020202020204" pitchFamily="34" charset="0"/>
              <a:buChar char="•"/>
            </a:pPr>
            <a:r>
              <a:rPr lang="en-US" sz="2200" dirty="0"/>
              <a:t>Escalating Restart: recover from faults by varying the granularity of the component(s) restarted and minimizing the level of service affected.</a:t>
            </a:r>
          </a:p>
          <a:p>
            <a:pPr>
              <a:buFont typeface="Arial" panose="020B0604020202020204" pitchFamily="34" charset="0"/>
              <a:buChar char="•"/>
            </a:pPr>
            <a:r>
              <a:rPr lang="en-US" sz="2200" dirty="0"/>
              <a:t>Non-stop Forwarding: functionality is split into supervisory and data. If a supervisor fails, a router continues forwarding packets along known routes while protocol information is recovered and validated. </a:t>
            </a:r>
          </a:p>
        </p:txBody>
      </p:sp>
      <p:sp>
        <p:nvSpPr>
          <p:cNvPr id="6" name="Content Placeholder 5">
            <a:extLst>
              <a:ext uri="{FF2B5EF4-FFF2-40B4-BE49-F238E27FC236}">
                <a16:creationId xmlns:a16="http://schemas.microsoft.com/office/drawing/2014/main" id="{7E5CA762-B98E-4BEB-978B-87998D40A37B}"/>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79DA0E70-2DC0-44BB-8FBA-BE6A3CB94776}"/>
              </a:ext>
            </a:extLst>
          </p:cNvPr>
          <p:cNvSpPr>
            <a:spLocks noGrp="1"/>
          </p:cNvSpPr>
          <p:nvPr>
            <p:ph sz="quarter" idx="10"/>
          </p:nvPr>
        </p:nvSpPr>
        <p:spPr/>
        <p:txBody>
          <a:bodyPr>
            <a:normAutofit fontScale="97500"/>
          </a:bodyPr>
          <a:lstStyle/>
          <a:p>
            <a:r>
              <a:rPr lang="en-US" dirty="0"/>
              <a:t>Recover from Faults </a:t>
            </a:r>
            <a:br>
              <a:rPr lang="en-US" dirty="0"/>
            </a:br>
            <a:r>
              <a:rPr lang="en-US" dirty="0"/>
              <a:t>(Reintroduction)</a:t>
            </a:r>
          </a:p>
        </p:txBody>
      </p:sp>
      <p:sp>
        <p:nvSpPr>
          <p:cNvPr id="2" name="Date Placeholder 1">
            <a:extLst>
              <a:ext uri="{FF2B5EF4-FFF2-40B4-BE49-F238E27FC236}">
                <a16:creationId xmlns:a16="http://schemas.microsoft.com/office/drawing/2014/main" id="{69EAB684-81F0-4CD7-B7D9-7B917173CA89}"/>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A674DCFE-9A5F-46AF-83A4-125F334BE9A0}"/>
              </a:ext>
            </a:extLst>
          </p:cNvPr>
          <p:cNvSpPr>
            <a:spLocks noGrp="1"/>
          </p:cNvSpPr>
          <p:nvPr>
            <p:ph type="sldNum" sz="quarter" idx="14"/>
          </p:nvPr>
        </p:nvSpPr>
        <p:spPr/>
        <p:txBody>
          <a:bodyPr/>
          <a:lstStyle/>
          <a:p>
            <a:fld id="{BC8D7E44-7D4F-4942-A8C9-2DF6BF8399E8}" type="slidenum">
              <a:rPr lang="en-US" smtClean="0"/>
              <a:pPr/>
              <a:t>17</a:t>
            </a:fld>
            <a:endParaRPr lang="en-US" dirty="0"/>
          </a:p>
        </p:txBody>
      </p:sp>
    </p:spTree>
    <p:extLst>
      <p:ext uri="{BB962C8B-B14F-4D97-AF65-F5344CB8AC3E}">
        <p14:creationId xmlns:p14="http://schemas.microsoft.com/office/powerpoint/2010/main" val="2120267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Removal From Service: temporarily placing a system component in an out-of-service state for the purpose of mitigating potential system failures </a:t>
            </a:r>
          </a:p>
          <a:p>
            <a:pPr>
              <a:buFont typeface="Arial" panose="020B0604020202020204" pitchFamily="34" charset="0"/>
              <a:buChar char="•"/>
            </a:pPr>
            <a:r>
              <a:rPr lang="en-US" dirty="0"/>
              <a:t>Transactions: bundling state updates so that asynchronous messages exchanged between distributed components are </a:t>
            </a:r>
            <a:r>
              <a:rPr lang="en-US" i="1" dirty="0"/>
              <a:t>atomic</a:t>
            </a:r>
            <a:r>
              <a:rPr lang="en-US" dirty="0"/>
              <a:t>, </a:t>
            </a:r>
            <a:r>
              <a:rPr lang="en-US" i="1" dirty="0"/>
              <a:t>consistent</a:t>
            </a:r>
            <a:r>
              <a:rPr lang="en-US" dirty="0"/>
              <a:t>, </a:t>
            </a:r>
            <a:r>
              <a:rPr lang="en-US" i="1" dirty="0"/>
              <a:t>isolated</a:t>
            </a:r>
            <a:r>
              <a:rPr lang="en-US" dirty="0"/>
              <a:t>, and </a:t>
            </a:r>
            <a:r>
              <a:rPr lang="en-US" i="1" dirty="0"/>
              <a:t>durable</a:t>
            </a:r>
            <a:r>
              <a:rPr lang="en-US" dirty="0"/>
              <a:t>. </a:t>
            </a:r>
          </a:p>
          <a:p>
            <a:pPr>
              <a:buFont typeface="Arial" panose="020B0604020202020204" pitchFamily="34" charset="0"/>
              <a:buChar char="•"/>
            </a:pPr>
            <a:r>
              <a:rPr lang="en-US" dirty="0"/>
              <a:t>Predictive Model: monitor the state of health of a process to ensure that the system is operating within nominal parameters; take corrective action when conditions are detected that are predictive of likely future faults. </a:t>
            </a:r>
          </a:p>
        </p:txBody>
      </p:sp>
      <p:sp>
        <p:nvSpPr>
          <p:cNvPr id="6" name="Content Placeholder 5">
            <a:extLst>
              <a:ext uri="{FF2B5EF4-FFF2-40B4-BE49-F238E27FC236}">
                <a16:creationId xmlns:a16="http://schemas.microsoft.com/office/drawing/2014/main" id="{34B23DB2-2A7A-4EAC-92C5-13218D73BA73}"/>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83BAE320-1CE0-4E61-9B15-DB4C5398F015}"/>
              </a:ext>
            </a:extLst>
          </p:cNvPr>
          <p:cNvSpPr>
            <a:spLocks noGrp="1"/>
          </p:cNvSpPr>
          <p:nvPr>
            <p:ph sz="quarter" idx="10"/>
          </p:nvPr>
        </p:nvSpPr>
        <p:spPr/>
        <p:txBody>
          <a:bodyPr>
            <a:normAutofit/>
          </a:bodyPr>
          <a:lstStyle/>
          <a:p>
            <a:r>
              <a:rPr lang="en-US" dirty="0"/>
              <a:t>Prevent Faults</a:t>
            </a:r>
          </a:p>
        </p:txBody>
      </p:sp>
      <p:sp>
        <p:nvSpPr>
          <p:cNvPr id="2" name="Date Placeholder 1">
            <a:extLst>
              <a:ext uri="{FF2B5EF4-FFF2-40B4-BE49-F238E27FC236}">
                <a16:creationId xmlns:a16="http://schemas.microsoft.com/office/drawing/2014/main" id="{90CD54C7-FF36-4904-9713-3CDC95C5A1C0}"/>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1A43126C-FC9F-4E13-9781-5392C8E42A87}"/>
              </a:ext>
            </a:extLst>
          </p:cNvPr>
          <p:cNvSpPr>
            <a:spLocks noGrp="1"/>
          </p:cNvSpPr>
          <p:nvPr>
            <p:ph type="sldNum" sz="quarter" idx="14"/>
          </p:nvPr>
        </p:nvSpPr>
        <p:spPr/>
        <p:txBody>
          <a:bodyPr/>
          <a:lstStyle/>
          <a:p>
            <a:fld id="{BC8D7E44-7D4F-4942-A8C9-2DF6BF8399E8}" type="slidenum">
              <a:rPr lang="en-US" smtClean="0"/>
              <a:pPr/>
              <a:t>18</a:t>
            </a:fld>
            <a:endParaRPr lang="en-US" dirty="0"/>
          </a:p>
        </p:txBody>
      </p:sp>
    </p:spTree>
    <p:extLst>
      <p:ext uri="{BB962C8B-B14F-4D97-AF65-F5344CB8AC3E}">
        <p14:creationId xmlns:p14="http://schemas.microsoft.com/office/powerpoint/2010/main" val="153121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anose="020B0604020202020204" pitchFamily="34" charset="0"/>
              <a:buChar char="•"/>
            </a:pPr>
            <a:r>
              <a:rPr lang="en-US" dirty="0"/>
              <a:t>Exception Prevention: preventing system exceptions from occurring by masking a fault, or preventing it via smart pointers, abstract data types, wrappers.</a:t>
            </a:r>
          </a:p>
          <a:p>
            <a:pPr>
              <a:buFont typeface="Arial" panose="020B0604020202020204" pitchFamily="34" charset="0"/>
              <a:buChar char="•"/>
            </a:pPr>
            <a:r>
              <a:rPr lang="en-US" dirty="0"/>
              <a:t>Increase Competence Set: designing a component to handle more cases—faults—as part of its normal operation.</a:t>
            </a:r>
          </a:p>
        </p:txBody>
      </p:sp>
      <p:sp>
        <p:nvSpPr>
          <p:cNvPr id="6" name="Content Placeholder 5">
            <a:extLst>
              <a:ext uri="{FF2B5EF4-FFF2-40B4-BE49-F238E27FC236}">
                <a16:creationId xmlns:a16="http://schemas.microsoft.com/office/drawing/2014/main" id="{8D66A242-D7CA-4FC9-AAAC-369C58FD733F}"/>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4DEA7453-9714-4956-ADB5-C12C6BC4CDDB}"/>
              </a:ext>
            </a:extLst>
          </p:cNvPr>
          <p:cNvSpPr>
            <a:spLocks noGrp="1"/>
          </p:cNvSpPr>
          <p:nvPr>
            <p:ph sz="quarter" idx="10"/>
          </p:nvPr>
        </p:nvSpPr>
        <p:spPr/>
        <p:txBody>
          <a:bodyPr>
            <a:normAutofit/>
          </a:bodyPr>
          <a:lstStyle/>
          <a:p>
            <a:r>
              <a:rPr lang="en-US" dirty="0"/>
              <a:t>Prevent Faults</a:t>
            </a:r>
          </a:p>
        </p:txBody>
      </p:sp>
      <p:sp>
        <p:nvSpPr>
          <p:cNvPr id="2" name="Date Placeholder 1">
            <a:extLst>
              <a:ext uri="{FF2B5EF4-FFF2-40B4-BE49-F238E27FC236}">
                <a16:creationId xmlns:a16="http://schemas.microsoft.com/office/drawing/2014/main" id="{0DDC2F0A-0220-4653-A5E7-078D89C3D88A}"/>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C6576FFD-AF69-4C1D-83FC-5643F733F05B}"/>
              </a:ext>
            </a:extLst>
          </p:cNvPr>
          <p:cNvSpPr>
            <a:spLocks noGrp="1"/>
          </p:cNvSpPr>
          <p:nvPr>
            <p:ph type="sldNum" sz="quarter" idx="14"/>
          </p:nvPr>
        </p:nvSpPr>
        <p:spPr/>
        <p:txBody>
          <a:bodyPr/>
          <a:lstStyle/>
          <a:p>
            <a:fld id="{BC8D7E44-7D4F-4942-A8C9-2DF6BF8399E8}" type="slidenum">
              <a:rPr lang="en-US" smtClean="0"/>
              <a:pPr/>
              <a:t>19</a:t>
            </a:fld>
            <a:endParaRPr lang="en-US" dirty="0"/>
          </a:p>
        </p:txBody>
      </p:sp>
    </p:spTree>
    <p:extLst>
      <p:ext uri="{BB962C8B-B14F-4D97-AF65-F5344CB8AC3E}">
        <p14:creationId xmlns:p14="http://schemas.microsoft.com/office/powerpoint/2010/main" val="668490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SEZG651/ SSZG653 </a:t>
            </a:r>
          </a:p>
          <a:p>
            <a:r>
              <a:rPr lang="en-US" dirty="0"/>
              <a:t>Software Architectures</a:t>
            </a:r>
          </a:p>
          <a:p>
            <a:r>
              <a:rPr lang="en-US" dirty="0"/>
              <a:t>Module 2-CS 03B</a:t>
            </a:r>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
        <p:nvSpPr>
          <p:cNvPr id="4" name="Footer Placeholder 3">
            <a:extLst>
              <a:ext uri="{FF2B5EF4-FFF2-40B4-BE49-F238E27FC236}">
                <a16:creationId xmlns:a16="http://schemas.microsoft.com/office/drawing/2014/main" id="{8BC7C6D1-3127-44AB-815C-6CD30FAB8EDC}"/>
              </a:ext>
            </a:extLst>
          </p:cNvPr>
          <p:cNvSpPr>
            <a:spLocks noGrp="1"/>
          </p:cNvSpPr>
          <p:nvPr>
            <p:ph type="ftr" sz="quarter" idx="12"/>
          </p:nvPr>
        </p:nvSpPr>
        <p:spPr/>
        <p:txBody>
          <a:bodyPr/>
          <a:lstStyle/>
          <a:p>
            <a:r>
              <a:rPr lang="en-US"/>
              <a:t>SSZG653 Software Architectures</a:t>
            </a:r>
            <a:endParaRPr lang="en-US" dirty="0"/>
          </a:p>
        </p:txBody>
      </p:sp>
      <p:sp>
        <p:nvSpPr>
          <p:cNvPr id="5" name="Date Placeholder 4">
            <a:extLst>
              <a:ext uri="{FF2B5EF4-FFF2-40B4-BE49-F238E27FC236}">
                <a16:creationId xmlns:a16="http://schemas.microsoft.com/office/drawing/2014/main" id="{C8DB7FCC-1E1B-4ED6-A110-099AFCD682BC}"/>
              </a:ext>
            </a:extLst>
          </p:cNvPr>
          <p:cNvSpPr>
            <a:spLocks noGrp="1"/>
          </p:cNvSpPr>
          <p:nvPr>
            <p:ph type="dt" sz="half" idx="11"/>
          </p:nvPr>
        </p:nvSpPr>
        <p:spPr/>
        <p:txBody>
          <a:bodyPr/>
          <a:lstStyle/>
          <a:p>
            <a:r>
              <a:rPr lang="en-US"/>
              <a:t>August 5, 2023</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FE1D3EB6-D5DA-406B-81B2-6B0FF296632B}"/>
              </a:ext>
            </a:extLst>
          </p:cNvPr>
          <p:cNvGrpSpPr/>
          <p:nvPr/>
        </p:nvGrpSpPr>
        <p:grpSpPr>
          <a:xfrm>
            <a:off x="152400" y="1493837"/>
            <a:ext cx="8686800" cy="4525963"/>
            <a:chOff x="152400" y="1493837"/>
            <a:chExt cx="8686800" cy="4525963"/>
          </a:xfrm>
        </p:grpSpPr>
        <p:sp>
          <p:nvSpPr>
            <p:cNvPr id="10" name="Rectangle: Rounded Corners 9">
              <a:extLst>
                <a:ext uri="{FF2B5EF4-FFF2-40B4-BE49-F238E27FC236}">
                  <a16:creationId xmlns:a16="http://schemas.microsoft.com/office/drawing/2014/main" id="{3D834315-4624-4513-A0DC-7AA903A17C8B}"/>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9" name="Rectangle 8">
              <a:extLst>
                <a:ext uri="{FF2B5EF4-FFF2-40B4-BE49-F238E27FC236}">
                  <a16:creationId xmlns:a16="http://schemas.microsoft.com/office/drawing/2014/main" id="{80947C68-C5F8-4986-B47E-3D0363A510C7}"/>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Content Placeholder 4">
            <a:extLst>
              <a:ext uri="{FF2B5EF4-FFF2-40B4-BE49-F238E27FC236}">
                <a16:creationId xmlns:a16="http://schemas.microsoft.com/office/drawing/2014/main" id="{D9DDF76E-3A99-497A-9C83-279B6E35EE79}"/>
              </a:ext>
            </a:extLst>
          </p:cNvPr>
          <p:cNvSpPr>
            <a:spLocks noGrp="1"/>
          </p:cNvSpPr>
          <p:nvPr>
            <p:ph idx="1"/>
          </p:nvPr>
        </p:nvSpPr>
        <p:spPr/>
        <p:txBody>
          <a:bodyPr>
            <a:normAutofit/>
          </a:bodyPr>
          <a:lstStyle/>
          <a:p>
            <a:pPr marL="0" indent="0" fontAlgn="t"/>
            <a:r>
              <a:rPr lang="en-US" dirty="0"/>
              <a:t>Allocation of Responsibilities</a:t>
            </a:r>
            <a:endParaRPr lang="en-IN" dirty="0"/>
          </a:p>
          <a:p>
            <a:pPr fontAlgn="t">
              <a:buFont typeface="Arial" panose="020B0604020202020204" pitchFamily="34" charset="0"/>
              <a:buChar char="•"/>
            </a:pPr>
            <a:r>
              <a:rPr lang="en-US" dirty="0"/>
              <a:t>Determine the system responsibilities that need to be highly available.  Ensure that additional responsibilities have been allocated to detect an omission, crash, incorrect timing, or incorrect response. </a:t>
            </a:r>
            <a:endParaRPr lang="en-IN" dirty="0"/>
          </a:p>
          <a:p>
            <a:pPr fontAlgn="t">
              <a:buFont typeface="Arial" panose="020B0604020202020204" pitchFamily="34" charset="0"/>
              <a:buChar char="•"/>
            </a:pPr>
            <a:r>
              <a:rPr lang="en-US" dirty="0"/>
              <a:t>Ensure that there are responsibilities to:</a:t>
            </a:r>
            <a:endParaRPr lang="en-IN" dirty="0"/>
          </a:p>
          <a:p>
            <a:pPr lvl="1" fontAlgn="t">
              <a:buFont typeface="Arial" panose="020B0604020202020204" pitchFamily="34" charset="0"/>
              <a:buChar char="•"/>
            </a:pPr>
            <a:r>
              <a:rPr lang="en-US" dirty="0"/>
              <a:t>log the fault</a:t>
            </a:r>
            <a:endParaRPr lang="en-IN" dirty="0"/>
          </a:p>
          <a:p>
            <a:pPr lvl="1" fontAlgn="t">
              <a:buFont typeface="Arial" panose="020B0604020202020204" pitchFamily="34" charset="0"/>
              <a:buChar char="•"/>
            </a:pPr>
            <a:r>
              <a:rPr lang="en-US" dirty="0"/>
              <a:t>notify appropriate entities (people or systems)</a:t>
            </a:r>
            <a:endParaRPr lang="en-IN" dirty="0"/>
          </a:p>
          <a:p>
            <a:pPr lvl="1" fontAlgn="t">
              <a:buFont typeface="Arial" panose="020B0604020202020204" pitchFamily="34" charset="0"/>
              <a:buChar char="•"/>
            </a:pPr>
            <a:r>
              <a:rPr lang="en-US" dirty="0"/>
              <a:t>disable source of events causing the fault</a:t>
            </a:r>
            <a:endParaRPr lang="en-IN" dirty="0"/>
          </a:p>
          <a:p>
            <a:pPr lvl="1" fontAlgn="t">
              <a:buFont typeface="Arial" panose="020B0604020202020204" pitchFamily="34" charset="0"/>
              <a:buChar char="•"/>
            </a:pPr>
            <a:r>
              <a:rPr lang="en-US" dirty="0"/>
              <a:t>be temporarily unavailable</a:t>
            </a:r>
            <a:endParaRPr lang="en-IN" dirty="0"/>
          </a:p>
          <a:p>
            <a:pPr lvl="1" fontAlgn="t">
              <a:buFont typeface="Arial" panose="020B0604020202020204" pitchFamily="34" charset="0"/>
              <a:buChar char="•"/>
            </a:pPr>
            <a:r>
              <a:rPr lang="en-US" dirty="0"/>
              <a:t>fix or mask the fault/failure</a:t>
            </a:r>
            <a:endParaRPr lang="en-IN" dirty="0"/>
          </a:p>
          <a:p>
            <a:pPr lvl="1" fontAlgn="t">
              <a:buFont typeface="Arial" panose="020B0604020202020204" pitchFamily="34" charset="0"/>
              <a:buChar char="•"/>
            </a:pPr>
            <a:r>
              <a:rPr lang="en-US" dirty="0"/>
              <a:t>operate in a degraded mode</a:t>
            </a:r>
            <a:endParaRPr lang="en-IN" dirty="0"/>
          </a:p>
          <a:p>
            <a:pPr>
              <a:buFont typeface="Arial" panose="020B0604020202020204" pitchFamily="34" charset="0"/>
              <a:buChar char="•"/>
            </a:pPr>
            <a:endParaRPr lang="en-IN"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Title 1">
            <a:extLst>
              <a:ext uri="{FF2B5EF4-FFF2-40B4-BE49-F238E27FC236}">
                <a16:creationId xmlns:a16="http://schemas.microsoft.com/office/drawing/2014/main" id="{039690C7-025F-4B31-A6F8-6D8C5A836724}"/>
              </a:ext>
            </a:extLst>
          </p:cNvPr>
          <p:cNvSpPr>
            <a:spLocks noGrp="1"/>
          </p:cNvSpPr>
          <p:nvPr>
            <p:ph sz="quarter" idx="10"/>
          </p:nvPr>
        </p:nvSpPr>
        <p:spPr/>
        <p:txBody>
          <a:bodyPr/>
          <a:lstStyle/>
          <a:p>
            <a:r>
              <a:rPr lang="en-US" dirty="0"/>
              <a:t>Design Checklist for Availability</a:t>
            </a:r>
          </a:p>
        </p:txBody>
      </p:sp>
      <p:sp>
        <p:nvSpPr>
          <p:cNvPr id="2" name="Date Placeholder 1">
            <a:extLst>
              <a:ext uri="{FF2B5EF4-FFF2-40B4-BE49-F238E27FC236}">
                <a16:creationId xmlns:a16="http://schemas.microsoft.com/office/drawing/2014/main" id="{990F1799-8B5C-4C25-86C8-E9B0E45AD653}"/>
              </a:ext>
            </a:extLst>
          </p:cNvPr>
          <p:cNvSpPr>
            <a:spLocks noGrp="1"/>
          </p:cNvSpPr>
          <p:nvPr>
            <p:ph type="dt" sz="half" idx="12"/>
          </p:nvPr>
        </p:nvSpPr>
        <p:spPr/>
        <p:txBody>
          <a:bodyPr/>
          <a:lstStyle/>
          <a:p>
            <a:r>
              <a:rPr lang="en-US"/>
              <a:t>August 5, 2023</a:t>
            </a:r>
          </a:p>
        </p:txBody>
      </p:sp>
      <p:sp>
        <p:nvSpPr>
          <p:cNvPr id="3" name="Slide Number Placeholder 2">
            <a:extLst>
              <a:ext uri="{FF2B5EF4-FFF2-40B4-BE49-F238E27FC236}">
                <a16:creationId xmlns:a16="http://schemas.microsoft.com/office/drawing/2014/main" id="{7CB4EED2-63DB-44C3-972C-AAE1C5BA8D20}"/>
              </a:ext>
            </a:extLst>
          </p:cNvPr>
          <p:cNvSpPr>
            <a:spLocks noGrp="1"/>
          </p:cNvSpPr>
          <p:nvPr>
            <p:ph type="sldNum" sz="quarter" idx="14"/>
          </p:nvPr>
        </p:nvSpPr>
        <p:spPr/>
        <p:txBody>
          <a:bodyPr/>
          <a:lstStyle/>
          <a:p>
            <a:fld id="{BC8D7E44-7D4F-4942-A8C9-2DF6BF8399E8}" type="slidenum">
              <a:rPr lang="en-US" smtClean="0"/>
              <a:pPr/>
              <a:t>20</a:t>
            </a:fld>
            <a:endParaRPr lang="en-US" dirty="0"/>
          </a:p>
        </p:txBody>
      </p:sp>
    </p:spTree>
    <p:extLst>
      <p:ext uri="{BB962C8B-B14F-4D97-AF65-F5344CB8AC3E}">
        <p14:creationId xmlns:p14="http://schemas.microsoft.com/office/powerpoint/2010/main" val="3547581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679BEEE-C0F3-49AA-B283-BB3EE5ABB120}"/>
              </a:ext>
            </a:extLst>
          </p:cNvPr>
          <p:cNvGrpSpPr/>
          <p:nvPr/>
        </p:nvGrpSpPr>
        <p:grpSpPr>
          <a:xfrm>
            <a:off x="152400" y="1493837"/>
            <a:ext cx="8686800" cy="4525963"/>
            <a:chOff x="152400" y="1493837"/>
            <a:chExt cx="8686800" cy="4525963"/>
          </a:xfrm>
        </p:grpSpPr>
        <p:sp>
          <p:nvSpPr>
            <p:cNvPr id="10" name="Rectangle: Rounded Corners 9">
              <a:extLst>
                <a:ext uri="{FF2B5EF4-FFF2-40B4-BE49-F238E27FC236}">
                  <a16:creationId xmlns:a16="http://schemas.microsoft.com/office/drawing/2014/main" id="{49FE8A9A-3581-40B5-B431-872D74CCCE61}"/>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1" name="Rectangle 10">
              <a:extLst>
                <a:ext uri="{FF2B5EF4-FFF2-40B4-BE49-F238E27FC236}">
                  <a16:creationId xmlns:a16="http://schemas.microsoft.com/office/drawing/2014/main" id="{99FC77EE-6BF1-4427-A5F5-A608F33D7578}"/>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Content Placeholder 4">
            <a:extLst>
              <a:ext uri="{FF2B5EF4-FFF2-40B4-BE49-F238E27FC236}">
                <a16:creationId xmlns:a16="http://schemas.microsoft.com/office/drawing/2014/main" id="{4C814F5E-ADFB-478F-AB83-C4FABD3A55CD}"/>
              </a:ext>
            </a:extLst>
          </p:cNvPr>
          <p:cNvSpPr>
            <a:spLocks noGrp="1"/>
          </p:cNvSpPr>
          <p:nvPr>
            <p:ph idx="1"/>
          </p:nvPr>
        </p:nvSpPr>
        <p:spPr>
          <a:xfrm>
            <a:off x="304800" y="1493837"/>
            <a:ext cx="8686800" cy="4983163"/>
          </a:xfrm>
        </p:spPr>
        <p:txBody>
          <a:bodyPr>
            <a:normAutofit fontScale="77500" lnSpcReduction="20000"/>
          </a:bodyPr>
          <a:lstStyle/>
          <a:p>
            <a:pPr marL="0" indent="0" fontAlgn="t"/>
            <a:r>
              <a:rPr lang="en-US" dirty="0"/>
              <a:t>Coordination Model</a:t>
            </a:r>
            <a:endParaRPr lang="en-IN" dirty="0"/>
          </a:p>
          <a:p>
            <a:pPr fontAlgn="t">
              <a:buFont typeface="Arial" panose="020B0604020202020204" pitchFamily="34" charset="0"/>
              <a:buChar char="•"/>
            </a:pPr>
            <a:r>
              <a:rPr lang="en-US" dirty="0"/>
              <a:t>Determine the system responsibilities that need to be highly available. With respect to those responsibilities </a:t>
            </a:r>
            <a:endParaRPr lang="en-IN" dirty="0"/>
          </a:p>
          <a:p>
            <a:pPr fontAlgn="t">
              <a:buFont typeface="Arial" panose="020B0604020202020204" pitchFamily="34" charset="0"/>
              <a:buChar char="•"/>
            </a:pPr>
            <a:r>
              <a:rPr lang="en-US" dirty="0"/>
              <a:t>Ensure that coordination mechanisms can detect an omission, crash, incorrect timing, or incorrect response.  Consider, e.g., whether guaranteed delivery is necessary. Will the coordination work under degraded communication?</a:t>
            </a:r>
            <a:endParaRPr lang="en-IN" dirty="0"/>
          </a:p>
          <a:p>
            <a:pPr fontAlgn="t">
              <a:buFont typeface="Arial" panose="020B0604020202020204" pitchFamily="34" charset="0"/>
              <a:buChar char="•"/>
            </a:pPr>
            <a:r>
              <a:rPr lang="en-US" dirty="0"/>
              <a:t>Ensure that coordination mechanisms enable the logging of the fault, notification of appropriate entities, disabling of the source of the events causing the fault, fixing or masking the fault, or operating in a degraded mode</a:t>
            </a:r>
            <a:endParaRPr lang="en-IN" dirty="0"/>
          </a:p>
          <a:p>
            <a:pPr fontAlgn="t">
              <a:buFont typeface="Arial" panose="020B0604020202020204" pitchFamily="34" charset="0"/>
              <a:buChar char="•"/>
            </a:pPr>
            <a:r>
              <a:rPr lang="en-US" dirty="0"/>
              <a:t>Ensure that the coordination model supports the replacement of the artifacts (processors, communications channels, persistent storage, and processes).  E.g., does replacement of a server allow the system to continue to operate? </a:t>
            </a:r>
            <a:endParaRPr lang="en-IN" dirty="0"/>
          </a:p>
          <a:p>
            <a:pPr fontAlgn="t">
              <a:buFont typeface="Arial" panose="020B0604020202020204" pitchFamily="34" charset="0"/>
              <a:buChar char="•"/>
            </a:pPr>
            <a:r>
              <a:rPr lang="en-US" dirty="0"/>
              <a:t>Determine if the coordination will work under conditions of degraded communication, at startup/shutdown, in repair mode, or under overloaded operation. E.g., how much lost information can the coordination model withstand and with what consequences?</a:t>
            </a:r>
            <a:endParaRPr lang="en-IN"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Title 1">
            <a:extLst>
              <a:ext uri="{FF2B5EF4-FFF2-40B4-BE49-F238E27FC236}">
                <a16:creationId xmlns:a16="http://schemas.microsoft.com/office/drawing/2014/main" id="{72A9E987-E918-4917-82AA-F82E1B6AF801}"/>
              </a:ext>
            </a:extLst>
          </p:cNvPr>
          <p:cNvSpPr>
            <a:spLocks noGrp="1"/>
          </p:cNvSpPr>
          <p:nvPr>
            <p:ph sz="quarter" idx="10"/>
          </p:nvPr>
        </p:nvSpPr>
        <p:spPr/>
        <p:txBody>
          <a:bodyPr/>
          <a:lstStyle/>
          <a:p>
            <a:r>
              <a:rPr lang="en-US" dirty="0"/>
              <a:t>Design Checklist for Availability</a:t>
            </a:r>
          </a:p>
        </p:txBody>
      </p:sp>
      <p:sp>
        <p:nvSpPr>
          <p:cNvPr id="2" name="Date Placeholder 1">
            <a:extLst>
              <a:ext uri="{FF2B5EF4-FFF2-40B4-BE49-F238E27FC236}">
                <a16:creationId xmlns:a16="http://schemas.microsoft.com/office/drawing/2014/main" id="{23ABEDF4-AD84-47DB-AE8A-45774D1886A1}"/>
              </a:ext>
            </a:extLst>
          </p:cNvPr>
          <p:cNvSpPr>
            <a:spLocks noGrp="1"/>
          </p:cNvSpPr>
          <p:nvPr>
            <p:ph type="dt" sz="half" idx="12"/>
          </p:nvPr>
        </p:nvSpPr>
        <p:spPr/>
        <p:txBody>
          <a:bodyPr/>
          <a:lstStyle/>
          <a:p>
            <a:r>
              <a:rPr lang="en-US"/>
              <a:t>August 5, 2023</a:t>
            </a:r>
          </a:p>
        </p:txBody>
      </p:sp>
      <p:sp>
        <p:nvSpPr>
          <p:cNvPr id="3" name="Slide Number Placeholder 2">
            <a:extLst>
              <a:ext uri="{FF2B5EF4-FFF2-40B4-BE49-F238E27FC236}">
                <a16:creationId xmlns:a16="http://schemas.microsoft.com/office/drawing/2014/main" id="{68EC3064-413C-41D9-A408-8505A783AEF1}"/>
              </a:ext>
            </a:extLst>
          </p:cNvPr>
          <p:cNvSpPr>
            <a:spLocks noGrp="1"/>
          </p:cNvSpPr>
          <p:nvPr>
            <p:ph type="sldNum" sz="quarter" idx="14"/>
          </p:nvPr>
        </p:nvSpPr>
        <p:spPr/>
        <p:txBody>
          <a:bodyPr/>
          <a:lstStyle/>
          <a:p>
            <a:fld id="{BC8D7E44-7D4F-4942-A8C9-2DF6BF8399E8}" type="slidenum">
              <a:rPr lang="en-US" smtClean="0"/>
              <a:pPr/>
              <a:t>21</a:t>
            </a:fld>
            <a:endParaRPr lang="en-US" dirty="0"/>
          </a:p>
        </p:txBody>
      </p:sp>
    </p:spTree>
    <p:extLst>
      <p:ext uri="{BB962C8B-B14F-4D97-AF65-F5344CB8AC3E}">
        <p14:creationId xmlns:p14="http://schemas.microsoft.com/office/powerpoint/2010/main" val="1522201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8334DBE-132A-4270-9A3F-B608474E3C1C}"/>
              </a:ext>
            </a:extLst>
          </p:cNvPr>
          <p:cNvGrpSpPr/>
          <p:nvPr/>
        </p:nvGrpSpPr>
        <p:grpSpPr>
          <a:xfrm>
            <a:off x="152400" y="1493837"/>
            <a:ext cx="8686800" cy="4525963"/>
            <a:chOff x="152400" y="1493837"/>
            <a:chExt cx="8686800" cy="4525963"/>
          </a:xfrm>
        </p:grpSpPr>
        <p:sp>
          <p:nvSpPr>
            <p:cNvPr id="10" name="Rectangle: Rounded Corners 9">
              <a:extLst>
                <a:ext uri="{FF2B5EF4-FFF2-40B4-BE49-F238E27FC236}">
                  <a16:creationId xmlns:a16="http://schemas.microsoft.com/office/drawing/2014/main" id="{B4464A45-1255-470F-A148-7938F46C05F4}"/>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1" name="Rectangle 10">
              <a:extLst>
                <a:ext uri="{FF2B5EF4-FFF2-40B4-BE49-F238E27FC236}">
                  <a16:creationId xmlns:a16="http://schemas.microsoft.com/office/drawing/2014/main" id="{0EA836B7-3971-430E-B8DA-30BF840CB81F}"/>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Content Placeholder 4">
            <a:extLst>
              <a:ext uri="{FF2B5EF4-FFF2-40B4-BE49-F238E27FC236}">
                <a16:creationId xmlns:a16="http://schemas.microsoft.com/office/drawing/2014/main" id="{D6A43F01-E320-488C-8E73-D9A93BFBEA42}"/>
              </a:ext>
            </a:extLst>
          </p:cNvPr>
          <p:cNvSpPr>
            <a:spLocks noGrp="1"/>
          </p:cNvSpPr>
          <p:nvPr>
            <p:ph idx="1"/>
          </p:nvPr>
        </p:nvSpPr>
        <p:spPr/>
        <p:txBody>
          <a:bodyPr>
            <a:normAutofit lnSpcReduction="10000"/>
          </a:bodyPr>
          <a:lstStyle/>
          <a:p>
            <a:pPr marL="0" indent="0" fontAlgn="t"/>
            <a:r>
              <a:rPr lang="en-US" dirty="0"/>
              <a:t>Data Model</a:t>
            </a:r>
            <a:endParaRPr lang="en-IN" dirty="0"/>
          </a:p>
          <a:p>
            <a:pPr fontAlgn="t">
              <a:buFont typeface="Arial" panose="020B0604020202020204" pitchFamily="34" charset="0"/>
              <a:buChar char="•"/>
            </a:pPr>
            <a:r>
              <a:rPr lang="en-US" dirty="0"/>
              <a:t>Determine which portions of the system need to be highly available. Within those portions, determine which data abstractions could cause a fault of omission, a crash, incorrect timing behavior, or an incorrect response.</a:t>
            </a:r>
            <a:endParaRPr lang="en-IN" dirty="0"/>
          </a:p>
          <a:p>
            <a:pPr fontAlgn="t">
              <a:buFont typeface="Arial" panose="020B0604020202020204" pitchFamily="34" charset="0"/>
              <a:buChar char="•"/>
            </a:pPr>
            <a:r>
              <a:rPr lang="en-US" dirty="0"/>
              <a:t>For those data abstractions, operations, and properties, ensure that they can be disabled, be temporarily unavailable, or be fixed or masked in the event of a fault.</a:t>
            </a:r>
            <a:endParaRPr lang="en-IN" dirty="0"/>
          </a:p>
          <a:p>
            <a:pPr fontAlgn="t">
              <a:buFont typeface="Arial" panose="020B0604020202020204" pitchFamily="34" charset="0"/>
              <a:buChar char="•"/>
            </a:pPr>
            <a:r>
              <a:rPr lang="en-US" dirty="0"/>
              <a:t>E.g., ensure that write requests are cached if a server is temporarily unavailable and performed when the server is returned to service.</a:t>
            </a:r>
            <a:endParaRPr lang="en-IN" dirty="0"/>
          </a:p>
        </p:txBody>
      </p:sp>
      <p:sp>
        <p:nvSpPr>
          <p:cNvPr id="7" name="Content Placeholder 6">
            <a:extLst>
              <a:ext uri="{FF2B5EF4-FFF2-40B4-BE49-F238E27FC236}">
                <a16:creationId xmlns:a16="http://schemas.microsoft.com/office/drawing/2014/main" id="{6A76F1E9-452E-41DC-AAD4-D8B3775B01BC}"/>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Title 1">
            <a:extLst>
              <a:ext uri="{FF2B5EF4-FFF2-40B4-BE49-F238E27FC236}">
                <a16:creationId xmlns:a16="http://schemas.microsoft.com/office/drawing/2014/main" id="{E3F2C643-87A7-42C1-81C7-1358358A6FD3}"/>
              </a:ext>
            </a:extLst>
          </p:cNvPr>
          <p:cNvSpPr>
            <a:spLocks noGrp="1"/>
          </p:cNvSpPr>
          <p:nvPr>
            <p:ph sz="quarter" idx="10"/>
          </p:nvPr>
        </p:nvSpPr>
        <p:spPr/>
        <p:txBody>
          <a:bodyPr/>
          <a:lstStyle/>
          <a:p>
            <a:r>
              <a:rPr lang="en-US" dirty="0"/>
              <a:t>Design Checklist for Availability</a:t>
            </a:r>
          </a:p>
        </p:txBody>
      </p:sp>
      <p:sp>
        <p:nvSpPr>
          <p:cNvPr id="2" name="Date Placeholder 1">
            <a:extLst>
              <a:ext uri="{FF2B5EF4-FFF2-40B4-BE49-F238E27FC236}">
                <a16:creationId xmlns:a16="http://schemas.microsoft.com/office/drawing/2014/main" id="{9FE94AE2-50C3-4F9A-8A41-05CB142BD5F2}"/>
              </a:ext>
            </a:extLst>
          </p:cNvPr>
          <p:cNvSpPr>
            <a:spLocks noGrp="1"/>
          </p:cNvSpPr>
          <p:nvPr>
            <p:ph type="dt" sz="half" idx="12"/>
          </p:nvPr>
        </p:nvSpPr>
        <p:spPr/>
        <p:txBody>
          <a:bodyPr/>
          <a:lstStyle/>
          <a:p>
            <a:r>
              <a:rPr lang="en-US"/>
              <a:t>August 5, 2023</a:t>
            </a:r>
          </a:p>
        </p:txBody>
      </p:sp>
      <p:sp>
        <p:nvSpPr>
          <p:cNvPr id="3" name="Slide Number Placeholder 2">
            <a:extLst>
              <a:ext uri="{FF2B5EF4-FFF2-40B4-BE49-F238E27FC236}">
                <a16:creationId xmlns:a16="http://schemas.microsoft.com/office/drawing/2014/main" id="{63662EBA-1ECA-4A0E-AEA3-F3F2F4F31E37}"/>
              </a:ext>
            </a:extLst>
          </p:cNvPr>
          <p:cNvSpPr>
            <a:spLocks noGrp="1"/>
          </p:cNvSpPr>
          <p:nvPr>
            <p:ph type="sldNum" sz="quarter" idx="14"/>
          </p:nvPr>
        </p:nvSpPr>
        <p:spPr/>
        <p:txBody>
          <a:bodyPr/>
          <a:lstStyle/>
          <a:p>
            <a:fld id="{BC8D7E44-7D4F-4942-A8C9-2DF6BF8399E8}" type="slidenum">
              <a:rPr lang="en-US" smtClean="0"/>
              <a:pPr/>
              <a:t>22</a:t>
            </a:fld>
            <a:endParaRPr lang="en-US" dirty="0"/>
          </a:p>
        </p:txBody>
      </p:sp>
    </p:spTree>
    <p:extLst>
      <p:ext uri="{BB962C8B-B14F-4D97-AF65-F5344CB8AC3E}">
        <p14:creationId xmlns:p14="http://schemas.microsoft.com/office/powerpoint/2010/main" val="4021620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05F8FD2-DDE1-455E-8936-1C6D650D6CF6}"/>
              </a:ext>
            </a:extLst>
          </p:cNvPr>
          <p:cNvGrpSpPr/>
          <p:nvPr/>
        </p:nvGrpSpPr>
        <p:grpSpPr>
          <a:xfrm>
            <a:off x="152400" y="1493837"/>
            <a:ext cx="8686800" cy="4525963"/>
            <a:chOff x="152400" y="1493837"/>
            <a:chExt cx="8686800" cy="4525963"/>
          </a:xfrm>
        </p:grpSpPr>
        <p:sp>
          <p:nvSpPr>
            <p:cNvPr id="10" name="Rectangle: Rounded Corners 9">
              <a:extLst>
                <a:ext uri="{FF2B5EF4-FFF2-40B4-BE49-F238E27FC236}">
                  <a16:creationId xmlns:a16="http://schemas.microsoft.com/office/drawing/2014/main" id="{5DD4D973-FC4B-4307-B543-E692731D0DC7}"/>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1" name="Rectangle 10">
              <a:extLst>
                <a:ext uri="{FF2B5EF4-FFF2-40B4-BE49-F238E27FC236}">
                  <a16:creationId xmlns:a16="http://schemas.microsoft.com/office/drawing/2014/main" id="{4F7C7738-AAE3-4373-9DA3-B88701636399}"/>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Content Placeholder 4">
            <a:extLst>
              <a:ext uri="{FF2B5EF4-FFF2-40B4-BE49-F238E27FC236}">
                <a16:creationId xmlns:a16="http://schemas.microsoft.com/office/drawing/2014/main" id="{7D928A0A-BD24-4423-8221-EDA046AEEF6A}"/>
              </a:ext>
            </a:extLst>
          </p:cNvPr>
          <p:cNvSpPr>
            <a:spLocks noGrp="1"/>
          </p:cNvSpPr>
          <p:nvPr>
            <p:ph idx="1"/>
          </p:nvPr>
        </p:nvSpPr>
        <p:spPr>
          <a:xfrm>
            <a:off x="304800" y="1493837"/>
            <a:ext cx="8686800" cy="4525963"/>
          </a:xfrm>
        </p:spPr>
        <p:txBody>
          <a:bodyPr>
            <a:noAutofit/>
          </a:bodyPr>
          <a:lstStyle/>
          <a:p>
            <a:pPr marL="0" indent="0" fontAlgn="t"/>
            <a:r>
              <a:rPr lang="en-US" sz="1600" dirty="0"/>
              <a:t>Mapping Among Architectural Elements</a:t>
            </a:r>
            <a:endParaRPr lang="en-IN" sz="1600" dirty="0"/>
          </a:p>
          <a:p>
            <a:pPr fontAlgn="t">
              <a:buFont typeface="Arial" panose="020B0604020202020204" pitchFamily="34" charset="0"/>
              <a:buChar char="•"/>
            </a:pPr>
            <a:r>
              <a:rPr lang="en-US" sz="1600" dirty="0"/>
              <a:t>Determine which artifacts</a:t>
            </a:r>
            <a:r>
              <a:rPr lang="fr-FR" sz="1600" dirty="0"/>
              <a:t> (processors, communication channels, </a:t>
            </a:r>
            <a:r>
              <a:rPr lang="fr-FR" sz="1600" dirty="0" err="1"/>
              <a:t>storage</a:t>
            </a:r>
            <a:r>
              <a:rPr lang="fr-FR" sz="1600" dirty="0"/>
              <a:t>, </a:t>
            </a:r>
            <a:r>
              <a:rPr lang="fr-FR" sz="1600" dirty="0" err="1"/>
              <a:t>processes</a:t>
            </a:r>
            <a:r>
              <a:rPr lang="fr-FR" sz="1600" dirty="0"/>
              <a:t>) </a:t>
            </a:r>
            <a:r>
              <a:rPr lang="en-US" sz="1600" dirty="0"/>
              <a:t>may produce a fault: omission, crash, incorrect timing, or incorrect response. </a:t>
            </a:r>
            <a:endParaRPr lang="en-IN" sz="1600" dirty="0"/>
          </a:p>
          <a:p>
            <a:pPr fontAlgn="t">
              <a:buFont typeface="Arial" panose="020B0604020202020204" pitchFamily="34" charset="0"/>
              <a:buChar char="•"/>
            </a:pPr>
            <a:r>
              <a:rPr lang="en-US" sz="1600" dirty="0"/>
              <a:t>Ensure that the mapping (or re-mapping) of architectural elements is flexible enough to permit the recovery from the fault. This may involve a consideration of</a:t>
            </a:r>
            <a:endParaRPr lang="en-IN" sz="1600" dirty="0"/>
          </a:p>
          <a:p>
            <a:pPr fontAlgn="t">
              <a:buFont typeface="Arial" panose="020B0604020202020204" pitchFamily="34" charset="0"/>
              <a:buChar char="•"/>
            </a:pPr>
            <a:r>
              <a:rPr lang="en-US" sz="1600" dirty="0"/>
              <a:t>which processes on failed processors need to be re-assigned at runtime  </a:t>
            </a:r>
            <a:endParaRPr lang="en-IN" sz="1600" dirty="0"/>
          </a:p>
          <a:p>
            <a:pPr fontAlgn="t">
              <a:buFont typeface="Arial" panose="020B0604020202020204" pitchFamily="34" charset="0"/>
              <a:buChar char="•"/>
            </a:pPr>
            <a:r>
              <a:rPr lang="en-US" sz="1600" dirty="0"/>
              <a:t>which processors, data stores, or communication channels can be activated or re-assigned at runtime</a:t>
            </a:r>
            <a:endParaRPr lang="en-IN" sz="1600" dirty="0"/>
          </a:p>
          <a:p>
            <a:pPr fontAlgn="t">
              <a:buFont typeface="Arial" panose="020B0604020202020204" pitchFamily="34" charset="0"/>
              <a:buChar char="•"/>
            </a:pPr>
            <a:r>
              <a:rPr lang="en-US" sz="1600" dirty="0"/>
              <a:t>how data on failed processors or storage can be served by replacement units</a:t>
            </a:r>
            <a:endParaRPr lang="en-IN" sz="1600" dirty="0"/>
          </a:p>
          <a:p>
            <a:pPr fontAlgn="t">
              <a:buFont typeface="Arial" panose="020B0604020202020204" pitchFamily="34" charset="0"/>
              <a:buChar char="•"/>
            </a:pPr>
            <a:r>
              <a:rPr lang="en-US" sz="1600" dirty="0"/>
              <a:t>how quickly the system can be re-installed based on the units of delivery provided</a:t>
            </a:r>
            <a:endParaRPr lang="en-IN" sz="1600" dirty="0"/>
          </a:p>
          <a:p>
            <a:pPr fontAlgn="t">
              <a:buFont typeface="Arial" panose="020B0604020202020204" pitchFamily="34" charset="0"/>
              <a:buChar char="•"/>
            </a:pPr>
            <a:r>
              <a:rPr lang="en-US" sz="1600" dirty="0"/>
              <a:t>how to (re-) assign runtime elements to processors, communication channels, and data stores</a:t>
            </a:r>
            <a:endParaRPr lang="en-IN" sz="1600" dirty="0"/>
          </a:p>
          <a:p>
            <a:pPr fontAlgn="t">
              <a:buFont typeface="Arial" panose="020B0604020202020204" pitchFamily="34" charset="0"/>
              <a:buChar char="•"/>
            </a:pPr>
            <a:r>
              <a:rPr lang="en-US" sz="1600" dirty="0"/>
              <a:t>When employing tactics that depend on redundancy of functionality, the mapping from modules to redundant components is important.  E.g., it is possible to write a module that contains code appropriate for both the active and back-up components in a protection group.  </a:t>
            </a:r>
            <a:endParaRPr lang="en-IN" sz="1600" dirty="0"/>
          </a:p>
          <a:p>
            <a:pPr>
              <a:buFont typeface="Arial" panose="020B0604020202020204" pitchFamily="34" charset="0"/>
              <a:buChar char="•"/>
            </a:pPr>
            <a:endParaRPr lang="en-IN" sz="1600"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Title 1">
            <a:extLst>
              <a:ext uri="{FF2B5EF4-FFF2-40B4-BE49-F238E27FC236}">
                <a16:creationId xmlns:a16="http://schemas.microsoft.com/office/drawing/2014/main" id="{4E7AFCD3-9EFC-42C2-9973-3F85F250B631}"/>
              </a:ext>
            </a:extLst>
          </p:cNvPr>
          <p:cNvSpPr>
            <a:spLocks noGrp="1"/>
          </p:cNvSpPr>
          <p:nvPr>
            <p:ph sz="quarter" idx="10"/>
          </p:nvPr>
        </p:nvSpPr>
        <p:spPr/>
        <p:txBody>
          <a:bodyPr>
            <a:normAutofit/>
          </a:bodyPr>
          <a:lstStyle/>
          <a:p>
            <a:r>
              <a:rPr lang="en-US" sz="3200" dirty="0"/>
              <a:t>Design Checklist for Availability</a:t>
            </a:r>
          </a:p>
        </p:txBody>
      </p:sp>
      <p:sp>
        <p:nvSpPr>
          <p:cNvPr id="2" name="Date Placeholder 1">
            <a:extLst>
              <a:ext uri="{FF2B5EF4-FFF2-40B4-BE49-F238E27FC236}">
                <a16:creationId xmlns:a16="http://schemas.microsoft.com/office/drawing/2014/main" id="{FD301892-D421-489A-ABFF-3848F88B1D71}"/>
              </a:ext>
            </a:extLst>
          </p:cNvPr>
          <p:cNvSpPr>
            <a:spLocks noGrp="1"/>
          </p:cNvSpPr>
          <p:nvPr>
            <p:ph type="dt" sz="half" idx="12"/>
          </p:nvPr>
        </p:nvSpPr>
        <p:spPr/>
        <p:txBody>
          <a:bodyPr/>
          <a:lstStyle/>
          <a:p>
            <a:r>
              <a:rPr lang="en-US"/>
              <a:t>August 5, 2023</a:t>
            </a:r>
          </a:p>
        </p:txBody>
      </p:sp>
      <p:sp>
        <p:nvSpPr>
          <p:cNvPr id="3" name="Slide Number Placeholder 2">
            <a:extLst>
              <a:ext uri="{FF2B5EF4-FFF2-40B4-BE49-F238E27FC236}">
                <a16:creationId xmlns:a16="http://schemas.microsoft.com/office/drawing/2014/main" id="{D4D53805-3EDA-48F5-A896-65E2FEC1E848}"/>
              </a:ext>
            </a:extLst>
          </p:cNvPr>
          <p:cNvSpPr>
            <a:spLocks noGrp="1"/>
          </p:cNvSpPr>
          <p:nvPr>
            <p:ph type="sldNum" sz="quarter" idx="14"/>
          </p:nvPr>
        </p:nvSpPr>
        <p:spPr/>
        <p:txBody>
          <a:bodyPr/>
          <a:lstStyle/>
          <a:p>
            <a:fld id="{BC8D7E44-7D4F-4942-A8C9-2DF6BF8399E8}" type="slidenum">
              <a:rPr lang="en-US" smtClean="0"/>
              <a:pPr/>
              <a:t>23</a:t>
            </a:fld>
            <a:endParaRPr lang="en-US" dirty="0"/>
          </a:p>
        </p:txBody>
      </p:sp>
    </p:spTree>
    <p:extLst>
      <p:ext uri="{BB962C8B-B14F-4D97-AF65-F5344CB8AC3E}">
        <p14:creationId xmlns:p14="http://schemas.microsoft.com/office/powerpoint/2010/main" val="3511111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3E7482F-6148-4890-82E7-065E5BF620AC}"/>
              </a:ext>
            </a:extLst>
          </p:cNvPr>
          <p:cNvGrpSpPr/>
          <p:nvPr/>
        </p:nvGrpSpPr>
        <p:grpSpPr>
          <a:xfrm>
            <a:off x="152400" y="1493837"/>
            <a:ext cx="8686800" cy="4525963"/>
            <a:chOff x="152400" y="1493837"/>
            <a:chExt cx="8686800" cy="4525963"/>
          </a:xfrm>
        </p:grpSpPr>
        <p:sp>
          <p:nvSpPr>
            <p:cNvPr id="11" name="Rectangle: Rounded Corners 10">
              <a:extLst>
                <a:ext uri="{FF2B5EF4-FFF2-40B4-BE49-F238E27FC236}">
                  <a16:creationId xmlns:a16="http://schemas.microsoft.com/office/drawing/2014/main" id="{AAB4601D-84BB-4999-9774-FA4D792FB457}"/>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2" name="Rectangle 11">
              <a:extLst>
                <a:ext uri="{FF2B5EF4-FFF2-40B4-BE49-F238E27FC236}">
                  <a16:creationId xmlns:a16="http://schemas.microsoft.com/office/drawing/2014/main" id="{6CEF54EB-7BCA-4D27-A8D1-D303981DD8BB}"/>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Content Placeholder 4">
            <a:extLst>
              <a:ext uri="{FF2B5EF4-FFF2-40B4-BE49-F238E27FC236}">
                <a16:creationId xmlns:a16="http://schemas.microsoft.com/office/drawing/2014/main" id="{B71177B1-EC28-42A4-AFC4-F1C4BFA38E3D}"/>
              </a:ext>
            </a:extLst>
          </p:cNvPr>
          <p:cNvSpPr>
            <a:spLocks noGrp="1"/>
          </p:cNvSpPr>
          <p:nvPr>
            <p:ph idx="1"/>
          </p:nvPr>
        </p:nvSpPr>
        <p:spPr/>
        <p:txBody>
          <a:bodyPr>
            <a:normAutofit fontScale="85000" lnSpcReduction="20000"/>
          </a:bodyPr>
          <a:lstStyle/>
          <a:p>
            <a:pPr marL="0" indent="0" fontAlgn="t"/>
            <a:r>
              <a:rPr lang="en-US" dirty="0"/>
              <a:t>Resource Management</a:t>
            </a:r>
            <a:endParaRPr lang="en-IN" dirty="0"/>
          </a:p>
          <a:p>
            <a:pPr fontAlgn="t">
              <a:buFont typeface="Arial" panose="020B0604020202020204" pitchFamily="34" charset="0"/>
              <a:buChar char="•"/>
            </a:pPr>
            <a:r>
              <a:rPr lang="en-US" dirty="0"/>
              <a:t>Determine what critical resources are necessary to continue operating in the presence of a fault: omission, crash, incorrect timing, or incorrect response. Ensure there are sufficient remaining resources in the event of a fault to log the fault; notify appropriate entities (people or systems); disable source of events causing the fault; fix or mask the fault/failure; operate normally, in startup, shutdown, repair mode, degraded operation, and overloaded operation.</a:t>
            </a:r>
            <a:endParaRPr lang="en-IN" dirty="0"/>
          </a:p>
          <a:p>
            <a:pPr fontAlgn="t">
              <a:buFont typeface="Arial" panose="020B0604020202020204" pitchFamily="34" charset="0"/>
              <a:buChar char="•"/>
            </a:pPr>
            <a:r>
              <a:rPr lang="en-US" dirty="0"/>
              <a:t>Determine the availability time for critical resources, what critical resources must be available during specified time intervals, time intervals during which the critical resources may be in a degraded mode, and repair time for critical resources. Ensure that the critical resources are available during these time intervals.</a:t>
            </a:r>
            <a:endParaRPr lang="en-IN" dirty="0"/>
          </a:p>
          <a:p>
            <a:pPr fontAlgn="t">
              <a:buFont typeface="Arial" panose="020B0604020202020204" pitchFamily="34" charset="0"/>
              <a:buChar char="•"/>
            </a:pPr>
            <a:r>
              <a:rPr lang="en-US" dirty="0"/>
              <a:t>For example, ensure that input queues are large enough to buffer anticipated messages if a server fails so that the messages are not permanently lost.</a:t>
            </a:r>
            <a:endParaRPr lang="en-IN" dirty="0"/>
          </a:p>
          <a:p>
            <a:pPr>
              <a:buFont typeface="Arial" panose="020B0604020202020204" pitchFamily="34" charset="0"/>
              <a:buChar char="•"/>
            </a:pPr>
            <a:endParaRPr lang="en-IN"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Title 1">
            <a:extLst>
              <a:ext uri="{FF2B5EF4-FFF2-40B4-BE49-F238E27FC236}">
                <a16:creationId xmlns:a16="http://schemas.microsoft.com/office/drawing/2014/main" id="{B7E86360-1F2B-4696-AEB4-13FE7CDCF083}"/>
              </a:ext>
            </a:extLst>
          </p:cNvPr>
          <p:cNvSpPr>
            <a:spLocks noGrp="1"/>
          </p:cNvSpPr>
          <p:nvPr>
            <p:ph sz="quarter" idx="10"/>
          </p:nvPr>
        </p:nvSpPr>
        <p:spPr/>
        <p:txBody>
          <a:bodyPr>
            <a:normAutofit/>
          </a:bodyPr>
          <a:lstStyle/>
          <a:p>
            <a:r>
              <a:rPr lang="en-US" sz="3200" dirty="0"/>
              <a:t>Design Checklist for Availability</a:t>
            </a:r>
          </a:p>
        </p:txBody>
      </p:sp>
      <p:sp>
        <p:nvSpPr>
          <p:cNvPr id="2" name="Date Placeholder 1">
            <a:extLst>
              <a:ext uri="{FF2B5EF4-FFF2-40B4-BE49-F238E27FC236}">
                <a16:creationId xmlns:a16="http://schemas.microsoft.com/office/drawing/2014/main" id="{EF57A1F7-C36C-4EA8-89C8-3AAB9F053C51}"/>
              </a:ext>
            </a:extLst>
          </p:cNvPr>
          <p:cNvSpPr>
            <a:spLocks noGrp="1"/>
          </p:cNvSpPr>
          <p:nvPr>
            <p:ph type="dt" sz="half" idx="12"/>
          </p:nvPr>
        </p:nvSpPr>
        <p:spPr/>
        <p:txBody>
          <a:bodyPr/>
          <a:lstStyle/>
          <a:p>
            <a:r>
              <a:rPr lang="en-US"/>
              <a:t>August 5, 2023</a:t>
            </a:r>
          </a:p>
        </p:txBody>
      </p:sp>
      <p:sp>
        <p:nvSpPr>
          <p:cNvPr id="3" name="Slide Number Placeholder 2">
            <a:extLst>
              <a:ext uri="{FF2B5EF4-FFF2-40B4-BE49-F238E27FC236}">
                <a16:creationId xmlns:a16="http://schemas.microsoft.com/office/drawing/2014/main" id="{027B4034-0482-420C-B50B-020C870854FA}"/>
              </a:ext>
            </a:extLst>
          </p:cNvPr>
          <p:cNvSpPr>
            <a:spLocks noGrp="1"/>
          </p:cNvSpPr>
          <p:nvPr>
            <p:ph type="sldNum" sz="quarter" idx="14"/>
          </p:nvPr>
        </p:nvSpPr>
        <p:spPr/>
        <p:txBody>
          <a:bodyPr/>
          <a:lstStyle/>
          <a:p>
            <a:fld id="{BC8D7E44-7D4F-4942-A8C9-2DF6BF8399E8}" type="slidenum">
              <a:rPr lang="en-US" smtClean="0"/>
              <a:pPr/>
              <a:t>24</a:t>
            </a:fld>
            <a:endParaRPr lang="en-US" dirty="0"/>
          </a:p>
        </p:txBody>
      </p:sp>
    </p:spTree>
    <p:extLst>
      <p:ext uri="{BB962C8B-B14F-4D97-AF65-F5344CB8AC3E}">
        <p14:creationId xmlns:p14="http://schemas.microsoft.com/office/powerpoint/2010/main" val="899076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78D2E34-ECBE-4779-AA3F-411CEE98B7F0}"/>
              </a:ext>
            </a:extLst>
          </p:cNvPr>
          <p:cNvGrpSpPr/>
          <p:nvPr/>
        </p:nvGrpSpPr>
        <p:grpSpPr>
          <a:xfrm>
            <a:off x="152400" y="1493837"/>
            <a:ext cx="8686800" cy="4525963"/>
            <a:chOff x="152400" y="1493837"/>
            <a:chExt cx="8686800" cy="4525963"/>
          </a:xfrm>
        </p:grpSpPr>
        <p:sp>
          <p:nvSpPr>
            <p:cNvPr id="10" name="Rectangle: Rounded Corners 9">
              <a:extLst>
                <a:ext uri="{FF2B5EF4-FFF2-40B4-BE49-F238E27FC236}">
                  <a16:creationId xmlns:a16="http://schemas.microsoft.com/office/drawing/2014/main" id="{9C7491FB-21EF-45DD-A296-BCFF9FD6E762}"/>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1" name="Rectangle 10">
              <a:extLst>
                <a:ext uri="{FF2B5EF4-FFF2-40B4-BE49-F238E27FC236}">
                  <a16:creationId xmlns:a16="http://schemas.microsoft.com/office/drawing/2014/main" id="{24E6E5C9-F19F-49EF-9922-AB7336E407B3}"/>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Content Placeholder 4">
            <a:extLst>
              <a:ext uri="{FF2B5EF4-FFF2-40B4-BE49-F238E27FC236}">
                <a16:creationId xmlns:a16="http://schemas.microsoft.com/office/drawing/2014/main" id="{E20B7226-2125-4409-8B3D-36F328286F86}"/>
              </a:ext>
            </a:extLst>
          </p:cNvPr>
          <p:cNvSpPr>
            <a:spLocks noGrp="1"/>
          </p:cNvSpPr>
          <p:nvPr>
            <p:ph idx="1"/>
          </p:nvPr>
        </p:nvSpPr>
        <p:spPr/>
        <p:txBody>
          <a:bodyPr>
            <a:normAutofit fontScale="85000" lnSpcReduction="20000"/>
          </a:bodyPr>
          <a:lstStyle/>
          <a:p>
            <a:pPr marL="0" indent="0" fontAlgn="t"/>
            <a:r>
              <a:rPr lang="en-US" dirty="0"/>
              <a:t>Binding Time</a:t>
            </a:r>
            <a:endParaRPr lang="en-IN" dirty="0"/>
          </a:p>
          <a:p>
            <a:pPr fontAlgn="t">
              <a:buFont typeface="Arial" panose="020B0604020202020204" pitchFamily="34" charset="0"/>
              <a:buChar char="•"/>
            </a:pPr>
            <a:r>
              <a:rPr lang="en-US" dirty="0"/>
              <a:t>Determine how and when architectural elements are bound.  If late binding is used to alternate between components that can themselves be sources of faults (e.g. processes, processors, communication channels), ensure the chosen availability strategy is sufficient to cover faults introduced by all sources. E.g.</a:t>
            </a:r>
            <a:endParaRPr lang="en-IN" dirty="0"/>
          </a:p>
          <a:p>
            <a:pPr fontAlgn="t">
              <a:buFont typeface="Arial" panose="020B0604020202020204" pitchFamily="34" charset="0"/>
              <a:buChar char="•"/>
            </a:pPr>
            <a:r>
              <a:rPr lang="en-US" dirty="0"/>
              <a:t>If late binding is used to switch between processors that will be the subject of faults, will the fault detection and recovery mechanisms work for all possible bindings?</a:t>
            </a:r>
            <a:endParaRPr lang="en-IN" dirty="0"/>
          </a:p>
          <a:p>
            <a:pPr fontAlgn="t">
              <a:buFont typeface="Arial" panose="020B0604020202020204" pitchFamily="34" charset="0"/>
              <a:buChar char="•"/>
            </a:pPr>
            <a:r>
              <a:rPr lang="en-US" dirty="0"/>
              <a:t>If late binding is used to change the definition or tolerance of what constitutes a fault (e.g., how long a process can go without responding before a fault is assumed), is the recovery strategy chosen sufficient to handle all cases?  For example, if a fault is flagged after 0.1 </a:t>
            </a:r>
            <a:r>
              <a:rPr lang="en-US" dirty="0" err="1"/>
              <a:t>ms</a:t>
            </a:r>
            <a:r>
              <a:rPr lang="en-US" dirty="0"/>
              <a:t>, but the recovery mechanism takes 1.5 seconds to work, that might be an unacceptable mismatch.</a:t>
            </a:r>
            <a:endParaRPr lang="en-IN" dirty="0"/>
          </a:p>
          <a:p>
            <a:pPr fontAlgn="t">
              <a:buFont typeface="Arial" panose="020B0604020202020204" pitchFamily="34" charset="0"/>
              <a:buChar char="•"/>
            </a:pPr>
            <a:r>
              <a:rPr lang="en-US" dirty="0"/>
              <a:t>What are the availability characteristics of the late binding mechanism itself?  Can it fail?</a:t>
            </a:r>
            <a:endParaRPr lang="en-IN" dirty="0"/>
          </a:p>
          <a:p>
            <a:pPr>
              <a:buFont typeface="Arial" panose="020B0604020202020204" pitchFamily="34" charset="0"/>
              <a:buChar char="•"/>
            </a:pPr>
            <a:endParaRPr lang="en-IN" dirty="0"/>
          </a:p>
        </p:txBody>
      </p:sp>
      <p:sp>
        <p:nvSpPr>
          <p:cNvPr id="7" name="Content Placeholder 6">
            <a:extLst>
              <a:ext uri="{FF2B5EF4-FFF2-40B4-BE49-F238E27FC236}">
                <a16:creationId xmlns:a16="http://schemas.microsoft.com/office/drawing/2014/main" id="{78C8FD1A-B297-4DDD-B06C-DBE40C97E4AB}"/>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Title 1">
            <a:extLst>
              <a:ext uri="{FF2B5EF4-FFF2-40B4-BE49-F238E27FC236}">
                <a16:creationId xmlns:a16="http://schemas.microsoft.com/office/drawing/2014/main" id="{7F65D9DF-70D4-4436-9547-2ECCE9C237EF}"/>
              </a:ext>
            </a:extLst>
          </p:cNvPr>
          <p:cNvSpPr>
            <a:spLocks noGrp="1"/>
          </p:cNvSpPr>
          <p:nvPr>
            <p:ph sz="quarter" idx="10"/>
          </p:nvPr>
        </p:nvSpPr>
        <p:spPr/>
        <p:txBody>
          <a:bodyPr>
            <a:normAutofit/>
          </a:bodyPr>
          <a:lstStyle/>
          <a:p>
            <a:r>
              <a:rPr lang="en-US" sz="3200" dirty="0"/>
              <a:t>Design Checklist for Availability</a:t>
            </a:r>
          </a:p>
        </p:txBody>
      </p:sp>
      <p:sp>
        <p:nvSpPr>
          <p:cNvPr id="2" name="Date Placeholder 1">
            <a:extLst>
              <a:ext uri="{FF2B5EF4-FFF2-40B4-BE49-F238E27FC236}">
                <a16:creationId xmlns:a16="http://schemas.microsoft.com/office/drawing/2014/main" id="{3BF3FD70-66E8-43F3-A47C-BE00EAB81543}"/>
              </a:ext>
            </a:extLst>
          </p:cNvPr>
          <p:cNvSpPr>
            <a:spLocks noGrp="1"/>
          </p:cNvSpPr>
          <p:nvPr>
            <p:ph type="dt" sz="half" idx="12"/>
          </p:nvPr>
        </p:nvSpPr>
        <p:spPr/>
        <p:txBody>
          <a:bodyPr/>
          <a:lstStyle/>
          <a:p>
            <a:r>
              <a:rPr lang="en-US"/>
              <a:t>August 5, 2023</a:t>
            </a:r>
          </a:p>
        </p:txBody>
      </p:sp>
      <p:sp>
        <p:nvSpPr>
          <p:cNvPr id="3" name="Slide Number Placeholder 2">
            <a:extLst>
              <a:ext uri="{FF2B5EF4-FFF2-40B4-BE49-F238E27FC236}">
                <a16:creationId xmlns:a16="http://schemas.microsoft.com/office/drawing/2014/main" id="{53679CCF-B36A-4509-BE98-CD77AE859AFC}"/>
              </a:ext>
            </a:extLst>
          </p:cNvPr>
          <p:cNvSpPr>
            <a:spLocks noGrp="1"/>
          </p:cNvSpPr>
          <p:nvPr>
            <p:ph type="sldNum" sz="quarter" idx="14"/>
          </p:nvPr>
        </p:nvSpPr>
        <p:spPr/>
        <p:txBody>
          <a:bodyPr/>
          <a:lstStyle/>
          <a:p>
            <a:fld id="{BC8D7E44-7D4F-4942-A8C9-2DF6BF8399E8}" type="slidenum">
              <a:rPr lang="en-US" smtClean="0"/>
              <a:pPr/>
              <a:t>25</a:t>
            </a:fld>
            <a:endParaRPr lang="en-US" dirty="0"/>
          </a:p>
        </p:txBody>
      </p:sp>
    </p:spTree>
    <p:extLst>
      <p:ext uri="{BB962C8B-B14F-4D97-AF65-F5344CB8AC3E}">
        <p14:creationId xmlns:p14="http://schemas.microsoft.com/office/powerpoint/2010/main" val="1361380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EEA52CF-9E42-4AB3-8581-E184E38DEA64}"/>
              </a:ext>
            </a:extLst>
          </p:cNvPr>
          <p:cNvGrpSpPr/>
          <p:nvPr/>
        </p:nvGrpSpPr>
        <p:grpSpPr>
          <a:xfrm>
            <a:off x="152400" y="1493837"/>
            <a:ext cx="8686800" cy="4525963"/>
            <a:chOff x="152400" y="1493837"/>
            <a:chExt cx="8686800" cy="4525963"/>
          </a:xfrm>
        </p:grpSpPr>
        <p:sp>
          <p:nvSpPr>
            <p:cNvPr id="11" name="Rectangle: Rounded Corners 10">
              <a:extLst>
                <a:ext uri="{FF2B5EF4-FFF2-40B4-BE49-F238E27FC236}">
                  <a16:creationId xmlns:a16="http://schemas.microsoft.com/office/drawing/2014/main" id="{E1F3052C-833E-42C5-99A1-AF878E0282AF}"/>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2" name="Rectangle 11">
              <a:extLst>
                <a:ext uri="{FF2B5EF4-FFF2-40B4-BE49-F238E27FC236}">
                  <a16:creationId xmlns:a16="http://schemas.microsoft.com/office/drawing/2014/main" id="{0EAA0082-CFED-4AC8-AC2E-C690F17D49D6}"/>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Content Placeholder 4">
            <a:extLst>
              <a:ext uri="{FF2B5EF4-FFF2-40B4-BE49-F238E27FC236}">
                <a16:creationId xmlns:a16="http://schemas.microsoft.com/office/drawing/2014/main" id="{791BD5A4-BBAA-4291-83C4-DEB885FA57A3}"/>
              </a:ext>
            </a:extLst>
          </p:cNvPr>
          <p:cNvSpPr>
            <a:spLocks noGrp="1"/>
          </p:cNvSpPr>
          <p:nvPr>
            <p:ph idx="1"/>
          </p:nvPr>
        </p:nvSpPr>
        <p:spPr/>
        <p:txBody>
          <a:bodyPr/>
          <a:lstStyle/>
          <a:p>
            <a:pPr marL="0" indent="0" fontAlgn="t"/>
            <a:r>
              <a:rPr lang="en-US" dirty="0"/>
              <a:t>Choice of Technology</a:t>
            </a:r>
            <a:endParaRPr lang="en-IN" dirty="0"/>
          </a:p>
          <a:p>
            <a:pPr fontAlgn="t">
              <a:buFont typeface="Arial" panose="020B0604020202020204" pitchFamily="34" charset="0"/>
              <a:buChar char="•"/>
            </a:pPr>
            <a:r>
              <a:rPr lang="en-US" dirty="0"/>
              <a:t>Determine the available technologies that can (help) detect faults, recover from faults, re-introduce failed components. </a:t>
            </a:r>
            <a:endParaRPr lang="en-IN" dirty="0"/>
          </a:p>
          <a:p>
            <a:pPr fontAlgn="t">
              <a:buFont typeface="Arial" panose="020B0604020202020204" pitchFamily="34" charset="0"/>
              <a:buChar char="•"/>
            </a:pPr>
            <a:r>
              <a:rPr lang="en-US" dirty="0"/>
              <a:t>Determine what technologies are available that help the response to a fault (e.g., event loggers). </a:t>
            </a:r>
            <a:endParaRPr lang="en-IN" dirty="0"/>
          </a:p>
          <a:p>
            <a:pPr fontAlgn="t">
              <a:buFont typeface="Arial" panose="020B0604020202020204" pitchFamily="34" charset="0"/>
              <a:buChar char="•"/>
            </a:pPr>
            <a:r>
              <a:rPr lang="en-US" dirty="0"/>
              <a:t>Determine the availability characteristics of chosen technologies themselves:  What faults can they recover from?  What faults might they introduce into the system? </a:t>
            </a:r>
            <a:endParaRPr lang="en-IN"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9" name="Title 1">
            <a:extLst>
              <a:ext uri="{FF2B5EF4-FFF2-40B4-BE49-F238E27FC236}">
                <a16:creationId xmlns:a16="http://schemas.microsoft.com/office/drawing/2014/main" id="{5D60DBF7-A0C6-4B09-A213-9A0E20E55989}"/>
              </a:ext>
            </a:extLst>
          </p:cNvPr>
          <p:cNvSpPr>
            <a:spLocks noGrp="1"/>
          </p:cNvSpPr>
          <p:nvPr>
            <p:ph sz="quarter" idx="10"/>
          </p:nvPr>
        </p:nvSpPr>
        <p:spPr/>
        <p:txBody>
          <a:bodyPr>
            <a:normAutofit/>
          </a:bodyPr>
          <a:lstStyle/>
          <a:p>
            <a:r>
              <a:rPr lang="en-US" sz="3200" dirty="0"/>
              <a:t>Design Checklist for Availability</a:t>
            </a:r>
          </a:p>
        </p:txBody>
      </p:sp>
      <p:sp>
        <p:nvSpPr>
          <p:cNvPr id="2" name="Date Placeholder 1">
            <a:extLst>
              <a:ext uri="{FF2B5EF4-FFF2-40B4-BE49-F238E27FC236}">
                <a16:creationId xmlns:a16="http://schemas.microsoft.com/office/drawing/2014/main" id="{5CFAE5B0-14FA-48A8-B585-2365D2F72DCF}"/>
              </a:ext>
            </a:extLst>
          </p:cNvPr>
          <p:cNvSpPr>
            <a:spLocks noGrp="1"/>
          </p:cNvSpPr>
          <p:nvPr>
            <p:ph type="dt" sz="half" idx="12"/>
          </p:nvPr>
        </p:nvSpPr>
        <p:spPr/>
        <p:txBody>
          <a:bodyPr/>
          <a:lstStyle/>
          <a:p>
            <a:r>
              <a:rPr lang="en-US"/>
              <a:t>August 5, 2023</a:t>
            </a:r>
          </a:p>
        </p:txBody>
      </p:sp>
      <p:sp>
        <p:nvSpPr>
          <p:cNvPr id="3" name="Slide Number Placeholder 2">
            <a:extLst>
              <a:ext uri="{FF2B5EF4-FFF2-40B4-BE49-F238E27FC236}">
                <a16:creationId xmlns:a16="http://schemas.microsoft.com/office/drawing/2014/main" id="{C94ACB7D-CC64-44B8-9FFD-CE123AE619CC}"/>
              </a:ext>
            </a:extLst>
          </p:cNvPr>
          <p:cNvSpPr>
            <a:spLocks noGrp="1"/>
          </p:cNvSpPr>
          <p:nvPr>
            <p:ph type="sldNum" sz="quarter" idx="14"/>
          </p:nvPr>
        </p:nvSpPr>
        <p:spPr/>
        <p:txBody>
          <a:bodyPr/>
          <a:lstStyle/>
          <a:p>
            <a:fld id="{BC8D7E44-7D4F-4942-A8C9-2DF6BF8399E8}" type="slidenum">
              <a:rPr lang="en-US" smtClean="0"/>
              <a:pPr/>
              <a:t>26</a:t>
            </a:fld>
            <a:endParaRPr lang="en-US" dirty="0"/>
          </a:p>
        </p:txBody>
      </p:sp>
    </p:spTree>
    <p:extLst>
      <p:ext uri="{BB962C8B-B14F-4D97-AF65-F5344CB8AC3E}">
        <p14:creationId xmlns:p14="http://schemas.microsoft.com/office/powerpoint/2010/main" val="2442661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Availability refers to the ability of the system to be available for use when a fault occurs. </a:t>
            </a:r>
          </a:p>
          <a:p>
            <a:pPr>
              <a:buFont typeface="Arial" panose="020B0604020202020204" pitchFamily="34" charset="0"/>
              <a:buChar char="•"/>
            </a:pPr>
            <a:r>
              <a:rPr lang="en-US" dirty="0"/>
              <a:t>The fault must be recognized (or prevented) and then the system must respond. </a:t>
            </a:r>
          </a:p>
          <a:p>
            <a:pPr>
              <a:buFont typeface="Arial" panose="020B0604020202020204" pitchFamily="34" charset="0"/>
              <a:buChar char="•"/>
            </a:pPr>
            <a:r>
              <a:rPr lang="en-US" dirty="0"/>
              <a:t>The response will depend on the criticality of the application and the type of fault</a:t>
            </a:r>
          </a:p>
          <a:p>
            <a:pPr lvl="1"/>
            <a:r>
              <a:rPr lang="en-US" dirty="0"/>
              <a:t>can range from “ignore it” to “keep on going as if it didn’t occur.” </a:t>
            </a:r>
          </a:p>
          <a:p>
            <a:pPr>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33A2BB41-2C77-44D8-85FC-5A270F8925F2}"/>
              </a:ext>
            </a:extLst>
          </p:cNvPr>
          <p:cNvSpPr>
            <a:spLocks noGrp="1"/>
          </p:cNvSpPr>
          <p:nvPr>
            <p:ph sz="quarter" idx="10"/>
          </p:nvPr>
        </p:nvSpPr>
        <p:spPr/>
        <p:txBody>
          <a:bodyPr/>
          <a:lstStyle/>
          <a:p>
            <a:r>
              <a:rPr lang="en-US" dirty="0"/>
              <a:t>Summary</a:t>
            </a:r>
          </a:p>
        </p:txBody>
      </p:sp>
      <p:sp>
        <p:nvSpPr>
          <p:cNvPr id="2" name="Date Placeholder 1">
            <a:extLst>
              <a:ext uri="{FF2B5EF4-FFF2-40B4-BE49-F238E27FC236}">
                <a16:creationId xmlns:a16="http://schemas.microsoft.com/office/drawing/2014/main" id="{31896D4F-50C5-4007-A4C8-E6AE9BB1E027}"/>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EAFD40D9-9BF2-4615-954A-CFEBFF23B4EF}"/>
              </a:ext>
            </a:extLst>
          </p:cNvPr>
          <p:cNvSpPr>
            <a:spLocks noGrp="1"/>
          </p:cNvSpPr>
          <p:nvPr>
            <p:ph type="sldNum" sz="quarter" idx="14"/>
          </p:nvPr>
        </p:nvSpPr>
        <p:spPr/>
        <p:txBody>
          <a:bodyPr/>
          <a:lstStyle/>
          <a:p>
            <a:fld id="{BC8D7E44-7D4F-4942-A8C9-2DF6BF8399E8}" type="slidenum">
              <a:rPr lang="en-US" smtClean="0"/>
              <a:pPr/>
              <a:t>27</a:t>
            </a:fld>
            <a:endParaRPr lang="en-US" dirty="0"/>
          </a:p>
        </p:txBody>
      </p:sp>
    </p:spTree>
    <p:extLst>
      <p:ext uri="{BB962C8B-B14F-4D97-AF65-F5344CB8AC3E}">
        <p14:creationId xmlns:p14="http://schemas.microsoft.com/office/powerpoint/2010/main" val="1420907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Tactics for availability are categorized into detect faults, recover from faults and prevent faults. </a:t>
            </a:r>
          </a:p>
          <a:p>
            <a:pPr>
              <a:buFont typeface="Arial" panose="020B0604020202020204" pitchFamily="34" charset="0"/>
              <a:buChar char="•"/>
            </a:pPr>
            <a:r>
              <a:rPr lang="en-US" dirty="0"/>
              <a:t>Detection tactics depend on detecting signs of life from various components. </a:t>
            </a:r>
          </a:p>
          <a:p>
            <a:pPr>
              <a:buFont typeface="Arial" panose="020B0604020202020204" pitchFamily="34" charset="0"/>
              <a:buChar char="•"/>
            </a:pPr>
            <a:r>
              <a:rPr lang="en-US" dirty="0"/>
              <a:t>Recovery tactics are retrying an operation or maintaining redundant data or computations. </a:t>
            </a:r>
          </a:p>
          <a:p>
            <a:pPr>
              <a:buFont typeface="Arial" panose="020B0604020202020204" pitchFamily="34" charset="0"/>
              <a:buChar char="•"/>
            </a:pPr>
            <a:r>
              <a:rPr lang="en-US" dirty="0"/>
              <a:t>Prevention tactics depend on removing elements from service or limiting the scope of faults. </a:t>
            </a:r>
          </a:p>
          <a:p>
            <a:pPr>
              <a:buFont typeface="Arial" panose="020B0604020202020204" pitchFamily="34" charset="0"/>
              <a:buChar char="•"/>
            </a:pPr>
            <a:r>
              <a:rPr lang="en-US" dirty="0"/>
              <a:t>All availability tactics involve the coordination model.</a:t>
            </a:r>
          </a:p>
          <a:p>
            <a:pPr>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A0322DD4-FED6-4823-81FD-E5471EACF9CE}"/>
              </a:ext>
            </a:extLst>
          </p:cNvPr>
          <p:cNvSpPr>
            <a:spLocks noGrp="1"/>
          </p:cNvSpPr>
          <p:nvPr>
            <p:ph sz="quarter" idx="10"/>
          </p:nvPr>
        </p:nvSpPr>
        <p:spPr/>
        <p:txBody>
          <a:bodyPr/>
          <a:lstStyle/>
          <a:p>
            <a:r>
              <a:rPr lang="en-US" dirty="0"/>
              <a:t>Summary</a:t>
            </a:r>
          </a:p>
        </p:txBody>
      </p:sp>
      <p:sp>
        <p:nvSpPr>
          <p:cNvPr id="2" name="Date Placeholder 1">
            <a:extLst>
              <a:ext uri="{FF2B5EF4-FFF2-40B4-BE49-F238E27FC236}">
                <a16:creationId xmlns:a16="http://schemas.microsoft.com/office/drawing/2014/main" id="{DAB6E76A-9C15-4FF9-BE8C-6746B85B9275}"/>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708759A3-FF98-4785-AD5E-549367D4D293}"/>
              </a:ext>
            </a:extLst>
          </p:cNvPr>
          <p:cNvSpPr>
            <a:spLocks noGrp="1"/>
          </p:cNvSpPr>
          <p:nvPr>
            <p:ph type="sldNum" sz="quarter" idx="14"/>
          </p:nvPr>
        </p:nvSpPr>
        <p:spPr/>
        <p:txBody>
          <a:bodyPr/>
          <a:lstStyle/>
          <a:p>
            <a:fld id="{BC8D7E44-7D4F-4942-A8C9-2DF6BF8399E8}" type="slidenum">
              <a:rPr lang="en-US" smtClean="0"/>
              <a:pPr/>
              <a:t>28</a:t>
            </a:fld>
            <a:endParaRPr lang="en-US" dirty="0"/>
          </a:p>
        </p:txBody>
      </p:sp>
    </p:spTree>
    <p:extLst>
      <p:ext uri="{BB962C8B-B14F-4D97-AF65-F5344CB8AC3E}">
        <p14:creationId xmlns:p14="http://schemas.microsoft.com/office/powerpoint/2010/main" val="2061145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b="0" i="0" u="none" strike="noStrike" kern="1200" baseline="0" dirty="0">
                <a:solidFill>
                  <a:schemeClr val="tx1"/>
                </a:solidFill>
                <a:latin typeface="+mn-lt"/>
                <a:ea typeface="+mn-ea"/>
                <a:cs typeface="+mn-cs"/>
              </a:rPr>
              <a:t>What is Availability?</a:t>
            </a:r>
          </a:p>
          <a:p>
            <a:r>
              <a:rPr lang="en-US" sz="3200" b="0" i="0" u="none" strike="noStrike" kern="1200" baseline="0" dirty="0">
                <a:solidFill>
                  <a:schemeClr val="tx1"/>
                </a:solidFill>
                <a:latin typeface="+mn-lt"/>
                <a:ea typeface="+mn-ea"/>
                <a:cs typeface="+mn-cs"/>
              </a:rPr>
              <a:t>Availability General Scenario</a:t>
            </a:r>
          </a:p>
          <a:p>
            <a:r>
              <a:rPr lang="en-US" sz="3200" b="0" i="0" u="none" strike="noStrike" kern="1200" baseline="0" dirty="0">
                <a:solidFill>
                  <a:schemeClr val="tx1"/>
                </a:solidFill>
                <a:latin typeface="+mn-lt"/>
                <a:ea typeface="+mn-ea"/>
                <a:cs typeface="+mn-cs"/>
              </a:rPr>
              <a:t>Tactics for Availability</a:t>
            </a:r>
          </a:p>
          <a:p>
            <a:r>
              <a:rPr lang="en-US" dirty="0"/>
              <a:t>A Design Checklist for Availability</a:t>
            </a:r>
            <a:endParaRPr lang="en-US" sz="3200" b="0" i="0" u="none" strike="noStrike" kern="1200" baseline="0" dirty="0">
              <a:solidFill>
                <a:schemeClr val="tx1"/>
              </a:solidFill>
              <a:latin typeface="+mn-lt"/>
              <a:ea typeface="+mn-ea"/>
              <a:cs typeface="+mn-cs"/>
            </a:endParaRPr>
          </a:p>
          <a:p>
            <a:r>
              <a:rPr lang="en-US" sz="3200" b="0" i="0" u="none" strike="noStrike" kern="1200" baseline="0" dirty="0">
                <a:solidFill>
                  <a:schemeClr val="tx1"/>
                </a:solidFill>
                <a:latin typeface="+mn-lt"/>
                <a:ea typeface="+mn-ea"/>
                <a:cs typeface="+mn-cs"/>
              </a:rPr>
              <a:t>Summary </a:t>
            </a:r>
          </a:p>
        </p:txBody>
      </p:sp>
      <p:sp>
        <p:nvSpPr>
          <p:cNvPr id="5" name="Content Placeholder 4">
            <a:extLst>
              <a:ext uri="{FF2B5EF4-FFF2-40B4-BE49-F238E27FC236}">
                <a16:creationId xmlns:a16="http://schemas.microsoft.com/office/drawing/2014/main" id="{23837819-8CE6-4B44-8955-354D29BD0401}"/>
              </a:ext>
            </a:extLst>
          </p:cNvPr>
          <p:cNvSpPr>
            <a:spLocks noGrp="1"/>
          </p:cNvSpPr>
          <p:nvPr>
            <p:ph sz="quarter" idx="10"/>
          </p:nvPr>
        </p:nvSpPr>
        <p:spPr/>
        <p:txBody>
          <a:bodyPr/>
          <a:lstStyle/>
          <a:p>
            <a:r>
              <a:rPr lang="en-AU" dirty="0"/>
              <a:t>Outline</a:t>
            </a:r>
            <a:endParaRPr lang="en-IN" dirty="0"/>
          </a:p>
        </p:txBody>
      </p:sp>
      <p:sp>
        <p:nvSpPr>
          <p:cNvPr id="6" name="Content Placeholder 5">
            <a:extLst>
              <a:ext uri="{FF2B5EF4-FFF2-40B4-BE49-F238E27FC236}">
                <a16:creationId xmlns:a16="http://schemas.microsoft.com/office/drawing/2014/main" id="{616F7F67-157C-43D0-97B0-9E41C0458848}"/>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2" name="Date Placeholder 1">
            <a:extLst>
              <a:ext uri="{FF2B5EF4-FFF2-40B4-BE49-F238E27FC236}">
                <a16:creationId xmlns:a16="http://schemas.microsoft.com/office/drawing/2014/main" id="{409723C9-0E59-487D-8120-50164DC70052}"/>
              </a:ext>
            </a:extLst>
          </p:cNvPr>
          <p:cNvSpPr>
            <a:spLocks noGrp="1"/>
          </p:cNvSpPr>
          <p:nvPr>
            <p:ph type="dt" sz="half" idx="12"/>
          </p:nvPr>
        </p:nvSpPr>
        <p:spPr/>
        <p:txBody>
          <a:bodyPr/>
          <a:lstStyle/>
          <a:p>
            <a:r>
              <a:rPr lang="en-US"/>
              <a:t>August 5, 2023</a:t>
            </a:r>
          </a:p>
        </p:txBody>
      </p:sp>
      <p:sp>
        <p:nvSpPr>
          <p:cNvPr id="7" name="Slide Number Placeholder 6">
            <a:extLst>
              <a:ext uri="{FF2B5EF4-FFF2-40B4-BE49-F238E27FC236}">
                <a16:creationId xmlns:a16="http://schemas.microsoft.com/office/drawing/2014/main" id="{A51AF8F1-5739-4D3D-BECE-368429C95507}"/>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Tree>
    <p:extLst>
      <p:ext uri="{BB962C8B-B14F-4D97-AF65-F5344CB8AC3E}">
        <p14:creationId xmlns:p14="http://schemas.microsoft.com/office/powerpoint/2010/main" val="96686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B5B899-CF70-4BBB-AE4C-DA5A083B6D4B}"/>
              </a:ext>
            </a:extLst>
          </p:cNvPr>
          <p:cNvSpPr>
            <a:spLocks noGrp="1"/>
          </p:cNvSpPr>
          <p:nvPr>
            <p:ph idx="1"/>
          </p:nvPr>
        </p:nvSpPr>
        <p:spPr/>
        <p:txBody>
          <a:bodyPr/>
          <a:lstStyle/>
          <a:p>
            <a:r>
              <a:rPr lang="en-IN" dirty="0"/>
              <a:t>These Slides are based on</a:t>
            </a:r>
          </a:p>
          <a:p>
            <a:endParaRPr lang="en-IN" dirty="0"/>
          </a:p>
          <a:p>
            <a:pPr>
              <a:buFont typeface="Arial" panose="020B0604020202020204" pitchFamily="34" charset="0"/>
              <a:buChar char="•"/>
            </a:pPr>
            <a:r>
              <a:rPr lang="en-IN" dirty="0"/>
              <a:t>Software Architecture in Practice by</a:t>
            </a:r>
          </a:p>
          <a:p>
            <a:pPr lvl="1">
              <a:buFont typeface="Arial" panose="020B0604020202020204" pitchFamily="34" charset="0"/>
              <a:buChar char="•"/>
            </a:pPr>
            <a:r>
              <a:rPr lang="en-IN" dirty="0"/>
              <a:t>Len Bass, Paul Clement and Rick </a:t>
            </a:r>
            <a:r>
              <a:rPr lang="en-IN" dirty="0" err="1"/>
              <a:t>Kazman</a:t>
            </a:r>
            <a:endParaRPr lang="en-IN" dirty="0"/>
          </a:p>
          <a:p>
            <a:pPr lvl="1">
              <a:buFont typeface="Arial" panose="020B0604020202020204" pitchFamily="34" charset="0"/>
              <a:buChar char="•"/>
            </a:pPr>
            <a:r>
              <a:rPr lang="en-IN" dirty="0"/>
              <a:t>Pearson © 2013</a:t>
            </a:r>
          </a:p>
        </p:txBody>
      </p:sp>
      <p:sp>
        <p:nvSpPr>
          <p:cNvPr id="3" name="Content Placeholder 2">
            <a:extLst>
              <a:ext uri="{FF2B5EF4-FFF2-40B4-BE49-F238E27FC236}">
                <a16:creationId xmlns:a16="http://schemas.microsoft.com/office/drawing/2014/main" id="{0C22A11F-9BDD-40EA-9108-79A98E7C22C1}"/>
              </a:ext>
            </a:extLst>
          </p:cNvPr>
          <p:cNvSpPr>
            <a:spLocks noGrp="1"/>
          </p:cNvSpPr>
          <p:nvPr>
            <p:ph sz="quarter" idx="10"/>
          </p:nvPr>
        </p:nvSpPr>
        <p:spPr/>
        <p:txBody>
          <a:bodyPr/>
          <a:lstStyle/>
          <a:p>
            <a:r>
              <a:rPr lang="en-IN" dirty="0"/>
              <a:t>Credits</a:t>
            </a:r>
          </a:p>
        </p:txBody>
      </p:sp>
      <p:sp>
        <p:nvSpPr>
          <p:cNvPr id="4" name="Content Placeholder 3">
            <a:extLst>
              <a:ext uri="{FF2B5EF4-FFF2-40B4-BE49-F238E27FC236}">
                <a16:creationId xmlns:a16="http://schemas.microsoft.com/office/drawing/2014/main" id="{A28CF0ED-5CD1-43D0-AAF3-90F001B7AA73}"/>
              </a:ext>
            </a:extLst>
          </p:cNvPr>
          <p:cNvSpPr>
            <a:spLocks noGrp="1"/>
          </p:cNvSpPr>
          <p:nvPr>
            <p:ph sz="quarter" idx="11"/>
          </p:nvPr>
        </p:nvSpPr>
        <p:spPr/>
        <p:txBody>
          <a:bodyPr/>
          <a:lstStyle/>
          <a:p>
            <a:endParaRPr lang="en-IN"/>
          </a:p>
        </p:txBody>
      </p:sp>
      <p:sp>
        <p:nvSpPr>
          <p:cNvPr id="5" name="Date Placeholder 4">
            <a:extLst>
              <a:ext uri="{FF2B5EF4-FFF2-40B4-BE49-F238E27FC236}">
                <a16:creationId xmlns:a16="http://schemas.microsoft.com/office/drawing/2014/main" id="{298DE30B-B871-430C-81AD-5250AE771657}"/>
              </a:ext>
            </a:extLst>
          </p:cNvPr>
          <p:cNvSpPr>
            <a:spLocks noGrp="1"/>
          </p:cNvSpPr>
          <p:nvPr>
            <p:ph type="dt" sz="half" idx="12"/>
          </p:nvPr>
        </p:nvSpPr>
        <p:spPr/>
        <p:txBody>
          <a:bodyPr/>
          <a:lstStyle/>
          <a:p>
            <a:r>
              <a:rPr lang="en-US"/>
              <a:t>August 5, 2023</a:t>
            </a:r>
          </a:p>
        </p:txBody>
      </p:sp>
      <p:sp>
        <p:nvSpPr>
          <p:cNvPr id="6" name="Footer Placeholder 5">
            <a:extLst>
              <a:ext uri="{FF2B5EF4-FFF2-40B4-BE49-F238E27FC236}">
                <a16:creationId xmlns:a16="http://schemas.microsoft.com/office/drawing/2014/main" id="{38C4A635-2A3B-40FD-84B2-C6B1E4D0D048}"/>
              </a:ext>
            </a:extLst>
          </p:cNvPr>
          <p:cNvSpPr>
            <a:spLocks noGrp="1"/>
          </p:cNvSpPr>
          <p:nvPr>
            <p:ph type="ftr" sz="quarter" idx="13"/>
          </p:nvPr>
        </p:nvSpPr>
        <p:spPr/>
        <p:txBody>
          <a:bodyPr/>
          <a:lstStyle/>
          <a:p>
            <a:r>
              <a:rPr lang="en-US"/>
              <a:t>SSZG653 Software Architectures</a:t>
            </a:r>
          </a:p>
        </p:txBody>
      </p:sp>
      <p:sp>
        <p:nvSpPr>
          <p:cNvPr id="7" name="Slide Number Placeholder 6">
            <a:extLst>
              <a:ext uri="{FF2B5EF4-FFF2-40B4-BE49-F238E27FC236}">
                <a16:creationId xmlns:a16="http://schemas.microsoft.com/office/drawing/2014/main" id="{B733C520-AD81-45FC-BF10-1F5FD9ADD202}"/>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193780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Availability refers to a property of software that it is there and ready to carry out its task when you need it to be. </a:t>
            </a:r>
          </a:p>
          <a:p>
            <a:pPr>
              <a:buFont typeface="Arial" panose="020B0604020202020204" pitchFamily="34" charset="0"/>
              <a:buChar char="•"/>
            </a:pPr>
            <a:r>
              <a:rPr lang="en-US" dirty="0"/>
              <a:t>This is a broad perspective and encompasses what is normally called reliability.</a:t>
            </a:r>
          </a:p>
          <a:p>
            <a:pPr>
              <a:buFont typeface="Arial" panose="020B0604020202020204" pitchFamily="34" charset="0"/>
              <a:buChar char="•"/>
            </a:pPr>
            <a:r>
              <a:rPr lang="en-US" dirty="0"/>
              <a:t>Availability builds on reliability by adding the notion of recovery (repair).</a:t>
            </a:r>
          </a:p>
          <a:p>
            <a:pPr>
              <a:buFont typeface="Arial" panose="020B0604020202020204" pitchFamily="34" charset="0"/>
              <a:buChar char="•"/>
            </a:pPr>
            <a:r>
              <a:rPr lang="en-US" dirty="0"/>
              <a:t>Fundamentally, availability is about minimizing service outage time by mitigating faults. </a:t>
            </a:r>
          </a:p>
        </p:txBody>
      </p:sp>
      <p:sp>
        <p:nvSpPr>
          <p:cNvPr id="5" name="Content Placeholder 4">
            <a:extLst>
              <a:ext uri="{FF2B5EF4-FFF2-40B4-BE49-F238E27FC236}">
                <a16:creationId xmlns:a16="http://schemas.microsoft.com/office/drawing/2014/main" id="{1418EB9B-10CA-4632-89F9-CC1F4ADEC15C}"/>
              </a:ext>
            </a:extLst>
          </p:cNvPr>
          <p:cNvSpPr>
            <a:spLocks noGrp="1"/>
          </p:cNvSpPr>
          <p:nvPr>
            <p:ph sz="quarter" idx="10"/>
          </p:nvPr>
        </p:nvSpPr>
        <p:spPr/>
        <p:txBody>
          <a:bodyPr/>
          <a:lstStyle/>
          <a:p>
            <a:r>
              <a:rPr lang="en-US" dirty="0"/>
              <a:t>What is Availability?</a:t>
            </a:r>
            <a:endParaRPr lang="en-IN" dirty="0"/>
          </a:p>
        </p:txBody>
      </p:sp>
      <p:sp>
        <p:nvSpPr>
          <p:cNvPr id="6" name="Content Placeholder 5">
            <a:extLst>
              <a:ext uri="{FF2B5EF4-FFF2-40B4-BE49-F238E27FC236}">
                <a16:creationId xmlns:a16="http://schemas.microsoft.com/office/drawing/2014/main" id="{6653D2B5-C4A4-41C9-A1E1-93AE9B0B0D5B}"/>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2" name="Date Placeholder 1">
            <a:extLst>
              <a:ext uri="{FF2B5EF4-FFF2-40B4-BE49-F238E27FC236}">
                <a16:creationId xmlns:a16="http://schemas.microsoft.com/office/drawing/2014/main" id="{EEBEE254-5770-4DD8-8041-779868B5690E}"/>
              </a:ext>
            </a:extLst>
          </p:cNvPr>
          <p:cNvSpPr>
            <a:spLocks noGrp="1"/>
          </p:cNvSpPr>
          <p:nvPr>
            <p:ph type="dt" sz="half" idx="12"/>
          </p:nvPr>
        </p:nvSpPr>
        <p:spPr/>
        <p:txBody>
          <a:bodyPr/>
          <a:lstStyle/>
          <a:p>
            <a:r>
              <a:rPr lang="en-US"/>
              <a:t>August 5, 2023</a:t>
            </a:r>
          </a:p>
        </p:txBody>
      </p:sp>
      <p:sp>
        <p:nvSpPr>
          <p:cNvPr id="7" name="Slide Number Placeholder 6">
            <a:extLst>
              <a:ext uri="{FF2B5EF4-FFF2-40B4-BE49-F238E27FC236}">
                <a16:creationId xmlns:a16="http://schemas.microsoft.com/office/drawing/2014/main" id="{E6E0F845-7333-4A57-81E0-7B1F5DF04E93}"/>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Tree>
    <p:extLst>
      <p:ext uri="{BB962C8B-B14F-4D97-AF65-F5344CB8AC3E}">
        <p14:creationId xmlns:p14="http://schemas.microsoft.com/office/powerpoint/2010/main" val="1138173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83FF2AD0-1BD9-4899-A84C-DC08D21C2811}"/>
              </a:ext>
            </a:extLst>
          </p:cNvPr>
          <p:cNvGraphicFramePr>
            <a:graphicFrameLocks noGrp="1"/>
          </p:cNvGraphicFramePr>
          <p:nvPr>
            <p:ph idx="1"/>
            <p:extLst>
              <p:ext uri="{D42A27DB-BD31-4B8C-83A1-F6EECF244321}">
                <p14:modId xmlns:p14="http://schemas.microsoft.com/office/powerpoint/2010/main" val="2072225124"/>
              </p:ext>
            </p:extLst>
          </p:nvPr>
        </p:nvGraphicFramePr>
        <p:xfrm>
          <a:off x="0" y="1325880"/>
          <a:ext cx="9144000" cy="5019040"/>
        </p:xfrm>
        <a:graphic>
          <a:graphicData uri="http://schemas.openxmlformats.org/drawingml/2006/table">
            <a:tbl>
              <a:tblPr firstRow="1" bandRow="1">
                <a:tableStyleId>{5C22544A-7EE6-4342-B048-85BDC9FD1C3A}</a:tableStyleId>
              </a:tblPr>
              <a:tblGrid>
                <a:gridCol w="1270000">
                  <a:extLst>
                    <a:ext uri="{9D8B030D-6E8A-4147-A177-3AD203B41FA5}">
                      <a16:colId xmlns:a16="http://schemas.microsoft.com/office/drawing/2014/main" val="3258893421"/>
                    </a:ext>
                  </a:extLst>
                </a:gridCol>
                <a:gridCol w="7874000">
                  <a:extLst>
                    <a:ext uri="{9D8B030D-6E8A-4147-A177-3AD203B41FA5}">
                      <a16:colId xmlns:a16="http://schemas.microsoft.com/office/drawing/2014/main" val="3528359439"/>
                    </a:ext>
                  </a:extLst>
                </a:gridCol>
              </a:tblGrid>
              <a:tr h="370840">
                <a:tc>
                  <a:txBody>
                    <a:bodyPr/>
                    <a:lstStyle/>
                    <a:p>
                      <a:pPr marL="0" marR="0">
                        <a:lnSpc>
                          <a:spcPts val="1450"/>
                        </a:lnSpc>
                        <a:spcBef>
                          <a:spcPts val="400"/>
                        </a:spcBef>
                        <a:spcAft>
                          <a:spcPts val="400"/>
                        </a:spcAft>
                      </a:pPr>
                      <a:r>
                        <a:rPr lang="en-US" sz="1400" b="1" dirty="0">
                          <a:effectLst/>
                        </a:rPr>
                        <a:t>Portion of </a:t>
                      </a:r>
                      <a:br>
                        <a:rPr lang="en-US" sz="1400" b="1" dirty="0">
                          <a:effectLst/>
                        </a:rPr>
                      </a:br>
                      <a:r>
                        <a:rPr lang="en-US" sz="1400" b="1" dirty="0">
                          <a:effectLst/>
                        </a:rPr>
                        <a:t>Scenario</a:t>
                      </a:r>
                      <a:endParaRPr lang="en-US" sz="1400" b="1" dirty="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400"/>
                        </a:spcAft>
                      </a:pPr>
                      <a:r>
                        <a:rPr lang="en-US" sz="1400" b="1" dirty="0">
                          <a:effectLst/>
                        </a:rPr>
                        <a:t>Possible Values	</a:t>
                      </a:r>
                      <a:endParaRPr lang="en-US" sz="1400" b="1" dirty="0">
                        <a:effectLst/>
                        <a:latin typeface="Times"/>
                        <a:ea typeface="Times New Roman"/>
                        <a:cs typeface="Times New Roman"/>
                      </a:endParaRPr>
                    </a:p>
                  </a:txBody>
                  <a:tcPr marL="58684" marR="58684" marT="0" marB="0"/>
                </a:tc>
                <a:extLst>
                  <a:ext uri="{0D108BD9-81ED-4DB2-BD59-A6C34878D82A}">
                    <a16:rowId xmlns:a16="http://schemas.microsoft.com/office/drawing/2014/main" val="1746020847"/>
                  </a:ext>
                </a:extLst>
              </a:tr>
              <a:tr h="198120">
                <a:tc>
                  <a:txBody>
                    <a:bodyPr/>
                    <a:lstStyle/>
                    <a:p>
                      <a:pPr marL="0" marR="0">
                        <a:lnSpc>
                          <a:spcPts val="1450"/>
                        </a:lnSpc>
                        <a:spcBef>
                          <a:spcPts val="400"/>
                        </a:spcBef>
                        <a:spcAft>
                          <a:spcPts val="400"/>
                        </a:spcAft>
                      </a:pPr>
                      <a:r>
                        <a:rPr lang="en-US" sz="1400">
                          <a:effectLst/>
                        </a:rPr>
                        <a:t>Source</a:t>
                      </a:r>
                      <a:endParaRPr lang="en-US" sz="140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400"/>
                        </a:spcAft>
                      </a:pPr>
                      <a:r>
                        <a:rPr lang="en-US" sz="1400">
                          <a:effectLst/>
                        </a:rPr>
                        <a:t>Internal/external: people, hardware, software, physical infrastructure, physical environment</a:t>
                      </a:r>
                      <a:endParaRPr lang="en-US" sz="1400">
                        <a:effectLst/>
                        <a:latin typeface="Times"/>
                        <a:ea typeface="Times New Roman"/>
                        <a:cs typeface="Times New Roman"/>
                      </a:endParaRPr>
                    </a:p>
                  </a:txBody>
                  <a:tcPr marL="58684" marR="58684" marT="0" marB="0"/>
                </a:tc>
                <a:extLst>
                  <a:ext uri="{0D108BD9-81ED-4DB2-BD59-A6C34878D82A}">
                    <a16:rowId xmlns:a16="http://schemas.microsoft.com/office/drawing/2014/main" val="2466691906"/>
                  </a:ext>
                </a:extLst>
              </a:tr>
              <a:tr h="208280">
                <a:tc>
                  <a:txBody>
                    <a:bodyPr/>
                    <a:lstStyle/>
                    <a:p>
                      <a:pPr marL="0" marR="0">
                        <a:lnSpc>
                          <a:spcPts val="1450"/>
                        </a:lnSpc>
                        <a:spcBef>
                          <a:spcPts val="400"/>
                        </a:spcBef>
                        <a:spcAft>
                          <a:spcPts val="400"/>
                        </a:spcAft>
                      </a:pPr>
                      <a:r>
                        <a:rPr lang="en-US" sz="1400">
                          <a:effectLst/>
                        </a:rPr>
                        <a:t>Stimulus</a:t>
                      </a:r>
                      <a:endParaRPr lang="en-US" sz="140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400"/>
                        </a:spcAft>
                      </a:pPr>
                      <a:r>
                        <a:rPr lang="en-US" sz="1400">
                          <a:effectLst/>
                        </a:rPr>
                        <a:t>Fault: omission, crash, incorrect timing, incorrect response</a:t>
                      </a:r>
                      <a:endParaRPr lang="en-US" sz="1400">
                        <a:effectLst/>
                        <a:latin typeface="Times"/>
                        <a:ea typeface="Times New Roman"/>
                        <a:cs typeface="Times New Roman"/>
                      </a:endParaRPr>
                    </a:p>
                  </a:txBody>
                  <a:tcPr marL="58684" marR="58684" marT="0" marB="0"/>
                </a:tc>
                <a:extLst>
                  <a:ext uri="{0D108BD9-81ED-4DB2-BD59-A6C34878D82A}">
                    <a16:rowId xmlns:a16="http://schemas.microsoft.com/office/drawing/2014/main" val="578833550"/>
                  </a:ext>
                </a:extLst>
              </a:tr>
              <a:tr h="218440">
                <a:tc>
                  <a:txBody>
                    <a:bodyPr/>
                    <a:lstStyle/>
                    <a:p>
                      <a:pPr marL="0" marR="0">
                        <a:lnSpc>
                          <a:spcPts val="1450"/>
                        </a:lnSpc>
                        <a:spcBef>
                          <a:spcPts val="400"/>
                        </a:spcBef>
                        <a:spcAft>
                          <a:spcPts val="400"/>
                        </a:spcAft>
                      </a:pPr>
                      <a:r>
                        <a:rPr lang="en-US" sz="1400">
                          <a:effectLst/>
                        </a:rPr>
                        <a:t>Artifact</a:t>
                      </a:r>
                      <a:endParaRPr lang="en-US" sz="140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400"/>
                        </a:spcAft>
                      </a:pPr>
                      <a:r>
                        <a:rPr lang="en-US" sz="1400">
                          <a:effectLst/>
                        </a:rPr>
                        <a:t>System’s processors, communication channels, persistent storage, processes</a:t>
                      </a:r>
                      <a:endParaRPr lang="en-US" sz="1400">
                        <a:effectLst/>
                        <a:latin typeface="Times"/>
                        <a:ea typeface="Times New Roman"/>
                        <a:cs typeface="Times New Roman"/>
                      </a:endParaRPr>
                    </a:p>
                  </a:txBody>
                  <a:tcPr marL="58684" marR="58684" marT="0" marB="0"/>
                </a:tc>
                <a:extLst>
                  <a:ext uri="{0D108BD9-81ED-4DB2-BD59-A6C34878D82A}">
                    <a16:rowId xmlns:a16="http://schemas.microsoft.com/office/drawing/2014/main" val="883782971"/>
                  </a:ext>
                </a:extLst>
              </a:tr>
              <a:tr h="304800">
                <a:tc>
                  <a:txBody>
                    <a:bodyPr/>
                    <a:lstStyle/>
                    <a:p>
                      <a:pPr marL="0" marR="0">
                        <a:lnSpc>
                          <a:spcPts val="1450"/>
                        </a:lnSpc>
                        <a:spcBef>
                          <a:spcPts val="400"/>
                        </a:spcBef>
                        <a:spcAft>
                          <a:spcPts val="400"/>
                        </a:spcAft>
                      </a:pPr>
                      <a:r>
                        <a:rPr lang="en-US" sz="1400">
                          <a:effectLst/>
                        </a:rPr>
                        <a:t>Environment</a:t>
                      </a:r>
                      <a:endParaRPr lang="en-US" sz="140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400"/>
                        </a:spcAft>
                      </a:pPr>
                      <a:r>
                        <a:rPr lang="en-US" sz="1400" dirty="0">
                          <a:effectLst/>
                        </a:rPr>
                        <a:t>Normal operation, startup, shutdown, repair mode, degraded operation, overloaded operation</a:t>
                      </a:r>
                      <a:endParaRPr lang="en-US" sz="1400" dirty="0">
                        <a:effectLst/>
                        <a:latin typeface="Times"/>
                        <a:ea typeface="Times New Roman"/>
                        <a:cs typeface="Times New Roman"/>
                      </a:endParaRPr>
                    </a:p>
                  </a:txBody>
                  <a:tcPr marL="58684" marR="58684" marT="0" marB="0"/>
                </a:tc>
                <a:extLst>
                  <a:ext uri="{0D108BD9-81ED-4DB2-BD59-A6C34878D82A}">
                    <a16:rowId xmlns:a16="http://schemas.microsoft.com/office/drawing/2014/main" val="4119282461"/>
                  </a:ext>
                </a:extLst>
              </a:tr>
              <a:tr h="370840">
                <a:tc>
                  <a:txBody>
                    <a:bodyPr/>
                    <a:lstStyle/>
                    <a:p>
                      <a:pPr marL="0" marR="0">
                        <a:lnSpc>
                          <a:spcPts val="1450"/>
                        </a:lnSpc>
                        <a:spcBef>
                          <a:spcPts val="400"/>
                        </a:spcBef>
                        <a:spcAft>
                          <a:spcPts val="400"/>
                        </a:spcAft>
                      </a:pPr>
                      <a:r>
                        <a:rPr lang="en-US" sz="1400">
                          <a:effectLst/>
                        </a:rPr>
                        <a:t>Response</a:t>
                      </a:r>
                      <a:endParaRPr lang="en-US" sz="1400">
                        <a:effectLst/>
                        <a:latin typeface="Times"/>
                        <a:ea typeface="Times New Roman"/>
                        <a:cs typeface="Times New Roman"/>
                      </a:endParaRPr>
                    </a:p>
                  </a:txBody>
                  <a:tcPr marL="58684" marR="58684" marT="0" marB="0"/>
                </a:tc>
                <a:tc>
                  <a:txBody>
                    <a:bodyPr/>
                    <a:lstStyle/>
                    <a:p>
                      <a:pPr marL="0" marR="0" indent="0">
                        <a:lnSpc>
                          <a:spcPts val="1450"/>
                        </a:lnSpc>
                        <a:spcBef>
                          <a:spcPts val="100"/>
                        </a:spcBef>
                        <a:spcAft>
                          <a:spcPts val="300"/>
                        </a:spcAft>
                        <a:tabLst>
                          <a:tab pos="228600" algn="l"/>
                          <a:tab pos="274320" algn="l"/>
                          <a:tab pos="274320" algn="l"/>
                        </a:tabLst>
                      </a:pPr>
                      <a:r>
                        <a:rPr lang="en-US" sz="1400" kern="1100" dirty="0">
                          <a:effectLst/>
                        </a:rPr>
                        <a:t>Prevent the fault from becoming a failure</a:t>
                      </a:r>
                    </a:p>
                    <a:p>
                      <a:pPr marL="0" marR="0" indent="0">
                        <a:lnSpc>
                          <a:spcPts val="1450"/>
                        </a:lnSpc>
                        <a:spcBef>
                          <a:spcPts val="100"/>
                        </a:spcBef>
                        <a:spcAft>
                          <a:spcPts val="300"/>
                        </a:spcAft>
                        <a:tabLst>
                          <a:tab pos="228600" algn="l"/>
                          <a:tab pos="274320" algn="l"/>
                          <a:tab pos="274320" algn="l"/>
                        </a:tabLst>
                      </a:pPr>
                      <a:r>
                        <a:rPr lang="en-US" sz="1400" kern="1100" dirty="0">
                          <a:effectLst/>
                        </a:rPr>
                        <a:t>Detect the fault:</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log the fault</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notify appropriate entities (people or systems)</a:t>
                      </a:r>
                    </a:p>
                    <a:p>
                      <a:pPr marL="0" marR="0" indent="0">
                        <a:lnSpc>
                          <a:spcPts val="1450"/>
                        </a:lnSpc>
                        <a:spcBef>
                          <a:spcPts val="100"/>
                        </a:spcBef>
                        <a:spcAft>
                          <a:spcPts val="300"/>
                        </a:spcAft>
                        <a:tabLst>
                          <a:tab pos="228600" algn="l"/>
                          <a:tab pos="274320" algn="l"/>
                          <a:tab pos="274320" algn="l"/>
                        </a:tabLst>
                      </a:pPr>
                      <a:r>
                        <a:rPr lang="en-US" sz="1400" kern="1100" dirty="0">
                          <a:effectLst/>
                        </a:rPr>
                        <a:t>Recover from the fault</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disable source of events causing the fault</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be temporarily unavailable while repair is being effected</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fix or mask the fault/failure or contain the damage it causes</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operate in a degraded mode while repair is being effected</a:t>
                      </a:r>
                      <a:endParaRPr lang="en-US" sz="1400" kern="1100" dirty="0">
                        <a:effectLst/>
                        <a:latin typeface="Times New Roman"/>
                        <a:ea typeface="Times New Roman"/>
                      </a:endParaRPr>
                    </a:p>
                  </a:txBody>
                  <a:tcPr marL="58684" marR="58684" marT="0" marB="0"/>
                </a:tc>
                <a:extLst>
                  <a:ext uri="{0D108BD9-81ED-4DB2-BD59-A6C34878D82A}">
                    <a16:rowId xmlns:a16="http://schemas.microsoft.com/office/drawing/2014/main" val="893075530"/>
                  </a:ext>
                </a:extLst>
              </a:tr>
              <a:tr h="370840">
                <a:tc>
                  <a:txBody>
                    <a:bodyPr/>
                    <a:lstStyle/>
                    <a:p>
                      <a:pPr marL="0" marR="0">
                        <a:lnSpc>
                          <a:spcPts val="1450"/>
                        </a:lnSpc>
                        <a:spcBef>
                          <a:spcPts val="400"/>
                        </a:spcBef>
                        <a:spcAft>
                          <a:spcPts val="400"/>
                        </a:spcAft>
                      </a:pPr>
                      <a:r>
                        <a:rPr lang="en-US" sz="1400">
                          <a:effectLst/>
                        </a:rPr>
                        <a:t>Response </a:t>
                      </a:r>
                      <a:br>
                        <a:rPr lang="en-US" sz="1400">
                          <a:effectLst/>
                        </a:rPr>
                      </a:br>
                      <a:r>
                        <a:rPr lang="en-US" sz="1400">
                          <a:effectLst/>
                        </a:rPr>
                        <a:t>Measure</a:t>
                      </a:r>
                      <a:endParaRPr lang="en-US" sz="140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0"/>
                        </a:spcAft>
                      </a:pPr>
                      <a:r>
                        <a:rPr lang="en-US" sz="1400" dirty="0">
                          <a:effectLst/>
                        </a:rPr>
                        <a:t>Time or time interval when the system must be available</a:t>
                      </a:r>
                    </a:p>
                    <a:p>
                      <a:pPr marL="0" marR="0">
                        <a:lnSpc>
                          <a:spcPts val="1450"/>
                        </a:lnSpc>
                        <a:spcBef>
                          <a:spcPts val="400"/>
                        </a:spcBef>
                        <a:spcAft>
                          <a:spcPts val="0"/>
                        </a:spcAft>
                      </a:pPr>
                      <a:r>
                        <a:rPr lang="en-US" sz="1400" dirty="0">
                          <a:effectLst/>
                        </a:rPr>
                        <a:t>Availability percentage (e.g. 99.999%)</a:t>
                      </a:r>
                    </a:p>
                    <a:p>
                      <a:pPr marL="0" marR="0">
                        <a:lnSpc>
                          <a:spcPts val="1450"/>
                        </a:lnSpc>
                        <a:spcBef>
                          <a:spcPts val="400"/>
                        </a:spcBef>
                        <a:spcAft>
                          <a:spcPts val="0"/>
                        </a:spcAft>
                      </a:pPr>
                      <a:r>
                        <a:rPr lang="en-US" sz="1400" dirty="0">
                          <a:effectLst/>
                        </a:rPr>
                        <a:t>Time to detect the fault</a:t>
                      </a:r>
                    </a:p>
                    <a:p>
                      <a:pPr marL="0" marR="0">
                        <a:lnSpc>
                          <a:spcPts val="1450"/>
                        </a:lnSpc>
                        <a:spcBef>
                          <a:spcPts val="400"/>
                        </a:spcBef>
                        <a:spcAft>
                          <a:spcPts val="0"/>
                        </a:spcAft>
                      </a:pPr>
                      <a:r>
                        <a:rPr lang="en-US" sz="1400" dirty="0">
                          <a:effectLst/>
                        </a:rPr>
                        <a:t>Time to repair the fault</a:t>
                      </a:r>
                    </a:p>
                    <a:p>
                      <a:pPr marL="0" marR="0">
                        <a:lnSpc>
                          <a:spcPts val="1450"/>
                        </a:lnSpc>
                        <a:spcBef>
                          <a:spcPts val="400"/>
                        </a:spcBef>
                        <a:spcAft>
                          <a:spcPts val="0"/>
                        </a:spcAft>
                      </a:pPr>
                      <a:r>
                        <a:rPr lang="en-US" sz="1400" dirty="0">
                          <a:effectLst/>
                        </a:rPr>
                        <a:t>Time or time interval in which system can be in degraded mode</a:t>
                      </a:r>
                    </a:p>
                    <a:p>
                      <a:pPr marL="0" marR="0">
                        <a:lnSpc>
                          <a:spcPts val="1450"/>
                        </a:lnSpc>
                        <a:spcBef>
                          <a:spcPts val="400"/>
                        </a:spcBef>
                        <a:spcAft>
                          <a:spcPts val="400"/>
                        </a:spcAft>
                      </a:pPr>
                      <a:r>
                        <a:rPr lang="en-US" sz="1400" dirty="0">
                          <a:effectLst/>
                        </a:rPr>
                        <a:t>Proportion (e.g., 99%) or rate (e.g., up to 100 per second) of a certain class of faults that the system prevents, or handles without failing</a:t>
                      </a:r>
                      <a:endParaRPr lang="en-US" sz="1400" dirty="0">
                        <a:effectLst/>
                        <a:latin typeface="Times"/>
                        <a:ea typeface="Times New Roman"/>
                        <a:cs typeface="Times New Roman"/>
                      </a:endParaRPr>
                    </a:p>
                  </a:txBody>
                  <a:tcPr marL="58684" marR="58684" marT="0" marB="0"/>
                </a:tc>
                <a:extLst>
                  <a:ext uri="{0D108BD9-81ED-4DB2-BD59-A6C34878D82A}">
                    <a16:rowId xmlns:a16="http://schemas.microsoft.com/office/drawing/2014/main" val="2236785438"/>
                  </a:ext>
                </a:extLst>
              </a:tr>
            </a:tbl>
          </a:graphicData>
        </a:graphic>
      </p:graphicFrame>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Title 1">
            <a:extLst>
              <a:ext uri="{FF2B5EF4-FFF2-40B4-BE49-F238E27FC236}">
                <a16:creationId xmlns:a16="http://schemas.microsoft.com/office/drawing/2014/main" id="{5CCFCC8C-1DDC-42EE-82E5-98F7FC0289CB}"/>
              </a:ext>
            </a:extLst>
          </p:cNvPr>
          <p:cNvSpPr>
            <a:spLocks noGrp="1"/>
          </p:cNvSpPr>
          <p:nvPr>
            <p:ph sz="quarter" idx="10"/>
          </p:nvPr>
        </p:nvSpPr>
        <p:spPr/>
        <p:txBody>
          <a:bodyPr/>
          <a:lstStyle/>
          <a:p>
            <a:r>
              <a:rPr lang="en-US" dirty="0"/>
              <a:t>Availability General Scenario</a:t>
            </a:r>
          </a:p>
        </p:txBody>
      </p:sp>
      <p:sp>
        <p:nvSpPr>
          <p:cNvPr id="2" name="Date Placeholder 1">
            <a:extLst>
              <a:ext uri="{FF2B5EF4-FFF2-40B4-BE49-F238E27FC236}">
                <a16:creationId xmlns:a16="http://schemas.microsoft.com/office/drawing/2014/main" id="{80D7CE66-9C91-4CEC-9239-260C220F62D9}"/>
              </a:ext>
            </a:extLst>
          </p:cNvPr>
          <p:cNvSpPr>
            <a:spLocks noGrp="1"/>
          </p:cNvSpPr>
          <p:nvPr>
            <p:ph type="dt" sz="half" idx="12"/>
          </p:nvPr>
        </p:nvSpPr>
        <p:spPr/>
        <p:txBody>
          <a:bodyPr/>
          <a:lstStyle/>
          <a:p>
            <a:r>
              <a:rPr lang="en-US"/>
              <a:t>August 5, 2023</a:t>
            </a:r>
          </a:p>
        </p:txBody>
      </p:sp>
      <p:sp>
        <p:nvSpPr>
          <p:cNvPr id="3" name="Slide Number Placeholder 2">
            <a:extLst>
              <a:ext uri="{FF2B5EF4-FFF2-40B4-BE49-F238E27FC236}">
                <a16:creationId xmlns:a16="http://schemas.microsoft.com/office/drawing/2014/main" id="{AD4851A6-BF8A-44F3-9A98-73FBCA962192}"/>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Tree>
    <p:extLst>
      <p:ext uri="{BB962C8B-B14F-4D97-AF65-F5344CB8AC3E}">
        <p14:creationId xmlns:p14="http://schemas.microsoft.com/office/powerpoint/2010/main" val="380022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heartbeat monitor determines that the server is nonresponsive during normal operations. The system informs the operator and continues to operate with no downtime. </a:t>
            </a:r>
          </a:p>
        </p:txBody>
      </p:sp>
      <p:sp>
        <p:nvSpPr>
          <p:cNvPr id="6" name="Content Placeholder 5">
            <a:extLst>
              <a:ext uri="{FF2B5EF4-FFF2-40B4-BE49-F238E27FC236}">
                <a16:creationId xmlns:a16="http://schemas.microsoft.com/office/drawing/2014/main" id="{CBDD975D-49F3-4B64-9537-59F93F7638C0}"/>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25580FB0-5666-4650-933C-D958BC64A99C}"/>
              </a:ext>
            </a:extLst>
          </p:cNvPr>
          <p:cNvSpPr>
            <a:spLocks noGrp="1"/>
          </p:cNvSpPr>
          <p:nvPr>
            <p:ph sz="quarter" idx="10"/>
          </p:nvPr>
        </p:nvSpPr>
        <p:spPr/>
        <p:txBody>
          <a:bodyPr>
            <a:normAutofit fontScale="97500"/>
          </a:bodyPr>
          <a:lstStyle/>
          <a:p>
            <a:r>
              <a:rPr lang="en-US" dirty="0"/>
              <a:t>Sample Concrete Availability Scenario</a:t>
            </a:r>
          </a:p>
        </p:txBody>
      </p:sp>
      <p:sp>
        <p:nvSpPr>
          <p:cNvPr id="2" name="Date Placeholder 1">
            <a:extLst>
              <a:ext uri="{FF2B5EF4-FFF2-40B4-BE49-F238E27FC236}">
                <a16:creationId xmlns:a16="http://schemas.microsoft.com/office/drawing/2014/main" id="{8524DCE1-BBD1-451E-9A8D-D23E57C402D3}"/>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1A8BE52C-64A4-463E-9B79-C93B5AB5071B}"/>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Tree>
    <p:extLst>
      <p:ext uri="{BB962C8B-B14F-4D97-AF65-F5344CB8AC3E}">
        <p14:creationId xmlns:p14="http://schemas.microsoft.com/office/powerpoint/2010/main" val="147038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A failure occurs when the system no longer delivers a service consistent with its specification</a:t>
            </a:r>
          </a:p>
          <a:p>
            <a:pPr lvl="1"/>
            <a:r>
              <a:rPr lang="en-US" dirty="0"/>
              <a:t>this failure is observable by the system’s actors. </a:t>
            </a:r>
          </a:p>
          <a:p>
            <a:pPr>
              <a:buFont typeface="Arial" panose="020B0604020202020204" pitchFamily="34" charset="0"/>
              <a:buChar char="•"/>
            </a:pPr>
            <a:r>
              <a:rPr lang="en-US" dirty="0"/>
              <a:t>A fault (or combination of faults) has the potential to cause a failure. </a:t>
            </a:r>
          </a:p>
          <a:p>
            <a:pPr>
              <a:buFont typeface="Arial" panose="020B0604020202020204" pitchFamily="34" charset="0"/>
              <a:buChar char="•"/>
            </a:pPr>
            <a:r>
              <a:rPr lang="en-US" dirty="0"/>
              <a:t>Availability tactics enable a system to endure faults so that services remain compliant with their specifications. </a:t>
            </a:r>
          </a:p>
          <a:p>
            <a:pPr>
              <a:buFont typeface="Arial" panose="020B0604020202020204" pitchFamily="34" charset="0"/>
              <a:buChar char="•"/>
            </a:pPr>
            <a:r>
              <a:rPr lang="en-US" dirty="0"/>
              <a:t>The tactics keep faults from becoming failures or at least bound the effects of the fault and make repair possible. </a:t>
            </a:r>
          </a:p>
          <a:p>
            <a:pPr>
              <a:buFont typeface="Arial" panose="020B0604020202020204" pitchFamily="34" charset="0"/>
              <a:buChar char="•"/>
            </a:pPr>
            <a:endParaRPr lang="en-US" dirty="0"/>
          </a:p>
        </p:txBody>
      </p:sp>
      <p:sp>
        <p:nvSpPr>
          <p:cNvPr id="6" name="Content Placeholder 5">
            <a:extLst>
              <a:ext uri="{FF2B5EF4-FFF2-40B4-BE49-F238E27FC236}">
                <a16:creationId xmlns:a16="http://schemas.microsoft.com/office/drawing/2014/main" id="{DB72F41C-732F-4D77-8B48-FC424896F208}"/>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Title 1">
            <a:extLst>
              <a:ext uri="{FF2B5EF4-FFF2-40B4-BE49-F238E27FC236}">
                <a16:creationId xmlns:a16="http://schemas.microsoft.com/office/drawing/2014/main" id="{8A273A7C-8C60-4978-BD5B-39F6CCB97041}"/>
              </a:ext>
            </a:extLst>
          </p:cNvPr>
          <p:cNvSpPr>
            <a:spLocks noGrp="1"/>
          </p:cNvSpPr>
          <p:nvPr>
            <p:ph sz="quarter" idx="10"/>
          </p:nvPr>
        </p:nvSpPr>
        <p:spPr/>
        <p:txBody>
          <a:bodyPr/>
          <a:lstStyle/>
          <a:p>
            <a:r>
              <a:rPr lang="en-US" dirty="0"/>
              <a:t>Goal of Availability Tactics</a:t>
            </a:r>
          </a:p>
        </p:txBody>
      </p:sp>
      <p:sp>
        <p:nvSpPr>
          <p:cNvPr id="2" name="Date Placeholder 1">
            <a:extLst>
              <a:ext uri="{FF2B5EF4-FFF2-40B4-BE49-F238E27FC236}">
                <a16:creationId xmlns:a16="http://schemas.microsoft.com/office/drawing/2014/main" id="{6517CB8A-B787-4AEF-8FC2-93556B6A0B1F}"/>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6409BAA1-F0BF-4CB3-97AF-F570A6CA4FDB}"/>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Tree>
    <p:extLst>
      <p:ext uri="{BB962C8B-B14F-4D97-AF65-F5344CB8AC3E}">
        <p14:creationId xmlns:p14="http://schemas.microsoft.com/office/powerpoint/2010/main" val="3778358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A93594-4DC6-4E84-842C-2B4FF7C89B26}"/>
              </a:ext>
            </a:extLst>
          </p:cNvPr>
          <p:cNvSpPr>
            <a:spLocks noGrp="1"/>
          </p:cNvSpPr>
          <p:nvPr>
            <p:ph idx="1"/>
          </p:nvPr>
        </p:nvSpPr>
        <p:spPr/>
        <p:txBody>
          <a:bodyPr/>
          <a:lstStyle/>
          <a:p>
            <a:endParaRPr lang="en-IN"/>
          </a:p>
        </p:txBody>
      </p:sp>
      <p:sp>
        <p:nvSpPr>
          <p:cNvPr id="7" name="Content Placeholder 6">
            <a:extLst>
              <a:ext uri="{FF2B5EF4-FFF2-40B4-BE49-F238E27FC236}">
                <a16:creationId xmlns:a16="http://schemas.microsoft.com/office/drawing/2014/main" id="{7625F866-F291-4C98-ADD0-D331E4E28B9B}"/>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pic>
        <p:nvPicPr>
          <p:cNvPr id="6" name="Picture 5"/>
          <p:cNvPicPr>
            <a:picLocks noChangeAspect="1"/>
          </p:cNvPicPr>
          <p:nvPr/>
        </p:nvPicPr>
        <p:blipFill rotWithShape="1">
          <a:blip r:embed="rId2" cstate="print"/>
          <a:srcRect l="21697" t="39182" r="22295" b="38011"/>
          <a:stretch/>
        </p:blipFill>
        <p:spPr>
          <a:xfrm>
            <a:off x="1691680" y="2060848"/>
            <a:ext cx="5677698" cy="2880320"/>
          </a:xfrm>
          <a:prstGeom prst="rect">
            <a:avLst/>
          </a:prstGeom>
        </p:spPr>
      </p:pic>
      <p:sp>
        <p:nvSpPr>
          <p:cNvPr id="8" name="Title 1">
            <a:extLst>
              <a:ext uri="{FF2B5EF4-FFF2-40B4-BE49-F238E27FC236}">
                <a16:creationId xmlns:a16="http://schemas.microsoft.com/office/drawing/2014/main" id="{70F212A6-3C4A-4539-B705-1C1799AA21BD}"/>
              </a:ext>
            </a:extLst>
          </p:cNvPr>
          <p:cNvSpPr>
            <a:spLocks noGrp="1"/>
          </p:cNvSpPr>
          <p:nvPr>
            <p:ph sz="quarter" idx="10"/>
          </p:nvPr>
        </p:nvSpPr>
        <p:spPr/>
        <p:txBody>
          <a:bodyPr/>
          <a:lstStyle/>
          <a:p>
            <a:r>
              <a:rPr lang="en-US" dirty="0"/>
              <a:t>Goal of Availability Tactics</a:t>
            </a:r>
          </a:p>
        </p:txBody>
      </p:sp>
      <p:sp>
        <p:nvSpPr>
          <p:cNvPr id="2" name="Date Placeholder 1">
            <a:extLst>
              <a:ext uri="{FF2B5EF4-FFF2-40B4-BE49-F238E27FC236}">
                <a16:creationId xmlns:a16="http://schemas.microsoft.com/office/drawing/2014/main" id="{1937E3A0-95C4-4895-809D-2CEAB2F5D21B}"/>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C255109A-BA7E-407F-BF87-C767EEFE984E}"/>
              </a:ext>
            </a:extLst>
          </p:cNvPr>
          <p:cNvSpPr>
            <a:spLocks noGrp="1"/>
          </p:cNvSpPr>
          <p:nvPr>
            <p:ph type="sldNum" sz="quarter" idx="14"/>
          </p:nvPr>
        </p:nvSpPr>
        <p:spPr/>
        <p:txBody>
          <a:bodyPr/>
          <a:lstStyle/>
          <a:p>
            <a:fld id="{BC8D7E44-7D4F-4942-A8C9-2DF6BF8399E8}" type="slidenum">
              <a:rPr lang="en-US" smtClean="0"/>
              <a:pPr/>
              <a:t>9</a:t>
            </a:fld>
            <a:endParaRPr lang="en-US" dirty="0"/>
          </a:p>
        </p:txBody>
      </p:sp>
    </p:spTree>
    <p:extLst>
      <p:ext uri="{BB962C8B-B14F-4D97-AF65-F5344CB8AC3E}">
        <p14:creationId xmlns:p14="http://schemas.microsoft.com/office/powerpoint/2010/main" val="2042988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BB9DCE8645E4D85AE066637E9DA4B" ma:contentTypeVersion="5" ma:contentTypeDescription="Create a new document." ma:contentTypeScope="" ma:versionID="3b0ad083c9fce93758d7c1cd03ef0ba8">
  <xsd:schema xmlns:xsd="http://www.w3.org/2001/XMLSchema" xmlns:xs="http://www.w3.org/2001/XMLSchema" xmlns:p="http://schemas.microsoft.com/office/2006/metadata/properties" xmlns:ns2="8a1544a5-6ec8-4bbc-8101-c341ae766efb" targetNamespace="http://schemas.microsoft.com/office/2006/metadata/properties" ma:root="true" ma:fieldsID="e5875d53c4ed6633c8e7937ece795cb4" ns2:_="">
    <xsd:import namespace="8a1544a5-6ec8-4bbc-8101-c341ae766ef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1544a5-6ec8-4bbc-8101-c341ae766e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173B0ED-6C13-4E4C-B5E6-BEBB23F341C2}"/>
</file>

<file path=customXml/itemProps2.xml><?xml version="1.0" encoding="utf-8"?>
<ds:datastoreItem xmlns:ds="http://schemas.openxmlformats.org/officeDocument/2006/customXml" ds:itemID="{717A39EB-A1BC-4A2A-8F67-C5C928B1E6A4}"/>
</file>

<file path=customXml/itemProps3.xml><?xml version="1.0" encoding="utf-8"?>
<ds:datastoreItem xmlns:ds="http://schemas.openxmlformats.org/officeDocument/2006/customXml" ds:itemID="{0FC766AC-AB62-471B-A459-12E7C12B9D40}"/>
</file>

<file path=docProps/app.xml><?xml version="1.0" encoding="utf-8"?>
<Properties xmlns="http://schemas.openxmlformats.org/officeDocument/2006/extended-properties" xmlns:vt="http://schemas.openxmlformats.org/officeDocument/2006/docPropsVTypes">
  <Template/>
  <TotalTime>1136</TotalTime>
  <Words>2579</Words>
  <Application>Microsoft Office PowerPoint</Application>
  <PresentationFormat>On-screen Show (4:3)</PresentationFormat>
  <Paragraphs>242</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Symbol</vt:lpstr>
      <vt:lpstr>Times</vt:lpstr>
      <vt:lpstr>Times New Roman</vt:lpstr>
      <vt:lpstr>Office Theme</vt:lpstr>
      <vt:lpstr>Availability Module 2 – L2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76</cp:revision>
  <dcterms:created xsi:type="dcterms:W3CDTF">2011-09-14T09:42:05Z</dcterms:created>
  <dcterms:modified xsi:type="dcterms:W3CDTF">2023-08-04T10:38:25Z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0x010100D93BB9DCE8645E4D85AE066637E9DA4B</vt:lpwstr>
  </property>
</Properties>
</file>