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0" r:id="rId2"/>
    <p:sldId id="257"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p:cViewPr varScale="1">
        <p:scale>
          <a:sx n="83" d="100"/>
          <a:sy n="83" d="100"/>
        </p:scale>
        <p:origin x="145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11-08-2023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August 12, 2023</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r>
              <a:rPr lang="en-US"/>
              <a:t>August 12, 2023</a:t>
            </a:r>
            <a:endParaRPr lang="en-AU"/>
          </a:p>
        </p:txBody>
      </p:sp>
      <p:sp>
        <p:nvSpPr>
          <p:cNvPr id="5" name="Footer Placeholder 4"/>
          <p:cNvSpPr>
            <a:spLocks noGrp="1"/>
          </p:cNvSpPr>
          <p:nvPr>
            <p:ph type="ftr" sz="quarter" idx="11"/>
          </p:nvPr>
        </p:nvSpPr>
        <p:spPr/>
        <p:txBody>
          <a:bodyPr/>
          <a:lstStyle/>
          <a:p>
            <a:r>
              <a:rPr lang="en-AU"/>
              <a:t>SSZG653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546063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SSZG653 Software Architectures</a:t>
            </a:r>
            <a:endParaRPr lang="en-AU" dirty="0"/>
          </a:p>
        </p:txBody>
      </p:sp>
    </p:spTree>
    <p:extLst>
      <p:ext uri="{BB962C8B-B14F-4D97-AF65-F5344CB8AC3E}">
        <p14:creationId xmlns:p14="http://schemas.microsoft.com/office/powerpoint/2010/main" val="3453812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August 12, 2023</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SSZG653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August 12, 2023</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SSZG653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August 12, 2023</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SSZG653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August 12, 2023</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August 12, 2023</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August 12, 2023</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August 12, 2023</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SSZG653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August 12, 2023</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SSZG653 Software Architectures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AU" dirty="0"/>
              <a:t>Modifiability</a:t>
            </a:r>
            <a:endParaRPr lang="en-US" dirty="0"/>
          </a:p>
        </p:txBody>
      </p:sp>
      <p:sp>
        <p:nvSpPr>
          <p:cNvPr id="6" name="Content Placeholder 5"/>
          <p:cNvSpPr>
            <a:spLocks noGrp="1"/>
          </p:cNvSpPr>
          <p:nvPr>
            <p:ph sz="quarter" idx="13"/>
          </p:nvPr>
        </p:nvSpPr>
        <p:spPr/>
        <p:txBody>
          <a:bodyPr/>
          <a:lstStyle/>
          <a:p>
            <a:r>
              <a:rPr lang="en-US" sz="1800" dirty="0"/>
              <a:t>Harvinder S Jabbal </a:t>
            </a:r>
          </a:p>
          <a:p>
            <a:r>
              <a:rPr lang="en-US" dirty="0"/>
              <a:t>CSIS, Work Integrated Learning Programs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dirty="0"/>
              <a:t>SSZG653 Software Architectures</a:t>
            </a:r>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August 12, 2023</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Split Module: If the module being modified includes a great deal of capability, the modification costs will likely be high. Refining the module into several smaller modules should reduce the average cost of future changes.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32FCE390-3F99-4BE5-9A4E-75888C870D13}"/>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id="{117C7F93-7DD5-4AF8-A9B7-D0B6004498E1}"/>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
        <p:nvSpPr>
          <p:cNvPr id="9" name="Title 1">
            <a:extLst>
              <a:ext uri="{FF2B5EF4-FFF2-40B4-BE49-F238E27FC236}">
                <a16:creationId xmlns:a16="http://schemas.microsoft.com/office/drawing/2014/main" id="{1A28B718-C460-2809-65D9-D206C4FCEF78}"/>
              </a:ext>
            </a:extLst>
          </p:cNvPr>
          <p:cNvSpPr>
            <a:spLocks noGrp="1"/>
          </p:cNvSpPr>
          <p:nvPr>
            <p:ph sz="quarter" idx="10"/>
          </p:nvPr>
        </p:nvSpPr>
        <p:spPr>
          <a:xfrm>
            <a:off x="304800" y="152400"/>
            <a:ext cx="6324600" cy="1143000"/>
          </a:xfrm>
        </p:spPr>
        <p:txBody>
          <a:bodyPr>
            <a:normAutofit/>
          </a:bodyPr>
          <a:lstStyle/>
          <a:p>
            <a:r>
              <a:rPr lang="en-US" dirty="0"/>
              <a:t>Reduce Size of a Module</a:t>
            </a:r>
          </a:p>
        </p:txBody>
      </p:sp>
    </p:spTree>
    <p:extLst>
      <p:ext uri="{BB962C8B-B14F-4D97-AF65-F5344CB8AC3E}">
        <p14:creationId xmlns:p14="http://schemas.microsoft.com/office/powerpoint/2010/main" val="2601889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Increase Semantic Coherence: If the responsibilities A and B in a module do not serve the same purpose, they should be placed in different modules. This may involve creating a new module or it may involve moving a responsibility to an existing module.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C044B72D-6D1B-422D-AE1E-71D4662A28BF}"/>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id="{CCE201FF-65D4-4D9C-83EC-2E4052E21B4E}"/>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
        <p:nvSpPr>
          <p:cNvPr id="9" name="Title 1">
            <a:extLst>
              <a:ext uri="{FF2B5EF4-FFF2-40B4-BE49-F238E27FC236}">
                <a16:creationId xmlns:a16="http://schemas.microsoft.com/office/drawing/2014/main" id="{BCE1CBE0-7675-2952-4BD8-8A62A7D67763}"/>
              </a:ext>
            </a:extLst>
          </p:cNvPr>
          <p:cNvSpPr>
            <a:spLocks noGrp="1"/>
          </p:cNvSpPr>
          <p:nvPr>
            <p:ph sz="quarter" idx="10"/>
          </p:nvPr>
        </p:nvSpPr>
        <p:spPr>
          <a:xfrm>
            <a:off x="304800" y="152400"/>
            <a:ext cx="6324600" cy="1143000"/>
          </a:xfrm>
        </p:spPr>
        <p:txBody>
          <a:bodyPr>
            <a:normAutofit/>
          </a:bodyPr>
          <a:lstStyle/>
          <a:p>
            <a:r>
              <a:rPr lang="en-US" dirty="0"/>
              <a:t>Increase Cohesion</a:t>
            </a:r>
          </a:p>
        </p:txBody>
      </p:sp>
    </p:spTree>
    <p:extLst>
      <p:ext uri="{BB962C8B-B14F-4D97-AF65-F5344CB8AC3E}">
        <p14:creationId xmlns:p14="http://schemas.microsoft.com/office/powerpoint/2010/main" val="1987263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Encapsulate: Encapsulation introduces an explicit interface to a module. This interface includes an API and its associated responsibilities, such as “perform a syntactic transformation on an input parameter to an internal representation.”</a:t>
            </a:r>
          </a:p>
          <a:p>
            <a:r>
              <a:rPr lang="en-US" dirty="0"/>
              <a:t>Use an Intermediary: Given a dependency between responsibility A and responsibility B (for example, carrying out A first requires carrying out B), the dependency can be broken by using an intermediary.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687C7E93-ED35-462D-9151-A027BB4C44C4}"/>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id="{BDF6220B-8A38-4B4C-ADAC-13D38D71AF14}"/>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
        <p:nvSpPr>
          <p:cNvPr id="9" name="Title 1">
            <a:extLst>
              <a:ext uri="{FF2B5EF4-FFF2-40B4-BE49-F238E27FC236}">
                <a16:creationId xmlns:a16="http://schemas.microsoft.com/office/drawing/2014/main" id="{25079C97-783E-FB9D-51F3-45AB9741F5C5}"/>
              </a:ext>
            </a:extLst>
          </p:cNvPr>
          <p:cNvSpPr>
            <a:spLocks noGrp="1"/>
          </p:cNvSpPr>
          <p:nvPr>
            <p:ph sz="quarter" idx="10"/>
          </p:nvPr>
        </p:nvSpPr>
        <p:spPr>
          <a:xfrm>
            <a:off x="304800" y="152400"/>
            <a:ext cx="6324600" cy="1143000"/>
          </a:xfrm>
        </p:spPr>
        <p:txBody>
          <a:bodyPr>
            <a:normAutofit/>
          </a:bodyPr>
          <a:lstStyle/>
          <a:p>
            <a:r>
              <a:rPr lang="en-US" dirty="0"/>
              <a:t>Reduce Coupling</a:t>
            </a:r>
          </a:p>
        </p:txBody>
      </p:sp>
    </p:spTree>
    <p:extLst>
      <p:ext uri="{BB962C8B-B14F-4D97-AF65-F5344CB8AC3E}">
        <p14:creationId xmlns:p14="http://schemas.microsoft.com/office/powerpoint/2010/main" val="3773278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Restrict Dependencies: restricts the modules which a given module interacts with or depends on. </a:t>
            </a:r>
          </a:p>
          <a:p>
            <a:r>
              <a:rPr lang="en-US" dirty="0"/>
              <a:t>Refactor: undertaken when two modules are affected by the same change because they are (at least partial) duplicates of each other. </a:t>
            </a:r>
          </a:p>
          <a:p>
            <a:r>
              <a:rPr lang="en-US" dirty="0"/>
              <a:t>Abstract Common Services: where two modules provide not-quite-the-same but similar services, it may be cost-effective to implement the services just once in a more general (abstract) form. </a:t>
            </a:r>
          </a:p>
          <a:p>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255FD518-9DA8-469F-A4DD-BFFB74E05D6B}"/>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id="{EF5E84EC-6521-4BDF-A8AE-8C57875A7B43}"/>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
        <p:nvSpPr>
          <p:cNvPr id="9" name="Title 1">
            <a:extLst>
              <a:ext uri="{FF2B5EF4-FFF2-40B4-BE49-F238E27FC236}">
                <a16:creationId xmlns:a16="http://schemas.microsoft.com/office/drawing/2014/main" id="{7397F484-A362-86C8-C6CA-622AF27E4531}"/>
              </a:ext>
            </a:extLst>
          </p:cNvPr>
          <p:cNvSpPr>
            <a:spLocks noGrp="1"/>
          </p:cNvSpPr>
          <p:nvPr>
            <p:ph sz="quarter" idx="10"/>
          </p:nvPr>
        </p:nvSpPr>
        <p:spPr>
          <a:xfrm>
            <a:off x="304800" y="152400"/>
            <a:ext cx="6324600" cy="1143000"/>
          </a:xfrm>
        </p:spPr>
        <p:txBody>
          <a:bodyPr>
            <a:normAutofit/>
          </a:bodyPr>
          <a:lstStyle/>
          <a:p>
            <a:r>
              <a:rPr lang="en-US" dirty="0"/>
              <a:t>Reduce Coupling</a:t>
            </a:r>
          </a:p>
        </p:txBody>
      </p:sp>
    </p:spTree>
    <p:extLst>
      <p:ext uri="{BB962C8B-B14F-4D97-AF65-F5344CB8AC3E}">
        <p14:creationId xmlns:p14="http://schemas.microsoft.com/office/powerpoint/2010/main" val="3299853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 general, the later in the life cycle we can bind values, the better.  </a:t>
            </a:r>
          </a:p>
          <a:p>
            <a:r>
              <a:rPr lang="en-US" dirty="0"/>
              <a:t>If we design artifacts with built-in flexibility, then exercising that flexibility is usually cheaper than hand-coding a specific change.</a:t>
            </a:r>
          </a:p>
          <a:p>
            <a:r>
              <a:rPr lang="en-US" dirty="0"/>
              <a:t>However, putting the mechanisms in place to facilitate that late binding tends to be more expensive.</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EE2CB21D-3581-4C51-876C-10AAE79DCD63}"/>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id="{60B5528E-40DB-45B8-8430-EE3747A6ABAE}"/>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
        <p:nvSpPr>
          <p:cNvPr id="9" name="Title 1">
            <a:extLst>
              <a:ext uri="{FF2B5EF4-FFF2-40B4-BE49-F238E27FC236}">
                <a16:creationId xmlns:a16="http://schemas.microsoft.com/office/drawing/2014/main" id="{2C8DFC6C-697F-BF34-9BD0-578B2EB8DA98}"/>
              </a:ext>
            </a:extLst>
          </p:cNvPr>
          <p:cNvSpPr>
            <a:spLocks noGrp="1"/>
          </p:cNvSpPr>
          <p:nvPr>
            <p:ph sz="quarter" idx="10"/>
          </p:nvPr>
        </p:nvSpPr>
        <p:spPr>
          <a:xfrm>
            <a:off x="304800" y="152400"/>
            <a:ext cx="6324600" cy="1143000"/>
          </a:xfrm>
        </p:spPr>
        <p:txBody>
          <a:bodyPr>
            <a:normAutofit/>
          </a:bodyPr>
          <a:lstStyle/>
          <a:p>
            <a:r>
              <a:rPr lang="en-US" dirty="0"/>
              <a:t>Defer Binding</a:t>
            </a:r>
          </a:p>
        </p:txBody>
      </p:sp>
    </p:spTree>
    <p:extLst>
      <p:ext uri="{BB962C8B-B14F-4D97-AF65-F5344CB8AC3E}">
        <p14:creationId xmlns:p14="http://schemas.microsoft.com/office/powerpoint/2010/main" val="4227934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D150A541-B6A1-4FAD-A3CD-C84117AB89AC}"/>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id="{229ED8F1-7C0B-4B55-BD82-FA6DE5557F3A}"/>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
        <p:nvSpPr>
          <p:cNvPr id="10" name="Title 1">
            <a:extLst>
              <a:ext uri="{FF2B5EF4-FFF2-40B4-BE49-F238E27FC236}">
                <a16:creationId xmlns:a16="http://schemas.microsoft.com/office/drawing/2014/main" id="{DA3D2254-BFDC-55C3-B32D-A13D5B219BB0}"/>
              </a:ext>
            </a:extLst>
          </p:cNvPr>
          <p:cNvSpPr>
            <a:spLocks noGrp="1"/>
          </p:cNvSpPr>
          <p:nvPr>
            <p:ph sz="quarter" idx="10"/>
          </p:nvPr>
        </p:nvSpPr>
        <p:spPr>
          <a:xfrm>
            <a:off x="304800" y="152400"/>
            <a:ext cx="6324600" cy="1143000"/>
          </a:xfrm>
        </p:spPr>
        <p:txBody>
          <a:bodyPr>
            <a:normAutofit/>
          </a:bodyPr>
          <a:lstStyle/>
          <a:p>
            <a:r>
              <a:rPr lang="en-US" dirty="0"/>
              <a:t>Design Checklist for Modifiability</a:t>
            </a:r>
          </a:p>
        </p:txBody>
      </p:sp>
      <p:graphicFrame>
        <p:nvGraphicFramePr>
          <p:cNvPr id="11" name="Content Placeholder 10">
            <a:extLst>
              <a:ext uri="{FF2B5EF4-FFF2-40B4-BE49-F238E27FC236}">
                <a16:creationId xmlns:a16="http://schemas.microsoft.com/office/drawing/2014/main" id="{C36CFD3D-24CA-FEA6-4CDD-584B8B0D0303}"/>
              </a:ext>
            </a:extLst>
          </p:cNvPr>
          <p:cNvGraphicFramePr>
            <a:graphicFrameLocks noGrp="1"/>
          </p:cNvGraphicFramePr>
          <p:nvPr>
            <p:ph idx="1"/>
            <p:extLst>
              <p:ext uri="{D42A27DB-BD31-4B8C-83A1-F6EECF244321}">
                <p14:modId xmlns:p14="http://schemas.microsoft.com/office/powerpoint/2010/main" val="879402882"/>
              </p:ext>
            </p:extLst>
          </p:nvPr>
        </p:nvGraphicFramePr>
        <p:xfrm>
          <a:off x="304800" y="1493838"/>
          <a:ext cx="8686800" cy="4449762"/>
        </p:xfrm>
        <a:graphic>
          <a:graphicData uri="http://schemas.openxmlformats.org/drawingml/2006/table">
            <a:tbl>
              <a:tblPr firstRow="1" firstCol="1" bandRow="1">
                <a:tableStyleId>{5C22544A-7EE6-4342-B048-85BDC9FD1C3A}</a:tableStyleId>
              </a:tblPr>
              <a:tblGrid>
                <a:gridCol w="1974272">
                  <a:extLst>
                    <a:ext uri="{9D8B030D-6E8A-4147-A177-3AD203B41FA5}">
                      <a16:colId xmlns:a16="http://schemas.microsoft.com/office/drawing/2014/main" val="20000"/>
                    </a:ext>
                  </a:extLst>
                </a:gridCol>
                <a:gridCol w="6712528">
                  <a:extLst>
                    <a:ext uri="{9D8B030D-6E8A-4147-A177-3AD203B41FA5}">
                      <a16:colId xmlns:a16="http://schemas.microsoft.com/office/drawing/2014/main" val="20001"/>
                    </a:ext>
                  </a:extLst>
                </a:gridCol>
              </a:tblGrid>
              <a:tr h="4449762">
                <a:tc>
                  <a:txBody>
                    <a:bodyPr/>
                    <a:lstStyle/>
                    <a:p>
                      <a:pPr marL="0" marR="0">
                        <a:lnSpc>
                          <a:spcPct val="80000"/>
                        </a:lnSpc>
                        <a:spcBef>
                          <a:spcPts val="400"/>
                        </a:spcBef>
                        <a:spcAft>
                          <a:spcPts val="400"/>
                        </a:spcAft>
                      </a:pPr>
                      <a:r>
                        <a:rPr lang="en-US" sz="2000" dirty="0">
                          <a:effectLst/>
                        </a:rPr>
                        <a:t>Allocation of Responsibilities</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tabLst>
                          <a:tab pos="1388745" algn="l"/>
                        </a:tabLst>
                      </a:pPr>
                      <a:r>
                        <a:rPr lang="en-US" sz="2000" dirty="0">
                          <a:effectLst/>
                        </a:rPr>
                        <a:t>Determine which changes or categories of changes are likely to occur through consideration of changes in technical, legal, social, business, and customer forces. For each potential change or category of changes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Determine the responsibilities that would need to be added, modified, or deleted to make the change.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Determine what other responsibilities are impacted by the change.</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Determine an allocation of responsibilities to modules that places, as much as possible, responsibilities that will be changed (or impacted by the change) together in the same module, and places responsibilities that will be changed at different times in separate modules.</a:t>
                      </a:r>
                      <a:endParaRPr lang="en-US" sz="2000" kern="1100" dirty="0">
                        <a:solidFill>
                          <a:srgbClr val="000080"/>
                        </a:solidFill>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27614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891FD88F-3F66-4DC2-B6DB-A9C10A3818D1}"/>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id="{86458BCA-F12B-413B-AC48-76DD2CA5A12C}"/>
              </a:ext>
            </a:extLst>
          </p:cNvPr>
          <p:cNvSpPr>
            <a:spLocks noGrp="1"/>
          </p:cNvSpPr>
          <p:nvPr>
            <p:ph type="sldNum" sz="quarter" idx="14"/>
          </p:nvPr>
        </p:nvSpPr>
        <p:spPr/>
        <p:txBody>
          <a:bodyPr/>
          <a:lstStyle/>
          <a:p>
            <a:fld id="{BC8D7E44-7D4F-4942-A8C9-2DF6BF8399E8}" type="slidenum">
              <a:rPr lang="en-US" smtClean="0"/>
              <a:pPr/>
              <a:t>16</a:t>
            </a:fld>
            <a:endParaRPr lang="en-US" dirty="0"/>
          </a:p>
        </p:txBody>
      </p:sp>
      <p:graphicFrame>
        <p:nvGraphicFramePr>
          <p:cNvPr id="10" name="Content Placeholder 9">
            <a:extLst>
              <a:ext uri="{FF2B5EF4-FFF2-40B4-BE49-F238E27FC236}">
                <a16:creationId xmlns:a16="http://schemas.microsoft.com/office/drawing/2014/main" id="{EAA70A48-8351-BCA3-1471-260C428C2792}"/>
              </a:ext>
            </a:extLst>
          </p:cNvPr>
          <p:cNvGraphicFramePr>
            <a:graphicFrameLocks noGrp="1"/>
          </p:cNvGraphicFramePr>
          <p:nvPr>
            <p:ph idx="1"/>
            <p:extLst>
              <p:ext uri="{D42A27DB-BD31-4B8C-83A1-F6EECF244321}">
                <p14:modId xmlns:p14="http://schemas.microsoft.com/office/powerpoint/2010/main" val="4265325156"/>
              </p:ext>
            </p:extLst>
          </p:nvPr>
        </p:nvGraphicFramePr>
        <p:xfrm>
          <a:off x="304800" y="1493838"/>
          <a:ext cx="8534400" cy="4305846"/>
        </p:xfrm>
        <a:graphic>
          <a:graphicData uri="http://schemas.openxmlformats.org/drawingml/2006/table">
            <a:tbl>
              <a:tblPr firstRow="1" firstCol="1" bandRow="1">
                <a:tableStyleId>{5C22544A-7EE6-4342-B048-85BDC9FD1C3A}</a:tableStyleId>
              </a:tblPr>
              <a:tblGrid>
                <a:gridCol w="1691502">
                  <a:extLst>
                    <a:ext uri="{9D8B030D-6E8A-4147-A177-3AD203B41FA5}">
                      <a16:colId xmlns:a16="http://schemas.microsoft.com/office/drawing/2014/main" val="20000"/>
                    </a:ext>
                  </a:extLst>
                </a:gridCol>
                <a:gridCol w="6842898">
                  <a:extLst>
                    <a:ext uri="{9D8B030D-6E8A-4147-A177-3AD203B41FA5}">
                      <a16:colId xmlns:a16="http://schemas.microsoft.com/office/drawing/2014/main" val="20001"/>
                    </a:ext>
                  </a:extLst>
                </a:gridCol>
              </a:tblGrid>
              <a:tr h="4305846">
                <a:tc>
                  <a:txBody>
                    <a:bodyPr/>
                    <a:lstStyle/>
                    <a:p>
                      <a:pPr marL="0" marR="0">
                        <a:lnSpc>
                          <a:spcPct val="80000"/>
                        </a:lnSpc>
                        <a:spcBef>
                          <a:spcPts val="400"/>
                        </a:spcBef>
                        <a:spcAft>
                          <a:spcPts val="400"/>
                        </a:spcAft>
                      </a:pPr>
                      <a:r>
                        <a:rPr lang="en-US" sz="2000" dirty="0">
                          <a:effectLst/>
                        </a:rPr>
                        <a:t>Coordination Model</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which functionality or quality attribute can change at runtime and how this affects coordination; for example, will the information being communicated change at run-time, or will the communication protocol change at run-time? If so, ensure that such changes affect a small number set of modules.</a:t>
                      </a:r>
                    </a:p>
                    <a:p>
                      <a:pPr marL="0" marR="0">
                        <a:lnSpc>
                          <a:spcPct val="80000"/>
                        </a:lnSpc>
                        <a:spcBef>
                          <a:spcPts val="400"/>
                        </a:spcBef>
                        <a:spcAft>
                          <a:spcPts val="400"/>
                        </a:spcAft>
                      </a:pPr>
                      <a:r>
                        <a:rPr lang="en-US" sz="2000" dirty="0">
                          <a:effectLst/>
                        </a:rPr>
                        <a:t>Determine which devices, protocols, and communication paths used for coordination are likely to change. For those devices, protocols, and communication paths, ensure that the impact of changes will be limited to a small set of modules.</a:t>
                      </a:r>
                    </a:p>
                    <a:p>
                      <a:pPr marL="0" marR="0">
                        <a:lnSpc>
                          <a:spcPct val="80000"/>
                        </a:lnSpc>
                        <a:spcBef>
                          <a:spcPts val="400"/>
                        </a:spcBef>
                        <a:spcAft>
                          <a:spcPts val="400"/>
                        </a:spcAft>
                      </a:pPr>
                      <a:r>
                        <a:rPr lang="en-US" sz="2000" dirty="0">
                          <a:effectLst/>
                        </a:rPr>
                        <a:t>For those elements for which modifiability is a concern, use a coordination model that reduces coupling such as publish/subscribe, defers bindings such as enterprise service bus, or restricts dependencies such as broadcast.</a:t>
                      </a:r>
                      <a:endParaRPr lang="en-US" sz="2000" dirty="0">
                        <a:solidFill>
                          <a:srgbClr val="000080"/>
                        </a:solidFill>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11" name="Title 1">
            <a:extLst>
              <a:ext uri="{FF2B5EF4-FFF2-40B4-BE49-F238E27FC236}">
                <a16:creationId xmlns:a16="http://schemas.microsoft.com/office/drawing/2014/main" id="{601D887A-F880-9746-869B-539BB2820744}"/>
              </a:ext>
            </a:extLst>
          </p:cNvPr>
          <p:cNvSpPr>
            <a:spLocks noGrp="1"/>
          </p:cNvSpPr>
          <p:nvPr>
            <p:ph sz="quarter" idx="10"/>
          </p:nvPr>
        </p:nvSpPr>
        <p:spPr>
          <a:xfrm>
            <a:off x="304800" y="152400"/>
            <a:ext cx="6324600" cy="1143000"/>
          </a:xfrm>
        </p:spPr>
        <p:txBody>
          <a:bodyPr>
            <a:normAutofit/>
          </a:bodyPr>
          <a:lstStyle/>
          <a:p>
            <a:r>
              <a:rPr lang="en-US" dirty="0"/>
              <a:t>Design Checklist for Modifiability</a:t>
            </a:r>
          </a:p>
        </p:txBody>
      </p:sp>
    </p:spTree>
    <p:extLst>
      <p:ext uri="{BB962C8B-B14F-4D97-AF65-F5344CB8AC3E}">
        <p14:creationId xmlns:p14="http://schemas.microsoft.com/office/powerpoint/2010/main" val="5404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8229E382-13BC-4538-A2E5-8E9B28134977}"/>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id="{19FA29CA-62F1-425D-A0AB-3431194FC69A}"/>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
        <p:nvSpPr>
          <p:cNvPr id="10" name="Title 1">
            <a:extLst>
              <a:ext uri="{FF2B5EF4-FFF2-40B4-BE49-F238E27FC236}">
                <a16:creationId xmlns:a16="http://schemas.microsoft.com/office/drawing/2014/main" id="{9B676247-FECD-BD70-A59F-E964371A565C}"/>
              </a:ext>
            </a:extLst>
          </p:cNvPr>
          <p:cNvSpPr>
            <a:spLocks noGrp="1"/>
          </p:cNvSpPr>
          <p:nvPr>
            <p:ph sz="quarter" idx="10"/>
          </p:nvPr>
        </p:nvSpPr>
        <p:spPr>
          <a:xfrm>
            <a:off x="304800" y="152400"/>
            <a:ext cx="6324600" cy="1143000"/>
          </a:xfrm>
        </p:spPr>
        <p:txBody>
          <a:bodyPr>
            <a:normAutofit/>
          </a:bodyPr>
          <a:lstStyle/>
          <a:p>
            <a:r>
              <a:rPr lang="en-US" dirty="0"/>
              <a:t>Design Checklist for Modifiability</a:t>
            </a:r>
          </a:p>
        </p:txBody>
      </p:sp>
      <p:graphicFrame>
        <p:nvGraphicFramePr>
          <p:cNvPr id="14" name="Content Placeholder 10">
            <a:extLst>
              <a:ext uri="{FF2B5EF4-FFF2-40B4-BE49-F238E27FC236}">
                <a16:creationId xmlns:a16="http://schemas.microsoft.com/office/drawing/2014/main" id="{AF7D67D5-EC2E-7514-1622-93278D4A14E6}"/>
              </a:ext>
            </a:extLst>
          </p:cNvPr>
          <p:cNvGraphicFramePr>
            <a:graphicFrameLocks noGrp="1"/>
          </p:cNvGraphicFramePr>
          <p:nvPr>
            <p:ph idx="1"/>
            <p:extLst>
              <p:ext uri="{D42A27DB-BD31-4B8C-83A1-F6EECF244321}">
                <p14:modId xmlns:p14="http://schemas.microsoft.com/office/powerpoint/2010/main" val="3948729727"/>
              </p:ext>
            </p:extLst>
          </p:nvPr>
        </p:nvGraphicFramePr>
        <p:xfrm>
          <a:off x="304800" y="1403667"/>
          <a:ext cx="8610600" cy="5301933"/>
        </p:xfrm>
        <a:graphic>
          <a:graphicData uri="http://schemas.openxmlformats.org/drawingml/2006/table">
            <a:tbl>
              <a:tblPr firstRow="1" firstCol="1" bandRow="1">
                <a:tableStyleId>{5C22544A-7EE6-4342-B048-85BDC9FD1C3A}</a:tableStyleId>
              </a:tblPr>
              <a:tblGrid>
                <a:gridCol w="816523">
                  <a:extLst>
                    <a:ext uri="{9D8B030D-6E8A-4147-A177-3AD203B41FA5}">
                      <a16:colId xmlns:a16="http://schemas.microsoft.com/office/drawing/2014/main" val="20000"/>
                    </a:ext>
                  </a:extLst>
                </a:gridCol>
                <a:gridCol w="7794077">
                  <a:extLst>
                    <a:ext uri="{9D8B030D-6E8A-4147-A177-3AD203B41FA5}">
                      <a16:colId xmlns:a16="http://schemas.microsoft.com/office/drawing/2014/main" val="20001"/>
                    </a:ext>
                  </a:extLst>
                </a:gridCol>
              </a:tblGrid>
              <a:tr h="3763961">
                <a:tc>
                  <a:txBody>
                    <a:bodyPr/>
                    <a:lstStyle/>
                    <a:p>
                      <a:pPr marL="0" marR="0">
                        <a:lnSpc>
                          <a:spcPct val="80000"/>
                        </a:lnSpc>
                        <a:spcBef>
                          <a:spcPts val="400"/>
                        </a:spcBef>
                        <a:spcAft>
                          <a:spcPts val="400"/>
                        </a:spcAft>
                      </a:pPr>
                      <a:r>
                        <a:rPr lang="en-US" sz="1800" dirty="0">
                          <a:effectLst/>
                        </a:rPr>
                        <a:t>Data Model</a:t>
                      </a:r>
                      <a:endParaRPr lang="en-US" sz="1800" dirty="0">
                        <a:solidFill>
                          <a:srgbClr val="000080"/>
                        </a:solidFill>
                        <a:effectLst/>
                        <a:latin typeface="Times"/>
                        <a:ea typeface="Times New Roman"/>
                        <a:cs typeface="Times New Roman"/>
                      </a:endParaRPr>
                    </a:p>
                  </a:txBody>
                  <a:tcPr marL="52255" marR="52255" marT="0" marB="0"/>
                </a:tc>
                <a:tc>
                  <a:txBody>
                    <a:bodyPr/>
                    <a:lstStyle/>
                    <a:p>
                      <a:pPr marL="0" marR="0">
                        <a:lnSpc>
                          <a:spcPct val="80000"/>
                        </a:lnSpc>
                        <a:spcBef>
                          <a:spcPts val="400"/>
                        </a:spcBef>
                        <a:spcAft>
                          <a:spcPts val="400"/>
                        </a:spcAft>
                      </a:pPr>
                      <a:r>
                        <a:rPr lang="en-US" sz="1800" dirty="0">
                          <a:effectLst/>
                        </a:rPr>
                        <a:t>Determine which changes (or categories of changes) to the data abstractions, their operations, or their properties are likely to occur.  Also determine which changes or categories of changes to these data abstractions will involve their creation, initialization, persistence, manipulation, translation, or destruction.</a:t>
                      </a:r>
                    </a:p>
                    <a:p>
                      <a:pPr marL="0" marR="0">
                        <a:lnSpc>
                          <a:spcPct val="80000"/>
                        </a:lnSpc>
                        <a:spcBef>
                          <a:spcPts val="400"/>
                        </a:spcBef>
                        <a:spcAft>
                          <a:spcPts val="400"/>
                        </a:spcAft>
                      </a:pPr>
                      <a:r>
                        <a:rPr lang="en-US" sz="1800" dirty="0">
                          <a:effectLst/>
                        </a:rPr>
                        <a:t>For each change or category of change, determine if the changes will be made by an end user, system administrator, or developer. For those changes made by an end user or administrator, ensure that the necessary attributes are visible to that user and that the user has the correct privileges to modify the data, its operations, or its properties.</a:t>
                      </a:r>
                    </a:p>
                    <a:p>
                      <a:pPr marL="0" marR="0">
                        <a:lnSpc>
                          <a:spcPct val="80000"/>
                        </a:lnSpc>
                        <a:spcBef>
                          <a:spcPts val="400"/>
                        </a:spcBef>
                        <a:spcAft>
                          <a:spcPts val="400"/>
                        </a:spcAft>
                      </a:pPr>
                      <a:r>
                        <a:rPr lang="en-US" sz="1800" dirty="0">
                          <a:effectLst/>
                        </a:rPr>
                        <a:t>For each potential change or category of change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1800" kern="1100" dirty="0">
                          <a:effectLst/>
                        </a:rPr>
                        <a:t>determine which data abstractions need to be added, modified, or deleted</a:t>
                      </a:r>
                    </a:p>
                    <a:p>
                      <a:pPr marL="342900" marR="0" lvl="0" indent="-342900">
                        <a:lnSpc>
                          <a:spcPct val="80000"/>
                        </a:lnSpc>
                        <a:spcBef>
                          <a:spcPts val="100"/>
                        </a:spcBef>
                        <a:spcAft>
                          <a:spcPts val="300"/>
                        </a:spcAft>
                        <a:buSzPts val="800"/>
                        <a:buFont typeface="Symbol"/>
                        <a:buChar char=""/>
                        <a:tabLst>
                          <a:tab pos="228600" algn="l"/>
                          <a:tab pos="274320" algn="l"/>
                        </a:tabLst>
                      </a:pPr>
                      <a:r>
                        <a:rPr lang="en-US" sz="1800" kern="1100" dirty="0">
                          <a:effectLst/>
                        </a:rPr>
                        <a:t>determine whether there would be any changes to the creation, initialization, persistence, manipulation, translation, or destruction of these data abstractions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1800" kern="1100" dirty="0">
                          <a:effectLst/>
                        </a:rPr>
                        <a:t>determine which other data abstractions are impacted by the change. For these additional abstractions, determine whether the impact would be on their operations, properties, creation, initialization, persistence, manipulation, translation, or destruction.</a:t>
                      </a:r>
                    </a:p>
                    <a:p>
                      <a:pPr marL="342900" marR="0" lvl="0" indent="-342900">
                        <a:lnSpc>
                          <a:spcPct val="80000"/>
                        </a:lnSpc>
                        <a:spcBef>
                          <a:spcPts val="100"/>
                        </a:spcBef>
                        <a:spcAft>
                          <a:spcPts val="300"/>
                        </a:spcAft>
                        <a:buSzPts val="800"/>
                        <a:buFont typeface="Symbol"/>
                        <a:buChar char=""/>
                        <a:tabLst>
                          <a:tab pos="228600" algn="l"/>
                          <a:tab pos="274320" algn="l"/>
                        </a:tabLst>
                      </a:pPr>
                      <a:r>
                        <a:rPr lang="en-US" sz="1800" kern="1100" dirty="0">
                          <a:effectLst/>
                        </a:rPr>
                        <a:t>ensure an allocation of data abstractions that minimizes the number and severity of modifications to the abstractions by the potential changes</a:t>
                      </a:r>
                    </a:p>
                    <a:p>
                      <a:pPr marL="0" marR="0" indent="0">
                        <a:lnSpc>
                          <a:spcPct val="80000"/>
                        </a:lnSpc>
                        <a:spcBef>
                          <a:spcPts val="100"/>
                        </a:spcBef>
                        <a:spcAft>
                          <a:spcPts val="300"/>
                        </a:spcAft>
                        <a:tabLst>
                          <a:tab pos="228600" algn="l"/>
                          <a:tab pos="274320" algn="l"/>
                          <a:tab pos="274320" algn="l"/>
                        </a:tabLst>
                      </a:pPr>
                      <a:r>
                        <a:rPr lang="en-US" sz="1800" kern="1100" dirty="0">
                          <a:effectLst/>
                        </a:rPr>
                        <a:t>Design your data model so that items allocated to each element of the data model are likely to change together.</a:t>
                      </a:r>
                      <a:endParaRPr lang="en-US" sz="1800" kern="1100" dirty="0">
                        <a:solidFill>
                          <a:srgbClr val="000080"/>
                        </a:solidFill>
                        <a:effectLst/>
                        <a:latin typeface="Times New Roman"/>
                        <a:ea typeface="Times New Roman"/>
                      </a:endParaRPr>
                    </a:p>
                  </a:txBody>
                  <a:tcPr marL="52255" marR="52255"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1888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CFBE0EA8-68D0-4CA8-969D-6CD63937981A}"/>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id="{58983EB7-33BD-4A11-9D64-916D892DC7AA}"/>
              </a:ext>
            </a:extLst>
          </p:cNvPr>
          <p:cNvSpPr>
            <a:spLocks noGrp="1"/>
          </p:cNvSpPr>
          <p:nvPr>
            <p:ph type="sldNum" sz="quarter" idx="14"/>
          </p:nvPr>
        </p:nvSpPr>
        <p:spPr/>
        <p:txBody>
          <a:bodyPr/>
          <a:lstStyle/>
          <a:p>
            <a:fld id="{BC8D7E44-7D4F-4942-A8C9-2DF6BF8399E8}" type="slidenum">
              <a:rPr lang="en-US" smtClean="0"/>
              <a:pPr/>
              <a:t>18</a:t>
            </a:fld>
            <a:endParaRPr lang="en-US" dirty="0"/>
          </a:p>
        </p:txBody>
      </p:sp>
      <p:graphicFrame>
        <p:nvGraphicFramePr>
          <p:cNvPr id="10" name="Content Placeholder 9">
            <a:extLst>
              <a:ext uri="{FF2B5EF4-FFF2-40B4-BE49-F238E27FC236}">
                <a16:creationId xmlns:a16="http://schemas.microsoft.com/office/drawing/2014/main" id="{CEFAAC1A-3D67-EF83-46C2-73C448B4DCBF}"/>
              </a:ext>
            </a:extLst>
          </p:cNvPr>
          <p:cNvGraphicFramePr>
            <a:graphicFrameLocks noGrp="1"/>
          </p:cNvGraphicFramePr>
          <p:nvPr>
            <p:ph idx="1"/>
            <p:extLst>
              <p:ext uri="{D42A27DB-BD31-4B8C-83A1-F6EECF244321}">
                <p14:modId xmlns:p14="http://schemas.microsoft.com/office/powerpoint/2010/main" val="2238496375"/>
              </p:ext>
            </p:extLst>
          </p:nvPr>
        </p:nvGraphicFramePr>
        <p:xfrm>
          <a:off x="304800" y="1493838"/>
          <a:ext cx="8534400" cy="4449762"/>
        </p:xfrm>
        <a:graphic>
          <a:graphicData uri="http://schemas.openxmlformats.org/drawingml/2006/table">
            <a:tbl>
              <a:tblPr firstRow="1" firstCol="1" bandRow="1">
                <a:tableStyleId>{5C22544A-7EE6-4342-B048-85BDC9FD1C3A}</a:tableStyleId>
              </a:tblPr>
              <a:tblGrid>
                <a:gridCol w="1784465">
                  <a:extLst>
                    <a:ext uri="{9D8B030D-6E8A-4147-A177-3AD203B41FA5}">
                      <a16:colId xmlns:a16="http://schemas.microsoft.com/office/drawing/2014/main" val="20000"/>
                    </a:ext>
                  </a:extLst>
                </a:gridCol>
                <a:gridCol w="6749935">
                  <a:extLst>
                    <a:ext uri="{9D8B030D-6E8A-4147-A177-3AD203B41FA5}">
                      <a16:colId xmlns:a16="http://schemas.microsoft.com/office/drawing/2014/main" val="20001"/>
                    </a:ext>
                  </a:extLst>
                </a:gridCol>
              </a:tblGrid>
              <a:tr h="4449762">
                <a:tc>
                  <a:txBody>
                    <a:bodyPr/>
                    <a:lstStyle/>
                    <a:p>
                      <a:pPr marL="0" marR="0">
                        <a:lnSpc>
                          <a:spcPct val="80000"/>
                        </a:lnSpc>
                        <a:spcBef>
                          <a:spcPts val="400"/>
                        </a:spcBef>
                        <a:spcAft>
                          <a:spcPts val="400"/>
                        </a:spcAft>
                      </a:pPr>
                      <a:r>
                        <a:rPr lang="en-US" sz="2000">
                          <a:effectLst/>
                        </a:rPr>
                        <a:t>Mapping Among Architectural Elements</a:t>
                      </a:r>
                      <a:endParaRPr lang="en-US" sz="200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if it is desirable to change the way in which functionality is mapped to computational elements (e.g. processes, threads, processors) at runtime, compile time, design time, or build time.</a:t>
                      </a:r>
                    </a:p>
                    <a:p>
                      <a:pPr marL="0" marR="0">
                        <a:lnSpc>
                          <a:spcPct val="80000"/>
                        </a:lnSpc>
                        <a:spcBef>
                          <a:spcPts val="400"/>
                        </a:spcBef>
                        <a:spcAft>
                          <a:spcPts val="400"/>
                        </a:spcAft>
                      </a:pPr>
                      <a:r>
                        <a:rPr lang="en-US" sz="2000" dirty="0">
                          <a:effectLst/>
                        </a:rPr>
                        <a:t>Determine the extent of modifications necessary to accommodate the addition, deletion, or modification of a function or a quality attribute.  This might involve a determination of, for example:</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execution dependencies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assignment of data to databases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assignment of runtime elements to processes, threads, or processors</a:t>
                      </a:r>
                    </a:p>
                    <a:p>
                      <a:pPr marL="0" marR="0" indent="0">
                        <a:lnSpc>
                          <a:spcPct val="80000"/>
                        </a:lnSpc>
                        <a:spcBef>
                          <a:spcPts val="100"/>
                        </a:spcBef>
                        <a:spcAft>
                          <a:spcPts val="300"/>
                        </a:spcAft>
                        <a:tabLst>
                          <a:tab pos="228600" algn="l"/>
                          <a:tab pos="274320" algn="l"/>
                          <a:tab pos="274320" algn="l"/>
                        </a:tabLst>
                      </a:pPr>
                      <a:r>
                        <a:rPr lang="en-US" sz="2000" kern="1100" dirty="0">
                          <a:effectLst/>
                        </a:rPr>
                        <a:t>Ensure that such changes are performed with mechanisms that utilize deferred binding of mapping decisions.</a:t>
                      </a:r>
                      <a:endParaRPr lang="en-US" sz="2000" kern="1100" dirty="0">
                        <a:solidFill>
                          <a:srgbClr val="000080"/>
                        </a:solidFill>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11" name="Title 1">
            <a:extLst>
              <a:ext uri="{FF2B5EF4-FFF2-40B4-BE49-F238E27FC236}">
                <a16:creationId xmlns:a16="http://schemas.microsoft.com/office/drawing/2014/main" id="{46859196-59F8-68C9-77AB-FF11A58E68D6}"/>
              </a:ext>
            </a:extLst>
          </p:cNvPr>
          <p:cNvSpPr>
            <a:spLocks noGrp="1"/>
          </p:cNvSpPr>
          <p:nvPr>
            <p:ph sz="quarter" idx="10"/>
          </p:nvPr>
        </p:nvSpPr>
        <p:spPr>
          <a:xfrm>
            <a:off x="304800" y="152400"/>
            <a:ext cx="6324600" cy="1143000"/>
          </a:xfrm>
        </p:spPr>
        <p:txBody>
          <a:bodyPr>
            <a:normAutofit/>
          </a:bodyPr>
          <a:lstStyle/>
          <a:p>
            <a:r>
              <a:rPr lang="en-US" dirty="0"/>
              <a:t>Design Checklist for Modifiability</a:t>
            </a:r>
          </a:p>
        </p:txBody>
      </p:sp>
    </p:spTree>
    <p:extLst>
      <p:ext uri="{BB962C8B-B14F-4D97-AF65-F5344CB8AC3E}">
        <p14:creationId xmlns:p14="http://schemas.microsoft.com/office/powerpoint/2010/main" val="241646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594F55D0-BA8C-4383-B2E6-61AA2B76E95C}"/>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id="{BCEB866B-7976-4D69-8BDE-F89FF4FC8CC6}"/>
              </a:ext>
            </a:extLst>
          </p:cNvPr>
          <p:cNvSpPr>
            <a:spLocks noGrp="1"/>
          </p:cNvSpPr>
          <p:nvPr>
            <p:ph type="sldNum" sz="quarter" idx="14"/>
          </p:nvPr>
        </p:nvSpPr>
        <p:spPr/>
        <p:txBody>
          <a:bodyPr/>
          <a:lstStyle/>
          <a:p>
            <a:fld id="{BC8D7E44-7D4F-4942-A8C9-2DF6BF8399E8}" type="slidenum">
              <a:rPr lang="en-US" smtClean="0"/>
              <a:pPr/>
              <a:t>19</a:t>
            </a:fld>
            <a:endParaRPr lang="en-US" dirty="0"/>
          </a:p>
        </p:txBody>
      </p:sp>
      <p:graphicFrame>
        <p:nvGraphicFramePr>
          <p:cNvPr id="10" name="Content Placeholder 9">
            <a:extLst>
              <a:ext uri="{FF2B5EF4-FFF2-40B4-BE49-F238E27FC236}">
                <a16:creationId xmlns:a16="http://schemas.microsoft.com/office/drawing/2014/main" id="{D32ED65B-92FF-DD12-2F62-3D6B96070436}"/>
              </a:ext>
            </a:extLst>
          </p:cNvPr>
          <p:cNvGraphicFramePr>
            <a:graphicFrameLocks noGrp="1"/>
          </p:cNvGraphicFramePr>
          <p:nvPr>
            <p:ph idx="1"/>
          </p:nvPr>
        </p:nvGraphicFramePr>
        <p:xfrm>
          <a:off x="304800" y="1493838"/>
          <a:ext cx="7920880" cy="3600400"/>
        </p:xfrm>
        <a:graphic>
          <a:graphicData uri="http://schemas.openxmlformats.org/drawingml/2006/table">
            <a:tbl>
              <a:tblPr firstRow="1" firstCol="1" bandRow="1">
                <a:tableStyleId>{5C22544A-7EE6-4342-B048-85BDC9FD1C3A}</a:tableStyleId>
              </a:tblPr>
              <a:tblGrid>
                <a:gridCol w="1656184">
                  <a:extLst>
                    <a:ext uri="{9D8B030D-6E8A-4147-A177-3AD203B41FA5}">
                      <a16:colId xmlns:a16="http://schemas.microsoft.com/office/drawing/2014/main" val="20000"/>
                    </a:ext>
                  </a:extLst>
                </a:gridCol>
                <a:gridCol w="6264696">
                  <a:extLst>
                    <a:ext uri="{9D8B030D-6E8A-4147-A177-3AD203B41FA5}">
                      <a16:colId xmlns:a16="http://schemas.microsoft.com/office/drawing/2014/main" val="20001"/>
                    </a:ext>
                  </a:extLst>
                </a:gridCol>
              </a:tblGrid>
              <a:tr h="3600400">
                <a:tc>
                  <a:txBody>
                    <a:bodyPr/>
                    <a:lstStyle/>
                    <a:p>
                      <a:pPr marL="0" marR="0">
                        <a:lnSpc>
                          <a:spcPct val="80000"/>
                        </a:lnSpc>
                        <a:spcBef>
                          <a:spcPts val="400"/>
                        </a:spcBef>
                        <a:spcAft>
                          <a:spcPts val="400"/>
                        </a:spcAft>
                      </a:pPr>
                      <a:r>
                        <a:rPr lang="en-US" sz="2000">
                          <a:effectLst/>
                        </a:rPr>
                        <a:t>Resource Management</a:t>
                      </a:r>
                      <a:endParaRPr lang="en-US" sz="200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how the addition, deletion, or modification of a responsibility or quality attribute will affect resource usage.  This involves, for example,</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determining what changes might introduce new resources or remove old ones or affect existing resource usage.</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determining what resource limits will change and how</a:t>
                      </a:r>
                    </a:p>
                    <a:p>
                      <a:pPr marL="0" marR="0">
                        <a:lnSpc>
                          <a:spcPct val="80000"/>
                        </a:lnSpc>
                        <a:spcBef>
                          <a:spcPts val="400"/>
                        </a:spcBef>
                        <a:spcAft>
                          <a:spcPts val="400"/>
                        </a:spcAft>
                      </a:pPr>
                      <a:r>
                        <a:rPr lang="en-US" sz="2000" dirty="0">
                          <a:effectLst/>
                        </a:rPr>
                        <a:t>Ensure that the resources after the modification are sufficient to meet the system requirements.</a:t>
                      </a:r>
                    </a:p>
                    <a:p>
                      <a:pPr marL="0" marR="0">
                        <a:lnSpc>
                          <a:spcPct val="80000"/>
                        </a:lnSpc>
                        <a:spcBef>
                          <a:spcPts val="400"/>
                        </a:spcBef>
                        <a:spcAft>
                          <a:spcPts val="400"/>
                        </a:spcAft>
                      </a:pPr>
                      <a:r>
                        <a:rPr lang="en-US" sz="2000" dirty="0">
                          <a:effectLst/>
                        </a:rPr>
                        <a:t>Encapsulate all resource managers and ensure that the policies implemented by those resource managers utilize are themselves encapsulated and bindings are deferred to the extent possible.</a:t>
                      </a:r>
                      <a:endParaRPr lang="en-US" sz="2000" dirty="0">
                        <a:solidFill>
                          <a:srgbClr val="000080"/>
                        </a:solidFill>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11" name="Title 1">
            <a:extLst>
              <a:ext uri="{FF2B5EF4-FFF2-40B4-BE49-F238E27FC236}">
                <a16:creationId xmlns:a16="http://schemas.microsoft.com/office/drawing/2014/main" id="{E1EF1C54-67A6-973D-8543-0B237116ECF9}"/>
              </a:ext>
            </a:extLst>
          </p:cNvPr>
          <p:cNvSpPr>
            <a:spLocks noGrp="1"/>
          </p:cNvSpPr>
          <p:nvPr>
            <p:ph sz="quarter" idx="10"/>
          </p:nvPr>
        </p:nvSpPr>
        <p:spPr>
          <a:xfrm>
            <a:off x="304800" y="152400"/>
            <a:ext cx="6324600" cy="1143000"/>
          </a:xfrm>
        </p:spPr>
        <p:txBody>
          <a:bodyPr>
            <a:normAutofit/>
          </a:bodyPr>
          <a:lstStyle/>
          <a:p>
            <a:r>
              <a:rPr lang="en-US" dirty="0"/>
              <a:t>Design Checklist for Modifiability</a:t>
            </a:r>
          </a:p>
        </p:txBody>
      </p:sp>
    </p:spTree>
    <p:extLst>
      <p:ext uri="{BB962C8B-B14F-4D97-AF65-F5344CB8AC3E}">
        <p14:creationId xmlns:p14="http://schemas.microsoft.com/office/powerpoint/2010/main" val="1668859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SEZG651/ SSZG653 </a:t>
            </a:r>
          </a:p>
          <a:p>
            <a:r>
              <a:rPr lang="en-US" dirty="0"/>
              <a:t>Software Architectures</a:t>
            </a:r>
          </a:p>
          <a:p>
            <a:r>
              <a:rPr lang="en-US" dirty="0"/>
              <a:t>Module 2-CS 04A</a:t>
            </a:r>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
        <p:nvSpPr>
          <p:cNvPr id="4" name="Footer Placeholder 3">
            <a:extLst>
              <a:ext uri="{FF2B5EF4-FFF2-40B4-BE49-F238E27FC236}">
                <a16:creationId xmlns:a16="http://schemas.microsoft.com/office/drawing/2014/main" id="{8BC7C6D1-3127-44AB-815C-6CD30FAB8EDC}"/>
              </a:ext>
            </a:extLst>
          </p:cNvPr>
          <p:cNvSpPr>
            <a:spLocks noGrp="1"/>
          </p:cNvSpPr>
          <p:nvPr>
            <p:ph type="ftr" sz="quarter" idx="12"/>
          </p:nvPr>
        </p:nvSpPr>
        <p:spPr/>
        <p:txBody>
          <a:bodyPr/>
          <a:lstStyle/>
          <a:p>
            <a:r>
              <a:rPr lang="en-US"/>
              <a:t>SSZG653 Software Architectures</a:t>
            </a:r>
            <a:endParaRPr lang="en-US" dirty="0"/>
          </a:p>
        </p:txBody>
      </p:sp>
      <p:sp>
        <p:nvSpPr>
          <p:cNvPr id="5" name="Date Placeholder 4">
            <a:extLst>
              <a:ext uri="{FF2B5EF4-FFF2-40B4-BE49-F238E27FC236}">
                <a16:creationId xmlns:a16="http://schemas.microsoft.com/office/drawing/2014/main" id="{C8DB7FCC-1E1B-4ED6-A110-099AFCD682BC}"/>
              </a:ext>
            </a:extLst>
          </p:cNvPr>
          <p:cNvSpPr>
            <a:spLocks noGrp="1"/>
          </p:cNvSpPr>
          <p:nvPr>
            <p:ph type="dt" sz="half" idx="11"/>
          </p:nvPr>
        </p:nvSpPr>
        <p:spPr/>
        <p:txBody>
          <a:bodyPr/>
          <a:lstStyle/>
          <a:p>
            <a:r>
              <a:rPr lang="en-US"/>
              <a:t>August 12, 2023</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F05A11F0-971A-4F37-88BD-57C6C7FE10C0}"/>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id="{2C3B62C5-06AF-4B16-8B3F-0AA43776B256}"/>
              </a:ext>
            </a:extLst>
          </p:cNvPr>
          <p:cNvSpPr>
            <a:spLocks noGrp="1"/>
          </p:cNvSpPr>
          <p:nvPr>
            <p:ph type="sldNum" sz="quarter" idx="14"/>
          </p:nvPr>
        </p:nvSpPr>
        <p:spPr/>
        <p:txBody>
          <a:bodyPr/>
          <a:lstStyle/>
          <a:p>
            <a:fld id="{BC8D7E44-7D4F-4942-A8C9-2DF6BF8399E8}" type="slidenum">
              <a:rPr lang="en-US" smtClean="0"/>
              <a:pPr/>
              <a:t>20</a:t>
            </a:fld>
            <a:endParaRPr lang="en-US" dirty="0"/>
          </a:p>
        </p:txBody>
      </p:sp>
      <p:graphicFrame>
        <p:nvGraphicFramePr>
          <p:cNvPr id="10" name="Content Placeholder 9">
            <a:extLst>
              <a:ext uri="{FF2B5EF4-FFF2-40B4-BE49-F238E27FC236}">
                <a16:creationId xmlns:a16="http://schemas.microsoft.com/office/drawing/2014/main" id="{1467580E-11B4-51C7-1548-2D2BD809CA37}"/>
              </a:ext>
            </a:extLst>
          </p:cNvPr>
          <p:cNvGraphicFramePr>
            <a:graphicFrameLocks noGrp="1"/>
          </p:cNvGraphicFramePr>
          <p:nvPr>
            <p:ph idx="1"/>
            <p:extLst>
              <p:ext uri="{D42A27DB-BD31-4B8C-83A1-F6EECF244321}">
                <p14:modId xmlns:p14="http://schemas.microsoft.com/office/powerpoint/2010/main" val="3449651876"/>
              </p:ext>
            </p:extLst>
          </p:nvPr>
        </p:nvGraphicFramePr>
        <p:xfrm>
          <a:off x="304800" y="1493838"/>
          <a:ext cx="8534400" cy="3763962"/>
        </p:xfrm>
        <a:graphic>
          <a:graphicData uri="http://schemas.openxmlformats.org/drawingml/2006/table">
            <a:tbl>
              <a:tblPr firstRow="1" firstCol="1" bandRow="1">
                <a:tableStyleId>{5C22544A-7EE6-4342-B048-85BDC9FD1C3A}</a:tableStyleId>
              </a:tblPr>
              <a:tblGrid>
                <a:gridCol w="1086196">
                  <a:extLst>
                    <a:ext uri="{9D8B030D-6E8A-4147-A177-3AD203B41FA5}">
                      <a16:colId xmlns:a16="http://schemas.microsoft.com/office/drawing/2014/main" val="20000"/>
                    </a:ext>
                  </a:extLst>
                </a:gridCol>
                <a:gridCol w="7448204">
                  <a:extLst>
                    <a:ext uri="{9D8B030D-6E8A-4147-A177-3AD203B41FA5}">
                      <a16:colId xmlns:a16="http://schemas.microsoft.com/office/drawing/2014/main" val="20001"/>
                    </a:ext>
                  </a:extLst>
                </a:gridCol>
              </a:tblGrid>
              <a:tr h="3763962">
                <a:tc>
                  <a:txBody>
                    <a:bodyPr/>
                    <a:lstStyle/>
                    <a:p>
                      <a:pPr marL="0" marR="0">
                        <a:lnSpc>
                          <a:spcPct val="80000"/>
                        </a:lnSpc>
                        <a:spcBef>
                          <a:spcPts val="400"/>
                        </a:spcBef>
                        <a:spcAft>
                          <a:spcPts val="400"/>
                        </a:spcAft>
                      </a:pPr>
                      <a:r>
                        <a:rPr lang="en-US" sz="2000">
                          <a:effectLst/>
                        </a:rPr>
                        <a:t>Binding Time</a:t>
                      </a:r>
                      <a:endParaRPr lang="en-US" sz="200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For each change or category of change</a:t>
                      </a:r>
                    </a:p>
                    <a:p>
                      <a:pPr marL="342900" marR="0" lvl="0" indent="-342900">
                        <a:lnSpc>
                          <a:spcPct val="80000"/>
                        </a:lnSpc>
                        <a:spcBef>
                          <a:spcPts val="400"/>
                        </a:spcBef>
                        <a:spcAft>
                          <a:spcPts val="0"/>
                        </a:spcAft>
                        <a:buFont typeface="Symbol"/>
                        <a:buChar char=""/>
                      </a:pPr>
                      <a:r>
                        <a:rPr lang="en-US" sz="2000" dirty="0">
                          <a:effectLst/>
                        </a:rPr>
                        <a:t>Determine the latest time at which the change will need to be made.  </a:t>
                      </a:r>
                    </a:p>
                    <a:p>
                      <a:pPr marL="342900" marR="0" lvl="0" indent="-342900">
                        <a:lnSpc>
                          <a:spcPct val="80000"/>
                        </a:lnSpc>
                        <a:spcBef>
                          <a:spcPts val="0"/>
                        </a:spcBef>
                        <a:spcAft>
                          <a:spcPts val="0"/>
                        </a:spcAft>
                        <a:buFont typeface="Symbol"/>
                        <a:buChar char=""/>
                      </a:pPr>
                      <a:r>
                        <a:rPr lang="en-US" sz="2000" dirty="0">
                          <a:effectLst/>
                        </a:rPr>
                        <a:t>Choose a defer-binding mechanism (see Section 7.2.4) that delivers the appropriate capability at the time chosen.</a:t>
                      </a:r>
                    </a:p>
                    <a:p>
                      <a:pPr marL="342900" marR="0" lvl="0" indent="-342900">
                        <a:lnSpc>
                          <a:spcPct val="80000"/>
                        </a:lnSpc>
                        <a:spcBef>
                          <a:spcPts val="0"/>
                        </a:spcBef>
                        <a:spcAft>
                          <a:spcPts val="0"/>
                        </a:spcAft>
                        <a:buFont typeface="Symbol"/>
                        <a:buChar char=""/>
                      </a:pPr>
                      <a:r>
                        <a:rPr lang="en-US" sz="2000" dirty="0">
                          <a:effectLst/>
                        </a:rPr>
                        <a:t>Determine the cost of introducing the mechanism and the cost of making changes using the chosen mechanism</a:t>
                      </a:r>
                    </a:p>
                    <a:p>
                      <a:pPr marL="342900" marR="0" lvl="0" indent="-342900">
                        <a:lnSpc>
                          <a:spcPct val="80000"/>
                        </a:lnSpc>
                        <a:spcBef>
                          <a:spcPts val="0"/>
                        </a:spcBef>
                        <a:spcAft>
                          <a:spcPts val="400"/>
                        </a:spcAft>
                        <a:buFont typeface="Symbol"/>
                        <a:buChar char=""/>
                      </a:pPr>
                      <a:r>
                        <a:rPr lang="en-US" sz="2000" dirty="0">
                          <a:effectLst/>
                        </a:rPr>
                        <a:t>Do not introduce so many binding choices that change is impeded because the dependencies among the choices are complex and unknown. </a:t>
                      </a:r>
                      <a:endParaRPr lang="en-US" sz="2000" dirty="0">
                        <a:solidFill>
                          <a:srgbClr val="000080"/>
                        </a:solidFill>
                        <a:effectLst/>
                        <a:latin typeface="Times"/>
                        <a:ea typeface="SimSu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11" name="Title 1">
            <a:extLst>
              <a:ext uri="{FF2B5EF4-FFF2-40B4-BE49-F238E27FC236}">
                <a16:creationId xmlns:a16="http://schemas.microsoft.com/office/drawing/2014/main" id="{2EB398E4-5A59-6EE4-E8C2-E523CA00AD40}"/>
              </a:ext>
            </a:extLst>
          </p:cNvPr>
          <p:cNvSpPr>
            <a:spLocks noGrp="1"/>
          </p:cNvSpPr>
          <p:nvPr>
            <p:ph sz="quarter" idx="10"/>
          </p:nvPr>
        </p:nvSpPr>
        <p:spPr>
          <a:xfrm>
            <a:off x="304800" y="152400"/>
            <a:ext cx="6324600" cy="1143000"/>
          </a:xfrm>
        </p:spPr>
        <p:txBody>
          <a:bodyPr>
            <a:normAutofit/>
          </a:bodyPr>
          <a:lstStyle/>
          <a:p>
            <a:r>
              <a:rPr lang="en-US" dirty="0"/>
              <a:t>Design Checklist for Modifiability</a:t>
            </a:r>
          </a:p>
        </p:txBody>
      </p:sp>
    </p:spTree>
    <p:extLst>
      <p:ext uri="{BB962C8B-B14F-4D97-AF65-F5344CB8AC3E}">
        <p14:creationId xmlns:p14="http://schemas.microsoft.com/office/powerpoint/2010/main" val="1093825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ECF3DFBD-EFC4-4F0D-B5C6-E8ECFA4564D9}"/>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id="{3FB1497C-6972-492A-9B89-ED63E3FB4EAB}"/>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
        <p:nvSpPr>
          <p:cNvPr id="11" name="Title 1">
            <a:extLst>
              <a:ext uri="{FF2B5EF4-FFF2-40B4-BE49-F238E27FC236}">
                <a16:creationId xmlns:a16="http://schemas.microsoft.com/office/drawing/2014/main" id="{73A9013E-5F8A-CFE2-E0CA-5517969C7ACD}"/>
              </a:ext>
            </a:extLst>
          </p:cNvPr>
          <p:cNvSpPr>
            <a:spLocks noGrp="1"/>
          </p:cNvSpPr>
          <p:nvPr>
            <p:ph sz="quarter" idx="10"/>
          </p:nvPr>
        </p:nvSpPr>
        <p:spPr>
          <a:xfrm>
            <a:off x="304800" y="152400"/>
            <a:ext cx="6324600" cy="1143000"/>
          </a:xfrm>
        </p:spPr>
        <p:txBody>
          <a:bodyPr>
            <a:normAutofit/>
          </a:bodyPr>
          <a:lstStyle/>
          <a:p>
            <a:r>
              <a:rPr lang="en-US" dirty="0"/>
              <a:t>Design Checklist for Modifiability</a:t>
            </a:r>
          </a:p>
        </p:txBody>
      </p:sp>
      <p:graphicFrame>
        <p:nvGraphicFramePr>
          <p:cNvPr id="12" name="Content Placeholder 11">
            <a:extLst>
              <a:ext uri="{FF2B5EF4-FFF2-40B4-BE49-F238E27FC236}">
                <a16:creationId xmlns:a16="http://schemas.microsoft.com/office/drawing/2014/main" id="{C63350A2-B07C-C067-355B-6063C437874D}"/>
              </a:ext>
            </a:extLst>
          </p:cNvPr>
          <p:cNvGraphicFramePr>
            <a:graphicFrameLocks noGrp="1"/>
          </p:cNvGraphicFramePr>
          <p:nvPr>
            <p:ph idx="1"/>
            <p:extLst>
              <p:ext uri="{D42A27DB-BD31-4B8C-83A1-F6EECF244321}">
                <p14:modId xmlns:p14="http://schemas.microsoft.com/office/powerpoint/2010/main" val="896463264"/>
              </p:ext>
            </p:extLst>
          </p:nvPr>
        </p:nvGraphicFramePr>
        <p:xfrm>
          <a:off x="304800" y="1493838"/>
          <a:ext cx="8610600" cy="3763962"/>
        </p:xfrm>
        <a:graphic>
          <a:graphicData uri="http://schemas.openxmlformats.org/drawingml/2006/table">
            <a:tbl>
              <a:tblPr firstRow="1" firstCol="1" bandRow="1">
                <a:tableStyleId>{5C22544A-7EE6-4342-B048-85BDC9FD1C3A}</a:tableStyleId>
              </a:tblPr>
              <a:tblGrid>
                <a:gridCol w="1579927">
                  <a:extLst>
                    <a:ext uri="{9D8B030D-6E8A-4147-A177-3AD203B41FA5}">
                      <a16:colId xmlns:a16="http://schemas.microsoft.com/office/drawing/2014/main" val="20000"/>
                    </a:ext>
                  </a:extLst>
                </a:gridCol>
                <a:gridCol w="7030673">
                  <a:extLst>
                    <a:ext uri="{9D8B030D-6E8A-4147-A177-3AD203B41FA5}">
                      <a16:colId xmlns:a16="http://schemas.microsoft.com/office/drawing/2014/main" val="20001"/>
                    </a:ext>
                  </a:extLst>
                </a:gridCol>
              </a:tblGrid>
              <a:tr h="3763962">
                <a:tc>
                  <a:txBody>
                    <a:bodyPr/>
                    <a:lstStyle/>
                    <a:p>
                      <a:pPr marL="0" marR="0">
                        <a:lnSpc>
                          <a:spcPct val="80000"/>
                        </a:lnSpc>
                        <a:spcBef>
                          <a:spcPts val="400"/>
                        </a:spcBef>
                        <a:spcAft>
                          <a:spcPts val="400"/>
                        </a:spcAft>
                      </a:pPr>
                      <a:r>
                        <a:rPr lang="en-US" sz="2000">
                          <a:effectLst/>
                        </a:rPr>
                        <a:t>Choice of Technology</a:t>
                      </a:r>
                      <a:endParaRPr lang="en-US" sz="200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what modifications are made easier or harder by your technology choices.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Will your technology choices help to make, test, and deploy modifications?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How easy is it to modify your choice of technologies itself (in case some of these technologies change or become obsolete)?</a:t>
                      </a:r>
                    </a:p>
                    <a:p>
                      <a:pPr marL="0" marR="0">
                        <a:lnSpc>
                          <a:spcPct val="80000"/>
                        </a:lnSpc>
                        <a:spcBef>
                          <a:spcPts val="400"/>
                        </a:spcBef>
                        <a:spcAft>
                          <a:spcPts val="400"/>
                        </a:spcAft>
                      </a:pPr>
                      <a:r>
                        <a:rPr lang="en-US" sz="2000" dirty="0">
                          <a:effectLst/>
                        </a:rPr>
                        <a:t>Choose your technologies to support the most likely modifications. For example, an Enterprise Service Bus makes it easier to change how elements are connected but may introduce vendor lock in.</a:t>
                      </a:r>
                      <a:endParaRPr lang="en-US" sz="2000" dirty="0">
                        <a:solidFill>
                          <a:srgbClr val="000080"/>
                        </a:solidFill>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83913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Modifiability deals with change and the cost in time or money of making a change, including the extent to which this modification affects other functions or quality attributes. </a:t>
            </a:r>
          </a:p>
          <a:p>
            <a:r>
              <a:rPr lang="en-US" dirty="0"/>
              <a:t>Tactics to reduce the cost of making a change include making modules smaller, increasing cohesion, and reducing coupling. </a:t>
            </a:r>
            <a:r>
              <a:rPr lang="en-US"/>
              <a:t>Deferring binding will also reduce the cost of making a change.</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3E9F3466-C1D4-46F4-B77F-9AB87FEE2814}"/>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id="{9CD30123-22B0-4A41-AD96-D16639279520}"/>
              </a:ext>
            </a:extLst>
          </p:cNvPr>
          <p:cNvSpPr>
            <a:spLocks noGrp="1"/>
          </p:cNvSpPr>
          <p:nvPr>
            <p:ph type="sldNum" sz="quarter" idx="14"/>
          </p:nvPr>
        </p:nvSpPr>
        <p:spPr/>
        <p:txBody>
          <a:bodyPr/>
          <a:lstStyle/>
          <a:p>
            <a:fld id="{BC8D7E44-7D4F-4942-A8C9-2DF6BF8399E8}" type="slidenum">
              <a:rPr lang="en-US" smtClean="0"/>
              <a:pPr/>
              <a:t>22</a:t>
            </a:fld>
            <a:endParaRPr lang="en-US" dirty="0"/>
          </a:p>
        </p:txBody>
      </p:sp>
      <p:sp>
        <p:nvSpPr>
          <p:cNvPr id="9" name="Title 1">
            <a:extLst>
              <a:ext uri="{FF2B5EF4-FFF2-40B4-BE49-F238E27FC236}">
                <a16:creationId xmlns:a16="http://schemas.microsoft.com/office/drawing/2014/main" id="{6B23F6BA-3B18-A22D-B334-97638A2A2FD3}"/>
              </a:ext>
            </a:extLst>
          </p:cNvPr>
          <p:cNvSpPr>
            <a:spLocks noGrp="1"/>
          </p:cNvSpPr>
          <p:nvPr>
            <p:ph sz="quarter" idx="10"/>
          </p:nvPr>
        </p:nvSpPr>
        <p:spPr>
          <a:xfrm>
            <a:off x="304800" y="152400"/>
            <a:ext cx="6324600" cy="1143000"/>
          </a:xfrm>
        </p:spPr>
        <p:txBody>
          <a:bodyPr/>
          <a:lstStyle/>
          <a:p>
            <a:r>
              <a:rPr lang="en-US" dirty="0"/>
              <a:t>Summary</a:t>
            </a:r>
          </a:p>
        </p:txBody>
      </p:sp>
    </p:spTree>
    <p:extLst>
      <p:ext uri="{BB962C8B-B14F-4D97-AF65-F5344CB8AC3E}">
        <p14:creationId xmlns:p14="http://schemas.microsoft.com/office/powerpoint/2010/main" val="142090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b="0" i="0" u="none" strike="noStrike" kern="1200" baseline="0" dirty="0">
                <a:solidFill>
                  <a:schemeClr val="tx1"/>
                </a:solidFill>
                <a:latin typeface="+mn-lt"/>
                <a:ea typeface="+mn-ea"/>
                <a:cs typeface="+mn-cs"/>
              </a:rPr>
              <a:t>What is Modifiability?</a:t>
            </a:r>
          </a:p>
          <a:p>
            <a:r>
              <a:rPr lang="en-US" dirty="0"/>
              <a:t>Modifiability General </a:t>
            </a:r>
            <a:r>
              <a:rPr lang="en-US" sz="3200" b="0" i="0" u="none" strike="noStrike" kern="1200" baseline="0" dirty="0">
                <a:solidFill>
                  <a:schemeClr val="tx1"/>
                </a:solidFill>
                <a:latin typeface="+mn-lt"/>
                <a:ea typeface="+mn-ea"/>
                <a:cs typeface="+mn-cs"/>
              </a:rPr>
              <a:t>Scenario</a:t>
            </a:r>
          </a:p>
          <a:p>
            <a:r>
              <a:rPr lang="en-US" sz="3200" b="0" i="0" u="none" strike="noStrike" kern="1200" baseline="0" dirty="0">
                <a:solidFill>
                  <a:schemeClr val="tx1"/>
                </a:solidFill>
                <a:latin typeface="+mn-lt"/>
                <a:ea typeface="+mn-ea"/>
                <a:cs typeface="+mn-cs"/>
              </a:rPr>
              <a:t>Tactics for </a:t>
            </a:r>
            <a:r>
              <a:rPr lang="en-US" dirty="0"/>
              <a:t>Modifiability</a:t>
            </a:r>
            <a:endParaRPr lang="en-US" sz="3200" b="0" i="0" u="none" strike="noStrike" kern="1200" baseline="0" dirty="0">
              <a:solidFill>
                <a:schemeClr val="tx1"/>
              </a:solidFill>
              <a:latin typeface="+mn-lt"/>
              <a:ea typeface="+mn-ea"/>
              <a:cs typeface="+mn-cs"/>
            </a:endParaRPr>
          </a:p>
          <a:p>
            <a:r>
              <a:rPr lang="en-US" dirty="0"/>
              <a:t>A Design Checklist for Modifiability</a:t>
            </a:r>
            <a:endParaRPr lang="en-US" sz="3200" b="0" i="0" u="none" strike="noStrike" kern="1200" baseline="0" dirty="0">
              <a:solidFill>
                <a:schemeClr val="tx1"/>
              </a:solidFill>
              <a:latin typeface="+mn-lt"/>
              <a:ea typeface="+mn-ea"/>
              <a:cs typeface="+mn-cs"/>
            </a:endParaRPr>
          </a:p>
          <a:p>
            <a:r>
              <a:rPr lang="en-US" sz="3200" b="0" i="0" u="none" strike="noStrike" kern="1200" baseline="0" dirty="0">
                <a:solidFill>
                  <a:schemeClr val="tx1"/>
                </a:solidFill>
                <a:latin typeface="+mn-lt"/>
                <a:ea typeface="+mn-ea"/>
                <a:cs typeface="+mn-cs"/>
              </a:rPr>
              <a:t>Summary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6D77DE93-38D7-4DFD-B890-8D95536AC5C7}"/>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id="{4CD7AD8C-EDDC-47D9-A2E7-46A7B8C6ED79}"/>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
        <p:nvSpPr>
          <p:cNvPr id="9" name="Title 1">
            <a:extLst>
              <a:ext uri="{FF2B5EF4-FFF2-40B4-BE49-F238E27FC236}">
                <a16:creationId xmlns:a16="http://schemas.microsoft.com/office/drawing/2014/main" id="{8B03F83B-F74D-5B45-9440-6F80B03F17BA}"/>
              </a:ext>
            </a:extLst>
          </p:cNvPr>
          <p:cNvSpPr>
            <a:spLocks noGrp="1"/>
          </p:cNvSpPr>
          <p:nvPr>
            <p:ph sz="quarter" idx="10"/>
          </p:nvPr>
        </p:nvSpPr>
        <p:spPr>
          <a:xfrm>
            <a:off x="304800" y="152400"/>
            <a:ext cx="6324600" cy="1143000"/>
          </a:xfrm>
        </p:spPr>
        <p:txBody>
          <a:bodyPr/>
          <a:lstStyle/>
          <a:p>
            <a:r>
              <a:rPr lang="en-AU" dirty="0"/>
              <a:t>Chapter Outline</a:t>
            </a:r>
          </a:p>
        </p:txBody>
      </p:sp>
    </p:spTree>
    <p:extLst>
      <p:ext uri="{BB962C8B-B14F-4D97-AF65-F5344CB8AC3E}">
        <p14:creationId xmlns:p14="http://schemas.microsoft.com/office/powerpoint/2010/main" val="96686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Modifiability is about change and our interest in it is in the cost and risk of making changes.  </a:t>
            </a:r>
          </a:p>
          <a:p>
            <a:r>
              <a:rPr lang="en-US" dirty="0"/>
              <a:t>To plan for modifiability, an architect has to consider three questions: </a:t>
            </a:r>
          </a:p>
          <a:p>
            <a:pPr lvl="1"/>
            <a:r>
              <a:rPr lang="en-US" dirty="0"/>
              <a:t>What can change? </a:t>
            </a:r>
          </a:p>
          <a:p>
            <a:pPr lvl="1"/>
            <a:r>
              <a:rPr lang="en-US" dirty="0"/>
              <a:t>What is the likelihood of the change? </a:t>
            </a:r>
          </a:p>
          <a:p>
            <a:pPr lvl="1"/>
            <a:r>
              <a:rPr lang="en-US" dirty="0"/>
              <a:t>When is the change made and who makes it?  </a:t>
            </a:r>
          </a:p>
          <a:p>
            <a:endParaRPr lang="en-US" dirty="0"/>
          </a:p>
          <a:p>
            <a:endParaRPr lang="en-US" dirty="0"/>
          </a:p>
          <a:p>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15F81896-C336-487B-B6A9-6AD145E3EC92}"/>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id="{BF93CE86-77C9-4F15-BD52-EFF7E6F5F06E}"/>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
        <p:nvSpPr>
          <p:cNvPr id="9" name="Title 1">
            <a:extLst>
              <a:ext uri="{FF2B5EF4-FFF2-40B4-BE49-F238E27FC236}">
                <a16:creationId xmlns:a16="http://schemas.microsoft.com/office/drawing/2014/main" id="{AAD75EFD-6F4D-D6DD-76AA-E915D13C76CD}"/>
              </a:ext>
            </a:extLst>
          </p:cNvPr>
          <p:cNvSpPr>
            <a:spLocks noGrp="1"/>
          </p:cNvSpPr>
          <p:nvPr>
            <p:ph sz="quarter" idx="10"/>
          </p:nvPr>
        </p:nvSpPr>
        <p:spPr>
          <a:xfrm>
            <a:off x="304800" y="152400"/>
            <a:ext cx="6324600" cy="1143000"/>
          </a:xfrm>
        </p:spPr>
        <p:txBody>
          <a:bodyPr/>
          <a:lstStyle/>
          <a:p>
            <a:r>
              <a:rPr lang="en-US" dirty="0"/>
              <a:t>What is Modifiability?</a:t>
            </a:r>
          </a:p>
        </p:txBody>
      </p:sp>
    </p:spTree>
    <p:extLst>
      <p:ext uri="{BB962C8B-B14F-4D97-AF65-F5344CB8AC3E}">
        <p14:creationId xmlns:p14="http://schemas.microsoft.com/office/powerpoint/2010/main" val="113817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3F4BA6-D6AB-47C1-BAA5-ADE66C80934F}"/>
              </a:ext>
            </a:extLst>
          </p:cNvPr>
          <p:cNvSpPr>
            <a:spLocks noGrp="1"/>
          </p:cNvSpPr>
          <p:nvPr>
            <p:ph idx="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graphicFrame>
        <p:nvGraphicFramePr>
          <p:cNvPr id="3" name="Table 2"/>
          <p:cNvGraphicFramePr>
            <a:graphicFrameLocks noGrp="1"/>
          </p:cNvGraphicFramePr>
          <p:nvPr/>
        </p:nvGraphicFramePr>
        <p:xfrm>
          <a:off x="539552" y="1428410"/>
          <a:ext cx="8064896" cy="5213028"/>
        </p:xfrm>
        <a:graphic>
          <a:graphicData uri="http://schemas.openxmlformats.org/drawingml/2006/table">
            <a:tbl>
              <a:tblPr>
                <a:tableStyleId>{5C22544A-7EE6-4342-B048-85BDC9FD1C3A}</a:tableStyleId>
              </a:tblPr>
              <a:tblGrid>
                <a:gridCol w="1368152">
                  <a:extLst>
                    <a:ext uri="{9D8B030D-6E8A-4147-A177-3AD203B41FA5}">
                      <a16:colId xmlns:a16="http://schemas.microsoft.com/office/drawing/2014/main" val="20000"/>
                    </a:ext>
                  </a:extLst>
                </a:gridCol>
                <a:gridCol w="6696744">
                  <a:extLst>
                    <a:ext uri="{9D8B030D-6E8A-4147-A177-3AD203B41FA5}">
                      <a16:colId xmlns:a16="http://schemas.microsoft.com/office/drawing/2014/main" val="20001"/>
                    </a:ext>
                  </a:extLst>
                </a:gridCol>
              </a:tblGrid>
              <a:tr h="504056">
                <a:tc>
                  <a:txBody>
                    <a:bodyPr/>
                    <a:lstStyle/>
                    <a:p>
                      <a:pPr marL="0" marR="0">
                        <a:lnSpc>
                          <a:spcPct val="90000"/>
                        </a:lnSpc>
                        <a:spcBef>
                          <a:spcPts val="400"/>
                        </a:spcBef>
                        <a:spcAft>
                          <a:spcPts val="400"/>
                        </a:spcAft>
                      </a:pPr>
                      <a:r>
                        <a:rPr lang="en-US" sz="1800" b="1" dirty="0">
                          <a:effectLst/>
                        </a:rPr>
                        <a:t>Portion of </a:t>
                      </a:r>
                      <a:br>
                        <a:rPr lang="en-US" sz="1800" b="1" dirty="0">
                          <a:effectLst/>
                        </a:rPr>
                      </a:br>
                      <a:r>
                        <a:rPr lang="en-US" sz="1800" b="1" dirty="0">
                          <a:effectLst/>
                        </a:rPr>
                        <a:t>Scenario</a:t>
                      </a:r>
                      <a:endParaRPr lang="en-US" sz="1800" b="1" dirty="0">
                        <a:effectLst/>
                        <a:latin typeface="Times"/>
                        <a:ea typeface="Times New Roman"/>
                        <a:cs typeface="Times New Roman"/>
                      </a:endParaRPr>
                    </a:p>
                  </a:txBody>
                  <a:tcPr marL="68580" marR="68580" marT="0" marB="0"/>
                </a:tc>
                <a:tc>
                  <a:txBody>
                    <a:bodyPr/>
                    <a:lstStyle/>
                    <a:p>
                      <a:pPr marL="0" marR="0">
                        <a:lnSpc>
                          <a:spcPct val="90000"/>
                        </a:lnSpc>
                        <a:spcBef>
                          <a:spcPts val="400"/>
                        </a:spcBef>
                        <a:spcAft>
                          <a:spcPts val="400"/>
                        </a:spcAft>
                      </a:pPr>
                      <a:r>
                        <a:rPr lang="en-US" sz="1800" b="1" dirty="0">
                          <a:effectLst/>
                        </a:rPr>
                        <a:t>Possible Values</a:t>
                      </a:r>
                      <a:endParaRPr lang="en-US" sz="1800" b="1"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r h="202690">
                <a:tc>
                  <a:txBody>
                    <a:bodyPr/>
                    <a:lstStyle/>
                    <a:p>
                      <a:pPr marL="0" marR="0">
                        <a:lnSpc>
                          <a:spcPct val="90000"/>
                        </a:lnSpc>
                        <a:spcBef>
                          <a:spcPts val="400"/>
                        </a:spcBef>
                        <a:spcAft>
                          <a:spcPts val="400"/>
                        </a:spcAft>
                      </a:pPr>
                      <a:r>
                        <a:rPr lang="en-US" sz="1800" dirty="0">
                          <a:effectLst/>
                        </a:rPr>
                        <a:t>Source</a:t>
                      </a:r>
                      <a:endParaRPr lang="en-US" sz="18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1800" dirty="0">
                          <a:effectLst/>
                        </a:rPr>
                        <a:t>End user, developer, system administrator</a:t>
                      </a:r>
                      <a:endParaRPr lang="en-US" sz="18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1"/>
                  </a:ext>
                </a:extLst>
              </a:tr>
              <a:tr h="405380">
                <a:tc>
                  <a:txBody>
                    <a:bodyPr/>
                    <a:lstStyle/>
                    <a:p>
                      <a:pPr marL="0" marR="0">
                        <a:lnSpc>
                          <a:spcPct val="90000"/>
                        </a:lnSpc>
                        <a:spcBef>
                          <a:spcPts val="400"/>
                        </a:spcBef>
                        <a:spcAft>
                          <a:spcPts val="400"/>
                        </a:spcAft>
                      </a:pPr>
                      <a:r>
                        <a:rPr lang="en-US" sz="1800" dirty="0">
                          <a:effectLst/>
                        </a:rPr>
                        <a:t>Stimulus</a:t>
                      </a:r>
                      <a:endParaRPr lang="en-US" sz="18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1800" dirty="0">
                          <a:effectLst/>
                        </a:rPr>
                        <a:t>A directive to add/delete/modify functionality, or change a quality attribute, capacity, or technology</a:t>
                      </a:r>
                      <a:endParaRPr lang="en-US" sz="18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2"/>
                  </a:ext>
                </a:extLst>
              </a:tr>
              <a:tr h="283766">
                <a:tc>
                  <a:txBody>
                    <a:bodyPr/>
                    <a:lstStyle/>
                    <a:p>
                      <a:pPr marL="0" marR="0">
                        <a:lnSpc>
                          <a:spcPct val="90000"/>
                        </a:lnSpc>
                        <a:spcBef>
                          <a:spcPts val="400"/>
                        </a:spcBef>
                        <a:spcAft>
                          <a:spcPts val="400"/>
                        </a:spcAft>
                      </a:pPr>
                      <a:r>
                        <a:rPr lang="en-US" sz="1800">
                          <a:effectLst/>
                        </a:rPr>
                        <a:t>Artifacts</a:t>
                      </a:r>
                      <a:endParaRPr lang="en-US" sz="180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1800" dirty="0">
                          <a:effectLst/>
                        </a:rPr>
                        <a:t>Code, data, interfaces, components, resources, configurations, … </a:t>
                      </a:r>
                      <a:endParaRPr lang="en-US" sz="18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3"/>
                  </a:ext>
                </a:extLst>
              </a:tr>
              <a:tr h="202690">
                <a:tc>
                  <a:txBody>
                    <a:bodyPr/>
                    <a:lstStyle/>
                    <a:p>
                      <a:pPr marL="0" marR="0">
                        <a:lnSpc>
                          <a:spcPct val="90000"/>
                        </a:lnSpc>
                        <a:spcBef>
                          <a:spcPts val="400"/>
                        </a:spcBef>
                        <a:spcAft>
                          <a:spcPts val="400"/>
                        </a:spcAft>
                      </a:pPr>
                      <a:r>
                        <a:rPr lang="en-US" sz="1800">
                          <a:effectLst/>
                        </a:rPr>
                        <a:t>Environment</a:t>
                      </a:r>
                      <a:endParaRPr lang="en-US" sz="180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1800" dirty="0">
                          <a:effectLst/>
                        </a:rPr>
                        <a:t>Runtime, compile time, build time, initiation time, design time</a:t>
                      </a:r>
                      <a:endParaRPr lang="en-US" sz="18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4"/>
                  </a:ext>
                </a:extLst>
              </a:tr>
              <a:tr h="986425">
                <a:tc>
                  <a:txBody>
                    <a:bodyPr/>
                    <a:lstStyle/>
                    <a:p>
                      <a:pPr marL="0" marR="0">
                        <a:lnSpc>
                          <a:spcPct val="90000"/>
                        </a:lnSpc>
                        <a:spcBef>
                          <a:spcPts val="400"/>
                        </a:spcBef>
                        <a:spcAft>
                          <a:spcPts val="400"/>
                        </a:spcAft>
                      </a:pPr>
                      <a:r>
                        <a:rPr lang="en-US" sz="1800">
                          <a:effectLst/>
                        </a:rPr>
                        <a:t>Response</a:t>
                      </a:r>
                      <a:endParaRPr lang="en-US" sz="1800">
                        <a:effectLst/>
                        <a:latin typeface="Times"/>
                        <a:ea typeface="Times New Roman"/>
                        <a:cs typeface="Times New Roman"/>
                      </a:endParaRPr>
                    </a:p>
                  </a:txBody>
                  <a:tcPr marL="68580" marR="68580" marT="0" marB="0"/>
                </a:tc>
                <a:tc>
                  <a:txBody>
                    <a:bodyPr/>
                    <a:lstStyle/>
                    <a:p>
                      <a:pPr marL="0" marR="0">
                        <a:lnSpc>
                          <a:spcPct val="90000"/>
                        </a:lnSpc>
                        <a:spcBef>
                          <a:spcPts val="400"/>
                        </a:spcBef>
                        <a:spcAft>
                          <a:spcPts val="400"/>
                        </a:spcAft>
                      </a:pPr>
                      <a:r>
                        <a:rPr lang="en-US" sz="1800" dirty="0">
                          <a:effectLst/>
                        </a:rPr>
                        <a:t>One or more of the following:</a:t>
                      </a:r>
                    </a:p>
                    <a:p>
                      <a:pPr marL="342900" marR="0" lvl="0" indent="-342900">
                        <a:lnSpc>
                          <a:spcPct val="90000"/>
                        </a:lnSpc>
                        <a:spcBef>
                          <a:spcPts val="100"/>
                        </a:spcBef>
                        <a:spcAft>
                          <a:spcPts val="300"/>
                        </a:spcAft>
                        <a:buSzPts val="800"/>
                        <a:buFont typeface="Symbol"/>
                        <a:buChar char=""/>
                        <a:tabLst>
                          <a:tab pos="228600" algn="l"/>
                          <a:tab pos="274320" algn="l"/>
                        </a:tabLst>
                      </a:pPr>
                      <a:r>
                        <a:rPr lang="en-US" sz="1800" kern="1100" dirty="0">
                          <a:effectLst/>
                        </a:rPr>
                        <a:t>make modification </a:t>
                      </a:r>
                    </a:p>
                    <a:p>
                      <a:pPr marL="342900" marR="0" lvl="0" indent="-342900">
                        <a:lnSpc>
                          <a:spcPct val="90000"/>
                        </a:lnSpc>
                        <a:spcBef>
                          <a:spcPts val="100"/>
                        </a:spcBef>
                        <a:spcAft>
                          <a:spcPts val="300"/>
                        </a:spcAft>
                        <a:buSzPts val="800"/>
                        <a:buFont typeface="Symbol"/>
                        <a:buChar char=""/>
                        <a:tabLst>
                          <a:tab pos="228600" algn="l"/>
                          <a:tab pos="274320" algn="l"/>
                        </a:tabLst>
                      </a:pPr>
                      <a:r>
                        <a:rPr lang="en-US" sz="1800" kern="1100" dirty="0">
                          <a:effectLst/>
                        </a:rPr>
                        <a:t>test modification</a:t>
                      </a:r>
                    </a:p>
                    <a:p>
                      <a:pPr marL="342900" marR="0" lvl="0" indent="-342900">
                        <a:lnSpc>
                          <a:spcPct val="90000"/>
                        </a:lnSpc>
                        <a:spcBef>
                          <a:spcPts val="100"/>
                        </a:spcBef>
                        <a:spcAft>
                          <a:spcPts val="300"/>
                        </a:spcAft>
                        <a:buSzPts val="800"/>
                        <a:buFont typeface="Symbol"/>
                        <a:buChar char=""/>
                        <a:tabLst>
                          <a:tab pos="228600" algn="l"/>
                          <a:tab pos="274320" algn="l"/>
                        </a:tabLst>
                      </a:pPr>
                      <a:r>
                        <a:rPr lang="en-US" sz="1800" kern="1100" dirty="0">
                          <a:effectLst/>
                        </a:rPr>
                        <a:t>deploy modification</a:t>
                      </a:r>
                      <a:endParaRPr lang="en-US" sz="1800" kern="1100" dirty="0">
                        <a:effectLst/>
                        <a:latin typeface="Times New Roman"/>
                        <a:ea typeface="Times New Roman"/>
                      </a:endParaRPr>
                    </a:p>
                  </a:txBody>
                  <a:tcPr marL="68580" marR="68580" marT="0" marB="0"/>
                </a:tc>
                <a:extLst>
                  <a:ext uri="{0D108BD9-81ED-4DB2-BD59-A6C34878D82A}">
                    <a16:rowId xmlns:a16="http://schemas.microsoft.com/office/drawing/2014/main" val="10005"/>
                  </a:ext>
                </a:extLst>
              </a:tr>
              <a:tr h="2175274">
                <a:tc>
                  <a:txBody>
                    <a:bodyPr/>
                    <a:lstStyle/>
                    <a:p>
                      <a:pPr marL="0" marR="0">
                        <a:lnSpc>
                          <a:spcPct val="90000"/>
                        </a:lnSpc>
                        <a:spcBef>
                          <a:spcPts val="400"/>
                        </a:spcBef>
                        <a:spcAft>
                          <a:spcPts val="400"/>
                        </a:spcAft>
                      </a:pPr>
                      <a:r>
                        <a:rPr lang="en-US" sz="1800">
                          <a:effectLst/>
                        </a:rPr>
                        <a:t>Response </a:t>
                      </a:r>
                      <a:br>
                        <a:rPr lang="en-US" sz="1800">
                          <a:effectLst/>
                        </a:rPr>
                      </a:br>
                      <a:r>
                        <a:rPr lang="en-US" sz="1800">
                          <a:effectLst/>
                        </a:rPr>
                        <a:t>Measure</a:t>
                      </a:r>
                    </a:p>
                    <a:p>
                      <a:pPr marL="0" marR="0">
                        <a:lnSpc>
                          <a:spcPct val="90000"/>
                        </a:lnSpc>
                        <a:spcBef>
                          <a:spcPts val="400"/>
                        </a:spcBef>
                        <a:spcAft>
                          <a:spcPts val="400"/>
                        </a:spcAft>
                      </a:pPr>
                      <a:r>
                        <a:rPr lang="en-US" sz="1800">
                          <a:effectLst/>
                        </a:rPr>
                        <a:t> </a:t>
                      </a:r>
                      <a:endParaRPr lang="en-US" sz="1800">
                        <a:effectLst/>
                        <a:latin typeface="Times"/>
                        <a:ea typeface="Times New Roman"/>
                        <a:cs typeface="Times New Roman"/>
                      </a:endParaRPr>
                    </a:p>
                  </a:txBody>
                  <a:tcPr marL="68580" marR="68580" marT="0" marB="0"/>
                </a:tc>
                <a:tc>
                  <a:txBody>
                    <a:bodyPr/>
                    <a:lstStyle/>
                    <a:p>
                      <a:pPr marL="0" marR="0">
                        <a:lnSpc>
                          <a:spcPct val="90000"/>
                        </a:lnSpc>
                        <a:spcBef>
                          <a:spcPts val="400"/>
                        </a:spcBef>
                        <a:spcAft>
                          <a:spcPts val="400"/>
                        </a:spcAft>
                      </a:pPr>
                      <a:r>
                        <a:rPr lang="en-US" sz="1800" dirty="0">
                          <a:effectLst/>
                        </a:rPr>
                        <a:t>Cost in terms of:</a:t>
                      </a:r>
                    </a:p>
                    <a:p>
                      <a:pPr marL="342900" marR="0" lvl="0" indent="-342900">
                        <a:lnSpc>
                          <a:spcPct val="90000"/>
                        </a:lnSpc>
                        <a:spcBef>
                          <a:spcPts val="100"/>
                        </a:spcBef>
                        <a:spcAft>
                          <a:spcPts val="0"/>
                        </a:spcAft>
                        <a:buSzPts val="800"/>
                        <a:buFont typeface="Symbol"/>
                        <a:buChar char=""/>
                        <a:tabLst>
                          <a:tab pos="228600" algn="l"/>
                          <a:tab pos="274320" algn="l"/>
                        </a:tabLst>
                      </a:pPr>
                      <a:r>
                        <a:rPr lang="en-US" sz="1800" kern="1100" dirty="0">
                          <a:effectLst/>
                        </a:rPr>
                        <a:t>number, size, complexity of affected artifacts</a:t>
                      </a:r>
                    </a:p>
                    <a:p>
                      <a:pPr marL="342900" marR="0" lvl="0" indent="-342900">
                        <a:lnSpc>
                          <a:spcPct val="90000"/>
                        </a:lnSpc>
                        <a:spcBef>
                          <a:spcPts val="100"/>
                        </a:spcBef>
                        <a:spcAft>
                          <a:spcPts val="0"/>
                        </a:spcAft>
                        <a:buSzPts val="800"/>
                        <a:buFont typeface="Symbol"/>
                        <a:buChar char=""/>
                        <a:tabLst>
                          <a:tab pos="228600" algn="l"/>
                          <a:tab pos="274320" algn="l"/>
                        </a:tabLst>
                      </a:pPr>
                      <a:r>
                        <a:rPr lang="en-US" sz="1800" kern="1100" dirty="0">
                          <a:effectLst/>
                        </a:rPr>
                        <a:t>effort</a:t>
                      </a:r>
                    </a:p>
                    <a:p>
                      <a:pPr marL="342900" marR="0" lvl="0" indent="-342900">
                        <a:lnSpc>
                          <a:spcPct val="90000"/>
                        </a:lnSpc>
                        <a:spcBef>
                          <a:spcPts val="100"/>
                        </a:spcBef>
                        <a:spcAft>
                          <a:spcPts val="0"/>
                        </a:spcAft>
                        <a:buSzPts val="800"/>
                        <a:buFont typeface="Symbol"/>
                        <a:buChar char=""/>
                        <a:tabLst>
                          <a:tab pos="228600" algn="l"/>
                          <a:tab pos="274320" algn="l"/>
                        </a:tabLst>
                      </a:pPr>
                      <a:r>
                        <a:rPr lang="en-US" sz="1800" kern="1100" dirty="0">
                          <a:effectLst/>
                        </a:rPr>
                        <a:t>calendar time</a:t>
                      </a:r>
                    </a:p>
                    <a:p>
                      <a:pPr marL="342900" marR="0" lvl="0" indent="-342900">
                        <a:lnSpc>
                          <a:spcPct val="90000"/>
                        </a:lnSpc>
                        <a:spcBef>
                          <a:spcPts val="100"/>
                        </a:spcBef>
                        <a:spcAft>
                          <a:spcPts val="0"/>
                        </a:spcAft>
                        <a:buSzPts val="800"/>
                        <a:buFont typeface="Symbol"/>
                        <a:buChar char=""/>
                        <a:tabLst>
                          <a:tab pos="228600" algn="l"/>
                          <a:tab pos="274320" algn="l"/>
                        </a:tabLst>
                      </a:pPr>
                      <a:r>
                        <a:rPr lang="en-US" sz="1800" kern="1100" dirty="0">
                          <a:effectLst/>
                        </a:rPr>
                        <a:t>money (direct outlay or opportunity cost)</a:t>
                      </a:r>
                    </a:p>
                    <a:p>
                      <a:pPr marL="342900" marR="0" lvl="0" indent="-342900">
                        <a:lnSpc>
                          <a:spcPct val="90000"/>
                        </a:lnSpc>
                        <a:spcBef>
                          <a:spcPts val="100"/>
                        </a:spcBef>
                        <a:spcAft>
                          <a:spcPts val="0"/>
                        </a:spcAft>
                        <a:buSzPts val="800"/>
                        <a:buFont typeface="Symbol"/>
                        <a:buChar char=""/>
                        <a:tabLst>
                          <a:tab pos="228600" algn="l"/>
                          <a:tab pos="274320" algn="l"/>
                        </a:tabLst>
                      </a:pPr>
                      <a:r>
                        <a:rPr lang="en-US" sz="1800" kern="1100" dirty="0">
                          <a:effectLst/>
                        </a:rPr>
                        <a:t>extent to which this modification affects other functions or quality attributes</a:t>
                      </a:r>
                    </a:p>
                    <a:p>
                      <a:pPr marL="342900" marR="0" lvl="0" indent="-342900">
                        <a:lnSpc>
                          <a:spcPct val="90000"/>
                        </a:lnSpc>
                        <a:spcBef>
                          <a:spcPts val="100"/>
                        </a:spcBef>
                        <a:spcAft>
                          <a:spcPts val="0"/>
                        </a:spcAft>
                        <a:buSzPts val="800"/>
                        <a:buFont typeface="Symbol"/>
                        <a:buChar char=""/>
                        <a:tabLst>
                          <a:tab pos="228600" algn="l"/>
                          <a:tab pos="274320" algn="l"/>
                        </a:tabLst>
                      </a:pPr>
                      <a:r>
                        <a:rPr lang="en-US" sz="1800" kern="1100" dirty="0">
                          <a:effectLst/>
                        </a:rPr>
                        <a:t>new defects introduced</a:t>
                      </a:r>
                      <a:endParaRPr lang="en-US" sz="1800" kern="1100" dirty="0">
                        <a:effectLst/>
                        <a:latin typeface="Times New Roman"/>
                        <a:ea typeface="Times New Roman"/>
                      </a:endParaRPr>
                    </a:p>
                  </a:txBody>
                  <a:tcPr marL="68580" marR="68580" marT="0" marB="0"/>
                </a:tc>
                <a:extLst>
                  <a:ext uri="{0D108BD9-81ED-4DB2-BD59-A6C34878D82A}">
                    <a16:rowId xmlns:a16="http://schemas.microsoft.com/office/drawing/2014/main" val="10006"/>
                  </a:ext>
                </a:extLst>
              </a:tr>
            </a:tbl>
          </a:graphicData>
        </a:graphic>
      </p:graphicFrame>
      <p:sp>
        <p:nvSpPr>
          <p:cNvPr id="8" name="Date Placeholder 7">
            <a:extLst>
              <a:ext uri="{FF2B5EF4-FFF2-40B4-BE49-F238E27FC236}">
                <a16:creationId xmlns:a16="http://schemas.microsoft.com/office/drawing/2014/main" id="{2C0F0B3D-2E9B-414B-AD5C-7B75C4CAB8F0}"/>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id="{8EFD5BF0-209F-45B8-B163-1D7DD67FCA2E}"/>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
        <p:nvSpPr>
          <p:cNvPr id="10" name="Title 1">
            <a:extLst>
              <a:ext uri="{FF2B5EF4-FFF2-40B4-BE49-F238E27FC236}">
                <a16:creationId xmlns:a16="http://schemas.microsoft.com/office/drawing/2014/main" id="{5C2578ED-C126-1713-387D-14B22E0C2A30}"/>
              </a:ext>
            </a:extLst>
          </p:cNvPr>
          <p:cNvSpPr>
            <a:spLocks noGrp="1"/>
          </p:cNvSpPr>
          <p:nvPr>
            <p:ph sz="quarter" idx="10"/>
          </p:nvPr>
        </p:nvSpPr>
        <p:spPr>
          <a:xfrm>
            <a:off x="304800" y="152400"/>
            <a:ext cx="6324600" cy="1143000"/>
          </a:xfrm>
        </p:spPr>
        <p:txBody>
          <a:bodyPr/>
          <a:lstStyle/>
          <a:p>
            <a:r>
              <a:rPr lang="en-US" dirty="0"/>
              <a:t>Modifiability General Scenario</a:t>
            </a:r>
          </a:p>
        </p:txBody>
      </p:sp>
    </p:spTree>
    <p:extLst>
      <p:ext uri="{BB962C8B-B14F-4D97-AF65-F5344CB8AC3E}">
        <p14:creationId xmlns:p14="http://schemas.microsoft.com/office/powerpoint/2010/main" val="2780988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developer wishes to change the user interface by modifying the code at design time. The modifications are made with no side effects within three hours.</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89B28B89-FF90-47E2-893E-F17B246ABFA2}"/>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id="{039EEAD1-84B7-40C8-B483-9536086E2AF4}"/>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
        <p:nvSpPr>
          <p:cNvPr id="9" name="Title 1">
            <a:extLst>
              <a:ext uri="{FF2B5EF4-FFF2-40B4-BE49-F238E27FC236}">
                <a16:creationId xmlns:a16="http://schemas.microsoft.com/office/drawing/2014/main" id="{10840829-4B9F-97B1-E606-9EB9EBFEDF8B}"/>
              </a:ext>
            </a:extLst>
          </p:cNvPr>
          <p:cNvSpPr>
            <a:spLocks noGrp="1"/>
          </p:cNvSpPr>
          <p:nvPr>
            <p:ph sz="quarter" idx="10"/>
          </p:nvPr>
        </p:nvSpPr>
        <p:spPr>
          <a:xfrm>
            <a:off x="304800" y="152400"/>
            <a:ext cx="6324600" cy="1143000"/>
          </a:xfrm>
        </p:spPr>
        <p:txBody>
          <a:bodyPr>
            <a:normAutofit fontScale="97500"/>
          </a:bodyPr>
          <a:lstStyle/>
          <a:p>
            <a:r>
              <a:rPr lang="en-US" dirty="0"/>
              <a:t>Sample Concrete Modifiability Scenario</a:t>
            </a:r>
          </a:p>
        </p:txBody>
      </p:sp>
    </p:spTree>
    <p:extLst>
      <p:ext uri="{BB962C8B-B14F-4D97-AF65-F5344CB8AC3E}">
        <p14:creationId xmlns:p14="http://schemas.microsoft.com/office/powerpoint/2010/main" val="1470384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Tactics to control modifiability have as their goal controlling the complexity of making changes, as well as the time and cost to make changes.</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5E7AE882-2EA5-4137-94C3-61ECD36E4AA1}"/>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id="{CF5DF120-28A3-40C6-8640-4D3B81D1A932}"/>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
        <p:nvSpPr>
          <p:cNvPr id="9" name="Title 1">
            <a:extLst>
              <a:ext uri="{FF2B5EF4-FFF2-40B4-BE49-F238E27FC236}">
                <a16:creationId xmlns:a16="http://schemas.microsoft.com/office/drawing/2014/main" id="{7C188690-92D2-61FC-C953-117EBE3C8211}"/>
              </a:ext>
            </a:extLst>
          </p:cNvPr>
          <p:cNvSpPr>
            <a:spLocks noGrp="1"/>
          </p:cNvSpPr>
          <p:nvPr>
            <p:ph sz="quarter" idx="10"/>
          </p:nvPr>
        </p:nvSpPr>
        <p:spPr>
          <a:xfrm>
            <a:off x="304800" y="152400"/>
            <a:ext cx="6324600" cy="1143000"/>
          </a:xfrm>
        </p:spPr>
        <p:txBody>
          <a:bodyPr/>
          <a:lstStyle/>
          <a:p>
            <a:r>
              <a:rPr lang="en-US" dirty="0"/>
              <a:t>Goal of Modifiability Tactics</a:t>
            </a:r>
          </a:p>
        </p:txBody>
      </p:sp>
    </p:spTree>
    <p:extLst>
      <p:ext uri="{BB962C8B-B14F-4D97-AF65-F5344CB8AC3E}">
        <p14:creationId xmlns:p14="http://schemas.microsoft.com/office/powerpoint/2010/main" val="3778358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E73AB9-6E00-4E53-A22B-F7976213D51C}"/>
              </a:ext>
            </a:extLst>
          </p:cNvPr>
          <p:cNvSpPr>
            <a:spLocks noGrp="1"/>
          </p:cNvSpPr>
          <p:nvPr>
            <p:ph idx="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pic>
        <p:nvPicPr>
          <p:cNvPr id="6" name="Picture 5"/>
          <p:cNvPicPr/>
          <p:nvPr/>
        </p:nvPicPr>
        <p:blipFill>
          <a:blip r:embed="rId2" cstate="print"/>
          <a:srcRect/>
          <a:stretch>
            <a:fillRect/>
          </a:stretch>
        </p:blipFill>
        <p:spPr bwMode="auto">
          <a:xfrm>
            <a:off x="899592" y="2060848"/>
            <a:ext cx="7200800" cy="2448272"/>
          </a:xfrm>
          <a:prstGeom prst="rect">
            <a:avLst/>
          </a:prstGeom>
          <a:noFill/>
          <a:ln w="9525">
            <a:noFill/>
            <a:miter lim="800000"/>
            <a:headEnd/>
            <a:tailEnd/>
          </a:ln>
        </p:spPr>
      </p:pic>
      <p:sp>
        <p:nvSpPr>
          <p:cNvPr id="8" name="Date Placeholder 7">
            <a:extLst>
              <a:ext uri="{FF2B5EF4-FFF2-40B4-BE49-F238E27FC236}">
                <a16:creationId xmlns:a16="http://schemas.microsoft.com/office/drawing/2014/main" id="{D864A047-4B08-4B76-81C7-A5B2D1046213}"/>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id="{A0CA2960-D2F8-4A83-9148-458C84669568}"/>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
        <p:nvSpPr>
          <p:cNvPr id="10" name="Title 1">
            <a:extLst>
              <a:ext uri="{FF2B5EF4-FFF2-40B4-BE49-F238E27FC236}">
                <a16:creationId xmlns:a16="http://schemas.microsoft.com/office/drawing/2014/main" id="{B9017ACF-DFF0-D154-0D01-D16F8A22A894}"/>
              </a:ext>
            </a:extLst>
          </p:cNvPr>
          <p:cNvSpPr>
            <a:spLocks noGrp="1"/>
          </p:cNvSpPr>
          <p:nvPr>
            <p:ph sz="quarter" idx="10"/>
          </p:nvPr>
        </p:nvSpPr>
        <p:spPr>
          <a:xfrm>
            <a:off x="304800" y="152400"/>
            <a:ext cx="6324600" cy="1143000"/>
          </a:xfrm>
        </p:spPr>
        <p:txBody>
          <a:bodyPr/>
          <a:lstStyle/>
          <a:p>
            <a:r>
              <a:rPr lang="en-US" dirty="0"/>
              <a:t>Goal of Modifiability Tactics</a:t>
            </a:r>
          </a:p>
        </p:txBody>
      </p:sp>
    </p:spTree>
    <p:extLst>
      <p:ext uri="{BB962C8B-B14F-4D97-AF65-F5344CB8AC3E}">
        <p14:creationId xmlns:p14="http://schemas.microsoft.com/office/powerpoint/2010/main" val="2042988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5FEFAE9-4721-4B63-BC69-2E0BD8C3B109}"/>
              </a:ext>
            </a:extLst>
          </p:cNvPr>
          <p:cNvSpPr>
            <a:spLocks noGrp="1"/>
          </p:cNvSpPr>
          <p:nvPr>
            <p:ph idx="1"/>
          </p:nvPr>
        </p:nvSpPr>
        <p:spPr/>
        <p:txBody>
          <a:bodyPr/>
          <a:lstStyle/>
          <a:p>
            <a:endParaRPr lang="en-IN"/>
          </a:p>
        </p:txBody>
      </p:sp>
      <p:sp>
        <p:nvSpPr>
          <p:cNvPr id="4" name="Footer Placeholder 3"/>
          <p:cNvSpPr>
            <a:spLocks noGrp="1"/>
          </p:cNvSpPr>
          <p:nvPr>
            <p:ph type="ftr" sz="quarter" idx="13"/>
          </p:nvPr>
        </p:nvSpPr>
        <p:spPr/>
        <p:txBody>
          <a:bodyPr/>
          <a:lstStyle/>
          <a:p>
            <a:r>
              <a:rPr lang="en-AU" dirty="0"/>
              <a:t>SSZG653 Software Architectures</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nvGraphicFramePr>
        <p:xfrm>
          <a:off x="729070" y="1484784"/>
          <a:ext cx="7803370" cy="4608512"/>
        </p:xfrm>
        <a:graphic>
          <a:graphicData uri="http://schemas.openxmlformats.org/presentationml/2006/ole">
            <mc:AlternateContent xmlns:mc="http://schemas.openxmlformats.org/markup-compatibility/2006">
              <mc:Choice xmlns:v="urn:schemas-microsoft-com:vml" Requires="v">
                <p:oleObj name="Visio" r:id="rId2" imgW="7784640" imgH="4606775" progId="">
                  <p:embed/>
                </p:oleObj>
              </mc:Choice>
              <mc:Fallback>
                <p:oleObj name="Visio" r:id="rId2" imgW="7784640" imgH="4606775" progId="">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070" y="1484784"/>
                        <a:ext cx="7803370" cy="4608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Date Placeholder 8">
            <a:extLst>
              <a:ext uri="{FF2B5EF4-FFF2-40B4-BE49-F238E27FC236}">
                <a16:creationId xmlns:a16="http://schemas.microsoft.com/office/drawing/2014/main" id="{4B6199F5-6D57-44FB-8CC4-2250B5165661}"/>
              </a:ext>
            </a:extLst>
          </p:cNvPr>
          <p:cNvSpPr>
            <a:spLocks noGrp="1"/>
          </p:cNvSpPr>
          <p:nvPr>
            <p:ph type="dt" sz="half" idx="12"/>
          </p:nvPr>
        </p:nvSpPr>
        <p:spPr/>
        <p:txBody>
          <a:bodyPr/>
          <a:lstStyle/>
          <a:p>
            <a:r>
              <a:rPr lang="en-US"/>
              <a:t>August 12, 2023</a:t>
            </a:r>
          </a:p>
        </p:txBody>
      </p:sp>
      <p:sp>
        <p:nvSpPr>
          <p:cNvPr id="10" name="Slide Number Placeholder 9">
            <a:extLst>
              <a:ext uri="{FF2B5EF4-FFF2-40B4-BE49-F238E27FC236}">
                <a16:creationId xmlns:a16="http://schemas.microsoft.com/office/drawing/2014/main" id="{FDCC3BA1-25FF-49B0-9BE8-E2AED9FE9874}"/>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
        <p:nvSpPr>
          <p:cNvPr id="11" name="Title 1">
            <a:extLst>
              <a:ext uri="{FF2B5EF4-FFF2-40B4-BE49-F238E27FC236}">
                <a16:creationId xmlns:a16="http://schemas.microsoft.com/office/drawing/2014/main" id="{079EB2B7-A03B-B5FF-0536-6D27222F9826}"/>
              </a:ext>
            </a:extLst>
          </p:cNvPr>
          <p:cNvSpPr>
            <a:spLocks noGrp="1"/>
          </p:cNvSpPr>
          <p:nvPr>
            <p:ph sz="quarter" idx="10"/>
          </p:nvPr>
        </p:nvSpPr>
        <p:spPr>
          <a:xfrm>
            <a:off x="304800" y="152400"/>
            <a:ext cx="6324600" cy="1143000"/>
          </a:xfrm>
        </p:spPr>
        <p:txBody>
          <a:bodyPr>
            <a:normAutofit/>
          </a:bodyPr>
          <a:lstStyle/>
          <a:p>
            <a:r>
              <a:rPr lang="en-US" dirty="0"/>
              <a:t>Modifiability Tactics</a:t>
            </a:r>
          </a:p>
        </p:txBody>
      </p:sp>
    </p:spTree>
    <p:extLst>
      <p:ext uri="{BB962C8B-B14F-4D97-AF65-F5344CB8AC3E}">
        <p14:creationId xmlns:p14="http://schemas.microsoft.com/office/powerpoint/2010/main" val="4266928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5" ma:contentTypeDescription="Create a new document." ma:contentTypeScope="" ma:versionID="3b0ad083c9fce93758d7c1cd03ef0ba8">
  <xsd:schema xmlns:xsd="http://www.w3.org/2001/XMLSchema" xmlns:xs="http://www.w3.org/2001/XMLSchema" xmlns:p="http://schemas.microsoft.com/office/2006/metadata/properties" xmlns:ns2="8a1544a5-6ec8-4bbc-8101-c341ae766efb" targetNamespace="http://schemas.microsoft.com/office/2006/metadata/properties" ma:root="true" ma:fieldsID="e5875d53c4ed6633c8e7937ece795cb4"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ABC11C6-144C-485D-9895-3E9BFFAD36BD}"/>
</file>

<file path=customXml/itemProps2.xml><?xml version="1.0" encoding="utf-8"?>
<ds:datastoreItem xmlns:ds="http://schemas.openxmlformats.org/officeDocument/2006/customXml" ds:itemID="{7294ED51-16A3-4A53-9BAD-DE375EA565FE}"/>
</file>

<file path=customXml/itemProps3.xml><?xml version="1.0" encoding="utf-8"?>
<ds:datastoreItem xmlns:ds="http://schemas.openxmlformats.org/officeDocument/2006/customXml" ds:itemID="{F0148711-2583-4B72-A570-97C650B7FFE4}"/>
</file>

<file path=docProps/app.xml><?xml version="1.0" encoding="utf-8"?>
<Properties xmlns="http://schemas.openxmlformats.org/officeDocument/2006/extended-properties" xmlns:vt="http://schemas.openxmlformats.org/officeDocument/2006/docPropsVTypes">
  <Template/>
  <TotalTime>941</TotalTime>
  <Words>1730</Words>
  <Application>Microsoft Office PowerPoint</Application>
  <PresentationFormat>On-screen Show (4:3)</PresentationFormat>
  <Paragraphs>183</Paragraphs>
  <Slides>22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Arial</vt:lpstr>
      <vt:lpstr>Calibri</vt:lpstr>
      <vt:lpstr>Symbol</vt:lpstr>
      <vt:lpstr>Times</vt:lpstr>
      <vt:lpstr>Times New Roman</vt:lpstr>
      <vt:lpstr>Office Theme</vt:lpstr>
      <vt:lpstr>Visio</vt:lpstr>
      <vt:lpstr> Modifiability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69</cp:revision>
  <dcterms:created xsi:type="dcterms:W3CDTF">2011-09-14T09:42:05Z</dcterms:created>
  <dcterms:modified xsi:type="dcterms:W3CDTF">2023-08-12T00:05:36Z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