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11-08-2023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12,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12,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1382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295491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12,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12,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12,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12,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12,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12,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12,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br>
              <a:rPr lang="en-US" dirty="0"/>
            </a:br>
            <a:r>
              <a:rPr lang="en-AU" dirty="0"/>
              <a:t>Performance</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12,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Manage Sampling Rate: If it is possible to reduce the sampling frequency at which a stream of data is captured, then demand can be reduced, typically with some loss of fidelity. </a:t>
            </a:r>
          </a:p>
          <a:p>
            <a:pPr lvl="0">
              <a:buFont typeface="Arial" panose="020B0604020202020204" pitchFamily="34" charset="0"/>
              <a:buChar char="•"/>
            </a:pPr>
            <a:r>
              <a:rPr lang="en-US" dirty="0"/>
              <a:t>Limit Event Response: process events only up to a set maximum rate, thereby ensuring more predictable processing when the events are actually processed.</a:t>
            </a:r>
          </a:p>
          <a:p>
            <a:pPr lvl="0">
              <a:buFont typeface="Arial" panose="020B0604020202020204" pitchFamily="34" charset="0"/>
              <a:buChar char="•"/>
            </a:pPr>
            <a:r>
              <a:rPr lang="en-US" dirty="0"/>
              <a:t>Prioritize Events: If not all events are equally important, you can impose a priority scheme that ranks events according to how important it is to service them.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D3B840C-3749-42AF-A7BA-9187D7CFB76C}"/>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FD20A5C0-5484-40E3-BBAF-1ABD5B57E916}"/>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id="{BA8A18CD-2EA0-91FE-7E48-D12DD275EC1B}"/>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Reduce Overhead: The use of intermediaries (important for modifiability) increases the resources consumed in processing an event stream; removing them improves latency. </a:t>
            </a:r>
          </a:p>
          <a:p>
            <a:pPr lvl="0">
              <a:buFont typeface="Arial" panose="020B0604020202020204" pitchFamily="34" charset="0"/>
              <a:buChar char="•"/>
            </a:pPr>
            <a:r>
              <a:rPr lang="en-US" dirty="0"/>
              <a:t>Bound Execution Times: Place a limit on how much execution time is used to respond to an event. </a:t>
            </a:r>
          </a:p>
          <a:p>
            <a:pPr lvl="0">
              <a:buFont typeface="Arial" panose="020B0604020202020204" pitchFamily="34" charset="0"/>
              <a:buChar char="•"/>
            </a:pPr>
            <a:r>
              <a:rPr lang="en-US" dirty="0"/>
              <a:t>Increase Resource Efficiency: Improving the algorithms used in critical areas will decrease latency.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4753343-C366-4274-B590-4ED337A53B41}"/>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526E5512-58C3-4530-8972-F7D391AA116C}"/>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994A7ED-8CDD-CD13-4009-2D354E9A849A}"/>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val="408015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Increase Resources: Faster processors, additional processors, additional memory, and faster networks all have the potential for reducing latency. </a:t>
            </a:r>
          </a:p>
          <a:p>
            <a:pPr>
              <a:buFont typeface="Arial" panose="020B0604020202020204" pitchFamily="34" charset="0"/>
              <a:buChar char="•"/>
            </a:pPr>
            <a:r>
              <a:rPr lang="en-US" dirty="0"/>
              <a:t>Increase Concurrency: If requests can be processed in parallel, the blocked time can be reduced. Concurrency can be introduced by processing different streams of events on different threads or by creating additional threads to process different sets of activities. </a:t>
            </a:r>
          </a:p>
          <a:p>
            <a:pPr>
              <a:buFont typeface="Arial" panose="020B0604020202020204" pitchFamily="34" charset="0"/>
              <a:buChar char="•"/>
            </a:pPr>
            <a:r>
              <a:rPr lang="en-US" dirty="0"/>
              <a:t>Maintain Multiple Copies of Computations: The purpose of replicas is to reduce the contention that would occur if all computations took place on a single server.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39F16B4-3F83-48D5-893D-83FA8A73EC2A}"/>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D3400B7C-E527-4241-9044-E3526BC7999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4C87601C-0D7D-06C9-D1A3-48260AF0767A}"/>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Multiple Copies of Data: keeping copies of data (possibly one a subset of the other) on storage with different access speeds.  </a:t>
            </a:r>
          </a:p>
          <a:p>
            <a:pPr>
              <a:buFont typeface="Arial" panose="020B0604020202020204" pitchFamily="34" charset="0"/>
              <a:buChar char="•"/>
            </a:pPr>
            <a:r>
              <a:rPr lang="en-US" dirty="0"/>
              <a:t>Bound Queue Sizes: control the maximum number of queued arrivals and consequently the resources used to process the arrivals.</a:t>
            </a:r>
          </a:p>
          <a:p>
            <a:pPr>
              <a:buFont typeface="Arial" panose="020B0604020202020204" pitchFamily="34" charset="0"/>
              <a:buChar char="•"/>
            </a:pPr>
            <a:r>
              <a:rPr lang="en-US" dirty="0"/>
              <a:t>Schedule Resources: When there is contention for a resource, the resource must be scheduled.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0225327-EC5C-4782-A814-3646BAD9D6DA}"/>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D8A41E45-4C58-4EB4-B23B-BB14EFCFF4E4}"/>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46C74B93-D657-F807-1C60-1A5FFBEE96D4}"/>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val="44292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3FD0E-60E2-4285-9D36-1F25135D0C72}"/>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467544" y="1335361"/>
          <a:ext cx="8208912" cy="5406008"/>
        </p:xfrm>
        <a:graphic>
          <a:graphicData uri="http://schemas.openxmlformats.org/drawingml/2006/table">
            <a:tbl>
              <a:tblPr firstRow="1" firstCol="1" bandRow="1">
                <a:tableStyleId>{5C22544A-7EE6-4342-B048-85BDC9FD1C3A}</a:tableStyleId>
              </a:tblPr>
              <a:tblGrid>
                <a:gridCol w="1362339">
                  <a:extLst>
                    <a:ext uri="{9D8B030D-6E8A-4147-A177-3AD203B41FA5}">
                      <a16:colId xmlns:a16="http://schemas.microsoft.com/office/drawing/2014/main" val="20000"/>
                    </a:ext>
                  </a:extLst>
                </a:gridCol>
                <a:gridCol w="6846573">
                  <a:extLst>
                    <a:ext uri="{9D8B030D-6E8A-4147-A177-3AD203B41FA5}">
                      <a16:colId xmlns:a16="http://schemas.microsoft.com/office/drawing/2014/main" val="20001"/>
                    </a:ext>
                  </a:extLst>
                </a:gridCol>
              </a:tblGrid>
              <a:tr h="5406008">
                <a:tc>
                  <a:txBody>
                    <a:bodyPr/>
                    <a:lstStyle/>
                    <a:p>
                      <a:pPr marL="0" marR="0">
                        <a:lnSpc>
                          <a:spcPct val="80000"/>
                        </a:lnSpc>
                        <a:spcBef>
                          <a:spcPts val="400"/>
                        </a:spcBef>
                        <a:spcAft>
                          <a:spcPts val="400"/>
                        </a:spcAft>
                      </a:pPr>
                      <a:r>
                        <a:rPr lang="en-US" sz="2000" dirty="0">
                          <a:effectLst/>
                        </a:rPr>
                        <a:t>Allocation of </a:t>
                      </a:r>
                      <a:r>
                        <a:rPr lang="en-US" sz="2000" dirty="0" err="1">
                          <a:effectLst/>
                        </a:rPr>
                        <a:t>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system’s responsibilities that will involve heavy loading, have time-critical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responsibilities, identify </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processing requirements of each responsibility and determine whether they may cause bottlenecks</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additional responsibilities to recognize and process requests appropriately including</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that result from a thread of control crossing process or processor boundaries.</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to manage the threads of control —allocation and de-allocation of threads, maintaining thread pools, and so forth.</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for scheduling shared resources or managing performance-related artifacts such as queues, buffers, and caches.</a:t>
                      </a:r>
                    </a:p>
                    <a:p>
                      <a:pPr marL="0" marR="0">
                        <a:lnSpc>
                          <a:spcPct val="80000"/>
                        </a:lnSpc>
                        <a:spcBef>
                          <a:spcPts val="400"/>
                        </a:spcBef>
                        <a:spcAft>
                          <a:spcPts val="400"/>
                        </a:spcAft>
                      </a:pPr>
                      <a:r>
                        <a:rPr lang="en-US" sz="2000" dirty="0">
                          <a:effectLst/>
                        </a:rPr>
                        <a:t>For the responsibilities and resources you identified, ensure that the required performance response can be met (perhaps by building a performance model to help in the evaluation).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FF96850A-51BA-4640-A0B5-D16006E06EE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775C1A63-003A-4520-BDFA-7A991710F47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id="{87FC0184-3CB0-CE18-C610-9A8BDB40C27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spTree>
    <p:extLst>
      <p:ext uri="{BB962C8B-B14F-4D97-AF65-F5344CB8AC3E}">
        <p14:creationId xmlns:p14="http://schemas.microsoft.com/office/powerpoint/2010/main" val="11469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46EA470F-9FDF-4EC7-BE75-01D918F1A38C}"/>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EA4C7D82-6841-4D7E-8C65-272F0A54C58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2421FC20-CE2C-546D-0E8F-4B9D26CB140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E9C47DE1-EC4E-2A8F-30D2-AFF651B19A2B}"/>
              </a:ext>
            </a:extLst>
          </p:cNvPr>
          <p:cNvGraphicFramePr>
            <a:graphicFrameLocks noGrp="1"/>
          </p:cNvGraphicFramePr>
          <p:nvPr>
            <p:ph idx="1"/>
            <p:extLst>
              <p:ext uri="{D42A27DB-BD31-4B8C-83A1-F6EECF244321}">
                <p14:modId xmlns:p14="http://schemas.microsoft.com/office/powerpoint/2010/main" val="868177462"/>
              </p:ext>
            </p:extLst>
          </p:nvPr>
        </p:nvGraphicFramePr>
        <p:xfrm>
          <a:off x="304800" y="1493838"/>
          <a:ext cx="8610600" cy="4144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elements of the system that must coordinate with each other—directly or indirectly—and choose communication and coordination mechanisms that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supports any introduced concurrency (for example, is it thread-safe?), event </a:t>
                      </a:r>
                      <a:r>
                        <a:rPr lang="en-US" sz="2000" kern="1100" dirty="0" err="1">
                          <a:effectLst/>
                        </a:rPr>
                        <a:t>priorization</a:t>
                      </a:r>
                      <a:r>
                        <a:rPr lang="en-US" sz="2000" kern="1100" dirty="0">
                          <a:effectLst/>
                        </a:rPr>
                        <a:t>, or scheduling strategy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ensures that the required performance response can be delivered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can capture periodic, stochastic, or sporadic event arrivals, as needed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have the appropriate properties of the communication mechanisms, for example, </a:t>
                      </a:r>
                      <a:r>
                        <a:rPr lang="en-US" sz="2000" kern="1100" dirty="0" err="1">
                          <a:effectLst/>
                        </a:rPr>
                        <a:t>stateful</a:t>
                      </a:r>
                      <a:r>
                        <a:rPr lang="en-US" sz="2000" kern="1100" dirty="0">
                          <a:effectLst/>
                        </a:rPr>
                        <a:t>, stateless, synchronous, asynchronous, guaranteed delivery, throughput, or latency.</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04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B3C2E78-5ECD-418A-ACDF-DD0FDB15E1C3}"/>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9687B6B0-5158-4E5E-AEB0-663598B8004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B97C1E46-14D9-EE23-F485-EB01C66DE689}"/>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A5711FDC-5339-285F-6DD1-C0F4A7BF6B39}"/>
              </a:ext>
            </a:extLst>
          </p:cNvPr>
          <p:cNvGraphicFramePr>
            <a:graphicFrameLocks noGrp="1"/>
          </p:cNvGraphicFramePr>
          <p:nvPr>
            <p:ph idx="1"/>
            <p:extLst>
              <p:ext uri="{D42A27DB-BD31-4B8C-83A1-F6EECF244321}">
                <p14:modId xmlns:p14="http://schemas.microsoft.com/office/powerpoint/2010/main" val="4170006158"/>
              </p:ext>
            </p:extLst>
          </p:nvPr>
        </p:nvGraphicFramePr>
        <p:xfrm>
          <a:off x="304800" y="1493837"/>
          <a:ext cx="8305800" cy="4607713"/>
        </p:xfrm>
        <a:graphic>
          <a:graphicData uri="http://schemas.openxmlformats.org/drawingml/2006/table">
            <a:tbl>
              <a:tblPr firstRow="1" firstCol="1" bandRow="1">
                <a:tableStyleId>{5C22544A-7EE6-4342-B048-85BDC9FD1C3A}</a:tableStyleId>
              </a:tblPr>
              <a:tblGrid>
                <a:gridCol w="1249545">
                  <a:extLst>
                    <a:ext uri="{9D8B030D-6E8A-4147-A177-3AD203B41FA5}">
                      <a16:colId xmlns:a16="http://schemas.microsoft.com/office/drawing/2014/main" val="20000"/>
                    </a:ext>
                  </a:extLst>
                </a:gridCol>
                <a:gridCol w="7056255">
                  <a:extLst>
                    <a:ext uri="{9D8B030D-6E8A-4147-A177-3AD203B41FA5}">
                      <a16:colId xmlns:a16="http://schemas.microsoft.com/office/drawing/2014/main" val="20001"/>
                    </a:ext>
                  </a:extLst>
                </a:gridCol>
              </a:tblGrid>
              <a:tr h="4607713">
                <a:tc>
                  <a:txBody>
                    <a:bodyPr/>
                    <a:lstStyle/>
                    <a:p>
                      <a:pPr marL="0" marR="0">
                        <a:lnSpc>
                          <a:spcPct val="80000"/>
                        </a:lnSpc>
                        <a:spcBef>
                          <a:spcPts val="400"/>
                        </a:spcBef>
                        <a:spcAft>
                          <a:spcPts val="400"/>
                        </a:spcAft>
                      </a:pPr>
                      <a:r>
                        <a:rPr lang="en-US" sz="2000" dirty="0">
                          <a:effectLst/>
                        </a:rPr>
                        <a:t>Data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those portions of the data model that will be heavily loaded, have time 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data abstractions, determine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maintaining multiple copies of key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partitioning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reducing the processing requirements for the creation, initialization, persistence, manipulation, translation, or destruction of the enumerated data abstractions is possible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adding resources to reduce bottlenecks for the creation, initialization, persistence, manipulation, translation, or destruction of the enumerated data abstractions is feasible.</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161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E43083D9-F7F4-42A4-BAB3-2F89F2E8EA2E}"/>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AE188E0A-9406-4E92-83D5-ADA8A523B5A2}"/>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18FC7D42-2DEE-8761-CBBB-E1124997D8C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C711D5AA-ED71-865A-F0A3-368761877C0B}"/>
              </a:ext>
            </a:extLst>
          </p:cNvPr>
          <p:cNvGraphicFramePr>
            <a:graphicFrameLocks noGrp="1"/>
          </p:cNvGraphicFramePr>
          <p:nvPr>
            <p:ph idx="1"/>
            <p:extLst>
              <p:ext uri="{D42A27DB-BD31-4B8C-83A1-F6EECF244321}">
                <p14:modId xmlns:p14="http://schemas.microsoft.com/office/powerpoint/2010/main" val="2477830233"/>
              </p:ext>
            </p:extLst>
          </p:nvPr>
        </p:nvGraphicFramePr>
        <p:xfrm>
          <a:off x="304800" y="1493838"/>
          <a:ext cx="8534400" cy="3992562"/>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992562">
                <a:tc>
                  <a:txBody>
                    <a:bodyPr/>
                    <a:lstStyle/>
                    <a:p>
                      <a:pPr marL="0" marR="0">
                        <a:lnSpc>
                          <a:spcPct val="80000"/>
                        </a:lnSpc>
                        <a:spcBef>
                          <a:spcPts val="400"/>
                        </a:spcBef>
                        <a:spcAft>
                          <a:spcPts val="400"/>
                        </a:spcAft>
                      </a:pPr>
                      <a:r>
                        <a:rPr lang="en-US" sz="2000" dirty="0">
                          <a:effectLst/>
                        </a:rPr>
                        <a:t>Mapping Among Architectural Elements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Where heavy network loading will occur, determine whether co-locating some components will reduce loading and improve overall efficiency.</a:t>
                      </a:r>
                    </a:p>
                    <a:p>
                      <a:pPr marL="0" marR="0">
                        <a:lnSpc>
                          <a:spcPct val="80000"/>
                        </a:lnSpc>
                        <a:spcBef>
                          <a:spcPts val="600"/>
                        </a:spcBef>
                        <a:spcAft>
                          <a:spcPts val="400"/>
                        </a:spcAft>
                      </a:pPr>
                      <a:r>
                        <a:rPr lang="en-US" sz="2000" dirty="0">
                          <a:effectLst/>
                        </a:rPr>
                        <a:t>Ensure that components with heavy computation requirements are assigned to processors with the most processing capacity. </a:t>
                      </a:r>
                    </a:p>
                    <a:p>
                      <a:pPr marL="0" marR="0" indent="0">
                        <a:lnSpc>
                          <a:spcPct val="80000"/>
                        </a:lnSpc>
                        <a:spcBef>
                          <a:spcPts val="600"/>
                        </a:spcBef>
                        <a:spcAft>
                          <a:spcPts val="300"/>
                        </a:spcAft>
                        <a:tabLst>
                          <a:tab pos="274320" algn="l"/>
                        </a:tabLst>
                      </a:pPr>
                      <a:r>
                        <a:rPr lang="en-US" sz="2000" kern="1100" dirty="0">
                          <a:effectLst/>
                        </a:rPr>
                        <a:t>Determine where introducing concurrency (that is, allocating a piece of functionality to two or more copies of a component running simultaneously) is feasible and has a significant positive effect on performance.</a:t>
                      </a:r>
                    </a:p>
                    <a:p>
                      <a:pPr marL="0" marR="0" indent="0">
                        <a:lnSpc>
                          <a:spcPct val="80000"/>
                        </a:lnSpc>
                        <a:spcBef>
                          <a:spcPts val="600"/>
                        </a:spcBef>
                        <a:spcAft>
                          <a:spcPts val="300"/>
                        </a:spcAft>
                        <a:tabLst>
                          <a:tab pos="274320" algn="l"/>
                        </a:tabLst>
                      </a:pPr>
                      <a:r>
                        <a:rPr lang="en-US" sz="2000" kern="1100" dirty="0">
                          <a:effectLst/>
                        </a:rPr>
                        <a:t>Determine whether the choice of threads of control and their associated responsibilities introduces bottlenecks. </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03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8B777FC-889F-4C14-B373-BAE593BB111D}"/>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9E2FD531-ED87-4650-8314-BE2ECC391085}"/>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F18B1F16-6594-633B-9D69-81CAB12FDE02}"/>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393D4151-1C66-63B6-EFE1-70C9906D43FA}"/>
              </a:ext>
            </a:extLst>
          </p:cNvPr>
          <p:cNvGraphicFramePr>
            <a:graphicFrameLocks noGrp="1"/>
          </p:cNvGraphicFramePr>
          <p:nvPr>
            <p:ph idx="1"/>
          </p:nvPr>
        </p:nvGraphicFramePr>
        <p:xfrm>
          <a:off x="304800" y="1493838"/>
          <a:ext cx="7992888" cy="360035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600350">
                <a:tc>
                  <a:txBody>
                    <a:bodyPr/>
                    <a:lstStyle/>
                    <a:p>
                      <a:pPr marL="0" marR="0">
                        <a:lnSpc>
                          <a:spcPct val="80000"/>
                        </a:lnSpc>
                        <a:spcBef>
                          <a:spcPts val="400"/>
                        </a:spcBef>
                        <a:spcAft>
                          <a:spcPts val="400"/>
                        </a:spcAft>
                      </a:pPr>
                      <a:r>
                        <a:rPr lang="en-US" sz="2000" dirty="0">
                          <a:effectLst/>
                        </a:rPr>
                        <a:t>Resource Management</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resources in your system are critical for performance. For these resources ensure they will be monitored and managed under normal and overloaded system operation. </a:t>
                      </a:r>
                    </a:p>
                    <a:p>
                      <a:pPr marL="0" marR="0">
                        <a:lnSpc>
                          <a:spcPct val="80000"/>
                        </a:lnSpc>
                        <a:spcBef>
                          <a:spcPts val="400"/>
                        </a:spcBef>
                        <a:spcAft>
                          <a:spcPts val="400"/>
                        </a:spcAft>
                      </a:pPr>
                      <a:r>
                        <a:rPr lang="en-US" sz="2000" dirty="0">
                          <a:effectLst/>
                        </a:rPr>
                        <a:t>For example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system elements that need to be aware of, and manage, time and other performance-critical resources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process/thread models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prioritization of  resources and access to resources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and locking strategies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deploying additional resources on demand to meet increased loads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73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DF9E009-D4DE-4BEE-BA9F-ECFE464A4A51}"/>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3F64A062-7008-4BD1-9DA8-6B6239F85EA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51415E53-5986-71B2-25A0-EE3C10C8A0B5}"/>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EC4E7860-B644-2FA9-1E81-FB57BB84477A}"/>
              </a:ext>
            </a:extLst>
          </p:cNvPr>
          <p:cNvGraphicFramePr>
            <a:graphicFrameLocks noGrp="1"/>
          </p:cNvGraphicFramePr>
          <p:nvPr>
            <p:ph idx="1"/>
            <p:extLst>
              <p:ext uri="{D42A27DB-BD31-4B8C-83A1-F6EECF244321}">
                <p14:modId xmlns:p14="http://schemas.microsoft.com/office/powerpoint/2010/main" val="3907194614"/>
              </p:ext>
            </p:extLst>
          </p:nvPr>
        </p:nvGraphicFramePr>
        <p:xfrm>
          <a:off x="304800" y="1493838"/>
          <a:ext cx="8458200" cy="3459162"/>
        </p:xfrm>
        <a:graphic>
          <a:graphicData uri="http://schemas.openxmlformats.org/drawingml/2006/table">
            <a:tbl>
              <a:tblPr firstRow="1" firstCol="1" bandRow="1">
                <a:tableStyleId>{5C22544A-7EE6-4342-B048-85BDC9FD1C3A}</a:tableStyleId>
              </a:tblPr>
              <a:tblGrid>
                <a:gridCol w="1611086">
                  <a:extLst>
                    <a:ext uri="{9D8B030D-6E8A-4147-A177-3AD203B41FA5}">
                      <a16:colId xmlns:a16="http://schemas.microsoft.com/office/drawing/2014/main" val="20000"/>
                    </a:ext>
                  </a:extLst>
                </a:gridCol>
                <a:gridCol w="6847114">
                  <a:extLst>
                    <a:ext uri="{9D8B030D-6E8A-4147-A177-3AD203B41FA5}">
                      <a16:colId xmlns:a16="http://schemas.microsoft.com/office/drawing/2014/main"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element that will be bound after compile time, determine the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time necessary to complete the binding</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additional overhead introduced by using the late binding mechanism</a:t>
                      </a:r>
                    </a:p>
                    <a:p>
                      <a:pPr marL="0" marR="0">
                        <a:lnSpc>
                          <a:spcPct val="80000"/>
                        </a:lnSpc>
                        <a:spcBef>
                          <a:spcPts val="400"/>
                        </a:spcBef>
                        <a:spcAft>
                          <a:spcPts val="400"/>
                        </a:spcAft>
                      </a:pPr>
                      <a:r>
                        <a:rPr lang="en-US" sz="2000" dirty="0">
                          <a:effectLst/>
                        </a:rPr>
                        <a:t>Ensure that these values do not pose unacceptable performance penalties on the system.</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444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12,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774AACB-79E3-42DE-AC2F-8B7DD7420852}"/>
              </a:ext>
            </a:extLst>
          </p:cNvPr>
          <p:cNvSpPr>
            <a:spLocks noGrp="1"/>
          </p:cNvSpPr>
          <p:nvPr>
            <p:ph type="dt" sz="half" idx="12"/>
          </p:nvPr>
        </p:nvSpPr>
        <p:spPr/>
        <p:txBody>
          <a:bodyPr/>
          <a:lstStyle/>
          <a:p>
            <a:r>
              <a:rPr lang="en-US"/>
              <a:t>August 12, 2023</a:t>
            </a:r>
          </a:p>
        </p:txBody>
      </p:sp>
      <p:sp>
        <p:nvSpPr>
          <p:cNvPr id="9" name="Slide Number Placeholder 8">
            <a:extLst>
              <a:ext uri="{FF2B5EF4-FFF2-40B4-BE49-F238E27FC236}">
                <a16:creationId xmlns:a16="http://schemas.microsoft.com/office/drawing/2014/main" id="{760ABB33-FADA-49CA-9743-8C411A96D1D7}"/>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C28AADC8-D3B1-B1B9-A50A-C3D72BBF240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1856649F-9485-4B85-B42E-FF9D0C10446D}"/>
              </a:ext>
            </a:extLst>
          </p:cNvPr>
          <p:cNvGraphicFramePr>
            <a:graphicFrameLocks noGrp="1"/>
          </p:cNvGraphicFramePr>
          <p:nvPr>
            <p:ph idx="1"/>
            <p:extLst>
              <p:ext uri="{D42A27DB-BD31-4B8C-83A1-F6EECF244321}">
                <p14:modId xmlns:p14="http://schemas.microsoft.com/office/powerpoint/2010/main" val="3600906513"/>
              </p:ext>
            </p:extLst>
          </p:nvPr>
        </p:nvGraphicFramePr>
        <p:xfrm>
          <a:off x="304800" y="1493838"/>
          <a:ext cx="8534400" cy="4144962"/>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699667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Choice of Technology</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Will your choice of technology let you set and meet hard real time deadlines? Do you know its characteristics under load and its limits?</a:t>
                      </a:r>
                    </a:p>
                    <a:p>
                      <a:pPr marL="0" marR="0">
                        <a:lnSpc>
                          <a:spcPct val="80000"/>
                        </a:lnSpc>
                        <a:spcBef>
                          <a:spcPts val="400"/>
                        </a:spcBef>
                        <a:spcAft>
                          <a:spcPts val="400"/>
                        </a:spcAft>
                      </a:pPr>
                      <a:r>
                        <a:rPr lang="en-US" sz="2000" dirty="0">
                          <a:effectLst/>
                        </a:rPr>
                        <a:t>Does your choice of technology give you the ability to set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policy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policies for reducing demand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allocation of portions of the technology to processors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other performance related parameters</a:t>
                      </a:r>
                    </a:p>
                    <a:p>
                      <a:pPr marL="25400" marR="0" indent="0">
                        <a:lnSpc>
                          <a:spcPct val="80000"/>
                        </a:lnSpc>
                        <a:spcBef>
                          <a:spcPts val="500"/>
                        </a:spcBef>
                        <a:spcAft>
                          <a:spcPts val="300"/>
                        </a:spcAft>
                        <a:tabLst>
                          <a:tab pos="274320" algn="l"/>
                        </a:tabLst>
                      </a:pPr>
                      <a:r>
                        <a:rPr lang="en-US" sz="2000" kern="1100" dirty="0">
                          <a:effectLst/>
                        </a:rPr>
                        <a:t>Does your choice of technology introduce excessive overhead for heavily used operations?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95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the management of system resources in the face of particular types of demand to achieve acceptable timing behavior. </a:t>
            </a:r>
          </a:p>
          <a:p>
            <a:pPr>
              <a:buFont typeface="Arial" panose="020B0604020202020204" pitchFamily="34" charset="0"/>
              <a:buChar char="•"/>
            </a:pPr>
            <a:r>
              <a:rPr lang="en-US" dirty="0"/>
              <a:t>Performance can be measured in terms of throughput and latency for both interactive and embedded real time systems.</a:t>
            </a:r>
          </a:p>
          <a:p>
            <a:pPr>
              <a:buFont typeface="Arial" panose="020B0604020202020204" pitchFamily="34" charset="0"/>
              <a:buChar char="•"/>
            </a:pPr>
            <a:r>
              <a:rPr lang="en-US" dirty="0"/>
              <a:t>Performance can be improved by reducing demand or by managing resources more appropriately.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87767B97-2150-4AC1-92E4-A38C19DAA35C}"/>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C445DDB6-BDC9-431D-B2EE-248D9796EB5F}"/>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id="{833E3E5E-EA97-6F48-BCB9-6757BD2EF7F6}"/>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Performance?</a:t>
            </a:r>
          </a:p>
          <a:p>
            <a:r>
              <a:rPr lang="en-US" dirty="0"/>
              <a:t>Performance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Performance</a:t>
            </a:r>
            <a:endParaRPr lang="en-US" sz="3200" b="0" i="0" u="none" strike="noStrike" kern="1200" baseline="0" dirty="0">
              <a:solidFill>
                <a:schemeClr val="tx1"/>
              </a:solidFill>
              <a:latin typeface="+mn-lt"/>
              <a:ea typeface="+mn-ea"/>
              <a:cs typeface="+mn-cs"/>
            </a:endParaRPr>
          </a:p>
          <a:p>
            <a:r>
              <a:rPr lang="en-US" dirty="0"/>
              <a:t>A Design Checklist for Performance</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96A58AAB-FBEC-43BA-8366-4D5AB480BF0F}"/>
              </a:ext>
            </a:extLst>
          </p:cNvPr>
          <p:cNvSpPr>
            <a:spLocks noGrp="1"/>
          </p:cNvSpPr>
          <p:nvPr>
            <p:ph sz="quarter" idx="10"/>
          </p:nvPr>
        </p:nvSpPr>
        <p:spPr/>
        <p:txBody>
          <a:bodyPr/>
          <a:lstStyle/>
          <a:p>
            <a:r>
              <a:rPr lang="en-AU" dirty="0"/>
              <a:t>Chapter Outline</a:t>
            </a:r>
          </a:p>
        </p:txBody>
      </p:sp>
      <p:sp>
        <p:nvSpPr>
          <p:cNvPr id="2" name="Date Placeholder 1">
            <a:extLst>
              <a:ext uri="{FF2B5EF4-FFF2-40B4-BE49-F238E27FC236}">
                <a16:creationId xmlns:a16="http://schemas.microsoft.com/office/drawing/2014/main" id="{3D6910D3-FDFE-4DA2-827A-D94C833441DC}"/>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id="{9EFE6E9B-8DBE-44F6-8CD3-11718FA044C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time and the software system’s ability to meet timing requirements.  </a:t>
            </a:r>
          </a:p>
          <a:p>
            <a:pPr>
              <a:buFont typeface="Arial" panose="020B0604020202020204" pitchFamily="34" charset="0"/>
              <a:buChar char="•"/>
            </a:pPr>
            <a:r>
              <a:rPr lang="en-US" dirty="0"/>
              <a:t>When events occur – interrupts, messages, requests from users or other systems, or clock events marking the passage of time – the system, or some element of the system, must respond to them in time.   </a:t>
            </a:r>
          </a:p>
          <a:p>
            <a:pPr>
              <a:buFont typeface="Arial" panose="020B0604020202020204" pitchFamily="34" charset="0"/>
              <a:buChar char="•"/>
            </a:pPr>
            <a:r>
              <a:rPr lang="en-US" dirty="0"/>
              <a:t>Characterizing the events that can occur (and when they can occur) and the system or element’s time-based response to those events is the essence is discussing performance.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336CBBE7-D05C-464A-A061-4A6A7FA8456A}"/>
              </a:ext>
            </a:extLst>
          </p:cNvPr>
          <p:cNvSpPr>
            <a:spLocks noGrp="1"/>
          </p:cNvSpPr>
          <p:nvPr>
            <p:ph sz="quarter" idx="10"/>
          </p:nvPr>
        </p:nvSpPr>
        <p:spPr/>
        <p:txBody>
          <a:bodyPr/>
          <a:lstStyle/>
          <a:p>
            <a:r>
              <a:rPr lang="en-US" dirty="0"/>
              <a:t>What is Performance?</a:t>
            </a:r>
          </a:p>
        </p:txBody>
      </p:sp>
      <p:sp>
        <p:nvSpPr>
          <p:cNvPr id="2" name="Date Placeholder 1">
            <a:extLst>
              <a:ext uri="{FF2B5EF4-FFF2-40B4-BE49-F238E27FC236}">
                <a16:creationId xmlns:a16="http://schemas.microsoft.com/office/drawing/2014/main" id="{1C34B4AB-8A2C-428E-B846-E753E64D0F2B}"/>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id="{E8D15113-D1DC-4FF0-890C-4583ADBD4B8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7102B-F836-40D6-9408-A5A133419F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755576" y="2348879"/>
          <a:ext cx="7704856" cy="3220516"/>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0680">
                  <a:extLst>
                    <a:ext uri="{9D8B030D-6E8A-4147-A177-3AD203B41FA5}">
                      <a16:colId xmlns:a16="http://schemas.microsoft.com/office/drawing/2014/main" val="20001"/>
                    </a:ext>
                  </a:extLst>
                </a:gridCol>
              </a:tblGrid>
              <a:tr h="585216">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0"/>
                  </a:ext>
                </a:extLst>
              </a:tr>
              <a:tr h="292608">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292608">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292608">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585216">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391633">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683472">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8" name="Title 1">
            <a:extLst>
              <a:ext uri="{FF2B5EF4-FFF2-40B4-BE49-F238E27FC236}">
                <a16:creationId xmlns:a16="http://schemas.microsoft.com/office/drawing/2014/main" id="{99406B11-7100-4D98-B0F1-127668289002}"/>
              </a:ext>
            </a:extLst>
          </p:cNvPr>
          <p:cNvSpPr>
            <a:spLocks noGrp="1"/>
          </p:cNvSpPr>
          <p:nvPr>
            <p:ph sz="quarter" idx="10"/>
          </p:nvPr>
        </p:nvSpPr>
        <p:spPr/>
        <p:txBody>
          <a:bodyPr/>
          <a:lstStyle/>
          <a:p>
            <a:r>
              <a:rPr lang="en-US" dirty="0"/>
              <a:t>Performance General Scenario</a:t>
            </a:r>
          </a:p>
        </p:txBody>
      </p:sp>
      <p:sp>
        <p:nvSpPr>
          <p:cNvPr id="2" name="Date Placeholder 1">
            <a:extLst>
              <a:ext uri="{FF2B5EF4-FFF2-40B4-BE49-F238E27FC236}">
                <a16:creationId xmlns:a16="http://schemas.microsoft.com/office/drawing/2014/main" id="{0D39C765-9226-4328-8035-7A5139779D53}"/>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B6CBE8C4-21CD-46C0-A86C-3563A9FF3D87}"/>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59729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Users initiate transactions under normal operations. The system processes the transactions with an average latency of two seconds.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Title 1"/>
          <p:cNvSpPr>
            <a:spLocks noGrp="1"/>
          </p:cNvSpPr>
          <p:nvPr>
            <p:ph type="title" idx="4294967295"/>
          </p:nvPr>
        </p:nvSpPr>
        <p:spPr>
          <a:xfrm>
            <a:off x="152400" y="300002"/>
            <a:ext cx="7715250" cy="777875"/>
          </a:xfrm>
        </p:spPr>
        <p:txBody>
          <a:bodyPr>
            <a:normAutofit fontScale="90000"/>
          </a:bodyPr>
          <a:lstStyle/>
          <a:p>
            <a:r>
              <a:rPr lang="en-US" dirty="0"/>
              <a:t>Sample Concrete Performance Scenario</a:t>
            </a:r>
          </a:p>
        </p:txBody>
      </p:sp>
      <p:sp>
        <p:nvSpPr>
          <p:cNvPr id="5" name="Date Placeholder 4">
            <a:extLst>
              <a:ext uri="{FF2B5EF4-FFF2-40B4-BE49-F238E27FC236}">
                <a16:creationId xmlns:a16="http://schemas.microsoft.com/office/drawing/2014/main" id="{BF350CAA-4106-439E-925E-C5570C26F043}"/>
              </a:ext>
            </a:extLst>
          </p:cNvPr>
          <p:cNvSpPr>
            <a:spLocks noGrp="1"/>
          </p:cNvSpPr>
          <p:nvPr>
            <p:ph type="dt" sz="half" idx="12"/>
          </p:nvPr>
        </p:nvSpPr>
        <p:spPr/>
        <p:txBody>
          <a:bodyPr/>
          <a:lstStyle/>
          <a:p>
            <a:r>
              <a:rPr lang="en-US"/>
              <a:t>August 12, 2023</a:t>
            </a:r>
          </a:p>
        </p:txBody>
      </p:sp>
      <p:sp>
        <p:nvSpPr>
          <p:cNvPr id="7" name="Slide Number Placeholder 6">
            <a:extLst>
              <a:ext uri="{FF2B5EF4-FFF2-40B4-BE49-F238E27FC236}">
                <a16:creationId xmlns:a16="http://schemas.microsoft.com/office/drawing/2014/main" id="{7A8F7212-F741-4E7A-B251-9C96AA7488F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Tactics to control Performance have as their goal to generate a response to an event arriving at the system within some time-based constraint.</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CC46762-5F0A-4D49-A20B-933AE9E9017D}"/>
              </a:ext>
            </a:extLst>
          </p:cNvPr>
          <p:cNvSpPr>
            <a:spLocks noGrp="1"/>
          </p:cNvSpPr>
          <p:nvPr>
            <p:ph sz="quarter" idx="10"/>
          </p:nvPr>
        </p:nvSpPr>
        <p:spPr/>
        <p:txBody>
          <a:bodyPr/>
          <a:lstStyle/>
          <a:p>
            <a:r>
              <a:rPr lang="en-US" dirty="0"/>
              <a:t>Goal of Performance Tactics</a:t>
            </a:r>
          </a:p>
        </p:txBody>
      </p:sp>
      <p:sp>
        <p:nvSpPr>
          <p:cNvPr id="2" name="Date Placeholder 1">
            <a:extLst>
              <a:ext uri="{FF2B5EF4-FFF2-40B4-BE49-F238E27FC236}">
                <a16:creationId xmlns:a16="http://schemas.microsoft.com/office/drawing/2014/main" id="{9D65877A-2751-45B7-9CE5-5FD314453F60}"/>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id="{B6689985-8A72-4FC1-A170-489A6C090B8D}"/>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57DC893-75CB-4297-A5D8-B52561BAEE35}"/>
              </a:ext>
            </a:extLst>
          </p:cNvPr>
          <p:cNvSpPr>
            <a:spLocks noGrp="1"/>
          </p:cNvSpPr>
          <p:nvPr>
            <p:ph sz="quarter" idx="10"/>
          </p:nvPr>
        </p:nvSpPr>
        <p:spPr/>
        <p:txBody>
          <a:bodyPr/>
          <a:lstStyle/>
          <a:p>
            <a:r>
              <a:rPr lang="en-US" dirty="0"/>
              <a:t>Goal of Performance Tactics</a:t>
            </a:r>
          </a:p>
        </p:txBody>
      </p:sp>
      <p:pic>
        <p:nvPicPr>
          <p:cNvPr id="9" name="Content Placeholder 8">
            <a:extLst>
              <a:ext uri="{FF2B5EF4-FFF2-40B4-BE49-F238E27FC236}">
                <a16:creationId xmlns:a16="http://schemas.microsoft.com/office/drawing/2014/main" id="{65A63A7A-6428-4FA9-994E-78EA20083848}"/>
              </a:ext>
            </a:extLst>
          </p:cNvPr>
          <p:cNvPicPr>
            <a:picLocks noGrp="1"/>
          </p:cNvPicPr>
          <p:nvPr>
            <p:ph idx="1"/>
          </p:nvPr>
        </p:nvPicPr>
        <p:blipFill>
          <a:blip r:embed="rId2" cstate="print"/>
          <a:srcRect/>
          <a:stretch>
            <a:fillRect/>
          </a:stretch>
        </p:blipFill>
        <p:spPr bwMode="auto">
          <a:xfrm>
            <a:off x="304800" y="1752600"/>
            <a:ext cx="8229600" cy="3962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FCEFC793-E81A-4730-AF63-896CE4A31173}"/>
              </a:ext>
            </a:extLst>
          </p:cNvPr>
          <p:cNvSpPr>
            <a:spLocks noGrp="1"/>
          </p:cNvSpPr>
          <p:nvPr>
            <p:ph type="dt" sz="half" idx="12"/>
          </p:nvPr>
        </p:nvSpPr>
        <p:spPr/>
        <p:txBody>
          <a:bodyPr/>
          <a:lstStyle/>
          <a:p>
            <a:r>
              <a:rPr lang="en-US"/>
              <a:t>August 12, 2023</a:t>
            </a:r>
          </a:p>
        </p:txBody>
      </p:sp>
      <p:sp>
        <p:nvSpPr>
          <p:cNvPr id="3" name="Slide Number Placeholder 2">
            <a:extLst>
              <a:ext uri="{FF2B5EF4-FFF2-40B4-BE49-F238E27FC236}">
                <a16:creationId xmlns:a16="http://schemas.microsoft.com/office/drawing/2014/main" id="{5F03491D-A9A5-458C-B284-3D888ACFA4D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77660C5C-6479-47A2-A11E-464B8F14D524}"/>
              </a:ext>
            </a:extLst>
          </p:cNvPr>
          <p:cNvSpPr>
            <a:spLocks noGrp="1"/>
          </p:cNvSpPr>
          <p:nvPr>
            <p:ph type="dt" sz="half" idx="12"/>
          </p:nvPr>
        </p:nvSpPr>
        <p:spPr/>
        <p:txBody>
          <a:bodyPr/>
          <a:lstStyle/>
          <a:p>
            <a:r>
              <a:rPr lang="en-US"/>
              <a:t>August 12, 2023</a:t>
            </a:r>
          </a:p>
        </p:txBody>
      </p:sp>
      <p:sp>
        <p:nvSpPr>
          <p:cNvPr id="10" name="Slide Number Placeholder 9">
            <a:extLst>
              <a:ext uri="{FF2B5EF4-FFF2-40B4-BE49-F238E27FC236}">
                <a16:creationId xmlns:a16="http://schemas.microsoft.com/office/drawing/2014/main" id="{A10377CD-40F5-4F42-B169-2633225E7986}"/>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11" name="Content Placeholder 10">
            <a:extLst>
              <a:ext uri="{FF2B5EF4-FFF2-40B4-BE49-F238E27FC236}">
                <a16:creationId xmlns:a16="http://schemas.microsoft.com/office/drawing/2014/main" id="{6D265566-B75B-8B37-3A46-B7EFFABD0EAD}"/>
              </a:ext>
            </a:extLst>
          </p:cNvPr>
          <p:cNvPicPr>
            <a:picLocks noGrp="1"/>
          </p:cNvPicPr>
          <p:nvPr>
            <p:ph idx="1"/>
          </p:nvPr>
        </p:nvPicPr>
        <p:blipFill>
          <a:blip r:embed="rId2" cstate="print"/>
          <a:srcRect/>
          <a:stretch>
            <a:fillRect/>
          </a:stretch>
        </p:blipFill>
        <p:spPr bwMode="auto">
          <a:xfrm>
            <a:off x="657225" y="1556544"/>
            <a:ext cx="7524750" cy="4400550"/>
          </a:xfrm>
          <a:prstGeom prst="rect">
            <a:avLst/>
          </a:prstGeom>
          <a:noFill/>
          <a:ln w="9525">
            <a:noFill/>
            <a:miter lim="800000"/>
            <a:headEnd/>
            <a:tailEnd/>
          </a:ln>
        </p:spPr>
      </p:pic>
      <p:sp>
        <p:nvSpPr>
          <p:cNvPr id="12" name="Title 1">
            <a:extLst>
              <a:ext uri="{FF2B5EF4-FFF2-40B4-BE49-F238E27FC236}">
                <a16:creationId xmlns:a16="http://schemas.microsoft.com/office/drawing/2014/main" id="{FBD0444B-D257-A736-8887-64671E1925DF}"/>
              </a:ext>
            </a:extLst>
          </p:cNvPr>
          <p:cNvSpPr>
            <a:spLocks noGrp="1"/>
          </p:cNvSpPr>
          <p:nvPr>
            <p:ph sz="quarter" idx="10"/>
          </p:nvPr>
        </p:nvSpPr>
        <p:spPr>
          <a:xfrm>
            <a:off x="304800" y="152400"/>
            <a:ext cx="6324600" cy="1143000"/>
          </a:xfrm>
        </p:spPr>
        <p:txBody>
          <a:bodyPr>
            <a:normAutofit/>
          </a:bodyPr>
          <a:lstStyle/>
          <a:p>
            <a:r>
              <a:rPr lang="en-US" dirty="0"/>
              <a:t>Performance Tactics</a:t>
            </a:r>
          </a:p>
        </p:txBody>
      </p:sp>
    </p:spTree>
    <p:extLst>
      <p:ext uri="{BB962C8B-B14F-4D97-AF65-F5344CB8AC3E}">
        <p14:creationId xmlns:p14="http://schemas.microsoft.com/office/powerpoint/2010/main" val="66191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133FF7-B530-43AC-8054-D7A87B655F93}"/>
</file>

<file path=customXml/itemProps2.xml><?xml version="1.0" encoding="utf-8"?>
<ds:datastoreItem xmlns:ds="http://schemas.openxmlformats.org/officeDocument/2006/customXml" ds:itemID="{90D87908-2EBC-4031-9FC1-CC9035633C6A}"/>
</file>

<file path=customXml/itemProps3.xml><?xml version="1.0" encoding="utf-8"?>
<ds:datastoreItem xmlns:ds="http://schemas.openxmlformats.org/officeDocument/2006/customXml" ds:itemID="{772BEA06-680A-499C-8499-1D52FE101BE1}"/>
</file>

<file path=docProps/app.xml><?xml version="1.0" encoding="utf-8"?>
<Properties xmlns="http://schemas.openxmlformats.org/officeDocument/2006/extended-properties" xmlns:vt="http://schemas.openxmlformats.org/officeDocument/2006/docPropsVTypes">
  <Template/>
  <TotalTime>945</TotalTime>
  <Words>1466</Words>
  <Application>Microsoft Office PowerPoint</Application>
  <PresentationFormat>On-screen Show (4:3)</PresentationFormat>
  <Paragraphs>176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vt:lpstr>
      <vt:lpstr>Times New Roman</vt:lpstr>
      <vt:lpstr>Office Theme</vt:lpstr>
      <vt:lpstr>  Performance</vt:lpstr>
      <vt:lpstr>PowerPoint Presentation</vt:lpstr>
      <vt:lpstr>PowerPoint Presentation</vt:lpstr>
      <vt:lpstr>PowerPoint Presentation</vt:lpstr>
      <vt:lpstr>PowerPoint Presentation</vt:lpstr>
      <vt:lpstr>Sample Concrete Performance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73</cp:revision>
  <dcterms:created xsi:type="dcterms:W3CDTF">2011-09-14T09:42:05Z</dcterms:created>
  <dcterms:modified xsi:type="dcterms:W3CDTF">2023-08-12T00:05:07Z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