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7.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60" r:id="rId2"/>
    <p:sldId id="257"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20"/>
    <p:restoredTop sz="94660"/>
  </p:normalViewPr>
  <p:slideViewPr>
    <p:cSldViewPr>
      <p:cViewPr varScale="1">
        <p:scale>
          <a:sx n="83" d="100"/>
          <a:sy n="83" d="100"/>
        </p:scale>
        <p:origin x="1450"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4E17E-ACDA-4D33-BCAE-677FB616DBEF}" type="datetimeFigureOut">
              <a:rPr lang="en-IN" smtClean="0"/>
              <a:pPr/>
              <a:t>11-08-2023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BC08CD-08CE-4BE9-82DB-405CF9CCA283}" type="slidenum">
              <a:rPr lang="en-IN" smtClean="0"/>
              <a:pPr/>
              <a:t>‹#›</a:t>
            </a:fld>
            <a:endParaRPr lang="en-IN"/>
          </a:p>
        </p:txBody>
      </p:sp>
    </p:spTree>
    <p:extLst>
      <p:ext uri="{BB962C8B-B14F-4D97-AF65-F5344CB8AC3E}">
        <p14:creationId xmlns:p14="http://schemas.microsoft.com/office/powerpoint/2010/main" val="1883785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cstate="prin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32" name="Group 31"/>
          <p:cNvGrpSpPr/>
          <p:nvPr userDrawn="1"/>
        </p:nvGrpSpPr>
        <p:grpSpPr>
          <a:xfrm>
            <a:off x="-76200" y="5257800"/>
            <a:ext cx="2209800" cy="685800"/>
            <a:chOff x="76200" y="2209800"/>
            <a:chExt cx="2209800" cy="685800"/>
          </a:xfrm>
        </p:grpSpPr>
        <p:sp>
          <p:nvSpPr>
            <p:cNvPr id="30" name="TextBox 29"/>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31" name="TextBox 30"/>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11"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2" name="Date Placeholder 1">
            <a:extLst>
              <a:ext uri="{FF2B5EF4-FFF2-40B4-BE49-F238E27FC236}">
                <a16:creationId xmlns:a16="http://schemas.microsoft.com/office/drawing/2014/main" id="{A389C1E6-9A33-4660-8215-AD7CFB9E25A2}"/>
              </a:ext>
            </a:extLst>
          </p:cNvPr>
          <p:cNvSpPr>
            <a:spLocks noGrp="1"/>
          </p:cNvSpPr>
          <p:nvPr>
            <p:ph type="dt" sz="half" idx="10"/>
          </p:nvPr>
        </p:nvSpPr>
        <p:spPr/>
        <p:txBody>
          <a:bodyPr/>
          <a:lstStyle/>
          <a:p>
            <a:r>
              <a:rPr lang="en-US"/>
              <a:t>August 12, 2023</a:t>
            </a:r>
          </a:p>
        </p:txBody>
      </p:sp>
      <p:sp>
        <p:nvSpPr>
          <p:cNvPr id="3" name="Footer Placeholder 2">
            <a:extLst>
              <a:ext uri="{FF2B5EF4-FFF2-40B4-BE49-F238E27FC236}">
                <a16:creationId xmlns:a16="http://schemas.microsoft.com/office/drawing/2014/main" id="{F30A9E00-0706-4B0C-9543-052F617689EC}"/>
              </a:ext>
            </a:extLst>
          </p:cNvPr>
          <p:cNvSpPr>
            <a:spLocks noGrp="1"/>
          </p:cNvSpPr>
          <p:nvPr>
            <p:ph type="ftr" sz="quarter" idx="11"/>
          </p:nvPr>
        </p:nvSpPr>
        <p:spPr/>
        <p:txBody>
          <a:bodyPr/>
          <a:lstStyle/>
          <a:p>
            <a:r>
              <a:rPr lang="en-US"/>
              <a:t>SSZG653 Software Architectures</a:t>
            </a:r>
          </a:p>
        </p:txBody>
      </p:sp>
      <p:sp>
        <p:nvSpPr>
          <p:cNvPr id="4" name="Slide Number Placeholder 3">
            <a:extLst>
              <a:ext uri="{FF2B5EF4-FFF2-40B4-BE49-F238E27FC236}">
                <a16:creationId xmlns:a16="http://schemas.microsoft.com/office/drawing/2014/main" id="{FF93FD4A-D7E4-4CFD-9684-6D45C1BA16FA}"/>
              </a:ext>
            </a:extLst>
          </p:cNvPr>
          <p:cNvSpPr>
            <a:spLocks noGrp="1"/>
          </p:cNvSpPr>
          <p:nvPr>
            <p:ph type="sldNum" sz="quarter" idx="12"/>
          </p:nvPr>
        </p:nvSpPr>
        <p:spPr>
          <a:xfrm>
            <a:off x="7206762" y="6356350"/>
            <a:ext cx="1937238"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0" name="TextBox 29"/>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8"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a:solidFill>
                  <a:srgbClr val="101141"/>
                </a:solidFill>
                <a:latin typeface="Arial"/>
                <a:cs typeface="Arial"/>
              </a:rPr>
              <a:t>BITS </a:t>
            </a:r>
            <a:r>
              <a:rPr lang="en-US" sz="900" dirty="0">
                <a:solidFill>
                  <a:srgbClr val="101141"/>
                </a:solidFill>
                <a:latin typeface="Arial"/>
                <a:cs typeface="Arial"/>
              </a:rPr>
              <a:t>Pilani, Deemed</a:t>
            </a:r>
            <a:r>
              <a:rPr lang="en-US" sz="900" baseline="0" dirty="0">
                <a:solidFill>
                  <a:srgbClr val="101141"/>
                </a:solidFill>
                <a:latin typeface="Arial"/>
                <a:cs typeface="Arial"/>
              </a:rPr>
              <a:t> to be University under Section 3 of UGC Act, 1956</a:t>
            </a:r>
            <a:endParaRPr lang="en-US" sz="900" dirty="0">
              <a:solidFill>
                <a:srgbClr val="101141"/>
              </a:solidFill>
              <a:latin typeface="Arial"/>
              <a:cs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r>
              <a:rPr lang="en-US"/>
              <a:t>August 12, 2023</a:t>
            </a:r>
            <a:endParaRPr lang="en-AU"/>
          </a:p>
        </p:txBody>
      </p:sp>
      <p:sp>
        <p:nvSpPr>
          <p:cNvPr id="5" name="Footer Placeholder 4"/>
          <p:cNvSpPr>
            <a:spLocks noGrp="1"/>
          </p:cNvSpPr>
          <p:nvPr>
            <p:ph type="ftr" sz="quarter" idx="11"/>
          </p:nvPr>
        </p:nvSpPr>
        <p:spPr/>
        <p:txBody>
          <a:bodyPr/>
          <a:lstStyle/>
          <a:p>
            <a:r>
              <a:rPr lang="en-AU"/>
              <a:t>SSZG653 Software Architectures</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pPr/>
              <a:t>‹#›</a:t>
            </a:fld>
            <a:endParaRPr lang="en-AU"/>
          </a:p>
        </p:txBody>
      </p:sp>
      <p:pic>
        <p:nvPicPr>
          <p:cNvPr id="7"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1872208" cy="187220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9510613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715200" cy="778098"/>
          </a:xfrm>
        </p:spPr>
        <p:txBody>
          <a:bodyPr/>
          <a:lstStyle/>
          <a:p>
            <a:r>
              <a:rPr lang="en-US" dirty="0"/>
              <a:t>Click to edit Master title style</a:t>
            </a:r>
            <a:endParaRPr lang="en-AU"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pic>
        <p:nvPicPr>
          <p:cNvPr id="102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 xmlns:a14="http://schemas.microsoft.com/office/drawing/2010/main">
                <a:solidFill>
                  <a:srgbClr val="FFFFFF"/>
                </a:solidFill>
              </a14:hiddenFill>
            </a:ext>
          </a:extLst>
        </p:spPr>
      </p:pic>
      <p:sp>
        <p:nvSpPr>
          <p:cNvPr id="9" name="Footer Placeholder 8"/>
          <p:cNvSpPr>
            <a:spLocks noGrp="1"/>
          </p:cNvSpPr>
          <p:nvPr>
            <p:ph type="ftr" sz="quarter" idx="11"/>
          </p:nvPr>
        </p:nvSpPr>
        <p:spPr>
          <a:xfrm>
            <a:off x="1403648" y="6356350"/>
            <a:ext cx="6336704" cy="365125"/>
          </a:xfrm>
        </p:spPr>
        <p:txBody>
          <a:bodyPr/>
          <a:lstStyle/>
          <a:p>
            <a:r>
              <a:rPr lang="en-AU"/>
              <a:t>SSZG653 Software Architectures</a:t>
            </a:r>
            <a:endParaRPr lang="en-AU" dirty="0"/>
          </a:p>
        </p:txBody>
      </p:sp>
    </p:spTree>
    <p:extLst>
      <p:ext uri="{BB962C8B-B14F-4D97-AF65-F5344CB8AC3E}">
        <p14:creationId xmlns:p14="http://schemas.microsoft.com/office/powerpoint/2010/main" val="2603559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10" name="Group 9"/>
          <p:cNvGrpSpPr/>
          <p:nvPr userDrawn="1"/>
        </p:nvGrpSpPr>
        <p:grpSpPr>
          <a:xfrm>
            <a:off x="-76200" y="5257800"/>
            <a:ext cx="2209800" cy="685800"/>
            <a:chOff x="76200" y="2209800"/>
            <a:chExt cx="2209800" cy="685800"/>
          </a:xfrm>
        </p:grpSpPr>
        <p:sp>
          <p:nvSpPr>
            <p:cNvPr id="11" name="TextBox 10"/>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a:t>Presenter details comes here</a:t>
            </a:r>
          </a:p>
          <a:p>
            <a:pPr lvl="0"/>
            <a:r>
              <a:rPr lang="en-GB" dirty="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3" name="Date Placeholder 2">
            <a:extLst>
              <a:ext uri="{FF2B5EF4-FFF2-40B4-BE49-F238E27FC236}">
                <a16:creationId xmlns:a16="http://schemas.microsoft.com/office/drawing/2014/main" id="{EF140E3B-903D-44FF-B76A-1A74F8CAA9C3}"/>
              </a:ext>
            </a:extLst>
          </p:cNvPr>
          <p:cNvSpPr>
            <a:spLocks noGrp="1"/>
          </p:cNvSpPr>
          <p:nvPr>
            <p:ph type="dt" sz="half" idx="14"/>
          </p:nvPr>
        </p:nvSpPr>
        <p:spPr/>
        <p:txBody>
          <a:bodyPr/>
          <a:lstStyle/>
          <a:p>
            <a:r>
              <a:rPr lang="en-US"/>
              <a:t>August 12, 2023</a:t>
            </a:r>
          </a:p>
        </p:txBody>
      </p:sp>
      <p:sp>
        <p:nvSpPr>
          <p:cNvPr id="13" name="Footer Placeholder 12">
            <a:extLst>
              <a:ext uri="{FF2B5EF4-FFF2-40B4-BE49-F238E27FC236}">
                <a16:creationId xmlns:a16="http://schemas.microsoft.com/office/drawing/2014/main" id="{9AF849AF-005D-45B2-8B61-4DDF84849F36}"/>
              </a:ext>
            </a:extLst>
          </p:cNvPr>
          <p:cNvSpPr>
            <a:spLocks noGrp="1"/>
          </p:cNvSpPr>
          <p:nvPr>
            <p:ph type="ftr" sz="quarter" idx="15"/>
          </p:nvPr>
        </p:nvSpPr>
        <p:spPr/>
        <p:txBody>
          <a:bodyPr/>
          <a:lstStyle/>
          <a:p>
            <a:r>
              <a:rPr lang="en-US"/>
              <a:t>SSZG653 Software Architectures</a:t>
            </a:r>
          </a:p>
        </p:txBody>
      </p:sp>
      <p:sp>
        <p:nvSpPr>
          <p:cNvPr id="14" name="Slide Number Placeholder 13">
            <a:extLst>
              <a:ext uri="{FF2B5EF4-FFF2-40B4-BE49-F238E27FC236}">
                <a16:creationId xmlns:a16="http://schemas.microsoft.com/office/drawing/2014/main" id="{B81B6769-8356-43BB-A576-AD606E333014}"/>
              </a:ext>
            </a:extLst>
          </p:cNvPr>
          <p:cNvSpPr>
            <a:spLocks noGrp="1"/>
          </p:cNvSpPr>
          <p:nvPr>
            <p:ph type="sldNum" sz="quarter" idx="16"/>
          </p:nvPr>
        </p:nvSpPr>
        <p:spPr>
          <a:xfrm>
            <a:off x="7315200" y="6340475"/>
            <a:ext cx="1828800" cy="365125"/>
          </a:xfrm>
        </p:spPr>
        <p:txBody>
          <a:bodyPr/>
          <a:lstStyle/>
          <a:p>
            <a:fld id="{BC8D7E44-7D4F-4942-A8C9-2DF6BF8399E8}" type="slidenum">
              <a:rPr lang="en-US" smtClean="0"/>
              <a:pPr/>
              <a:t>‹#›</a:t>
            </a:fld>
            <a:endParaRPr lang="en-US" dirty="0"/>
          </a:p>
        </p:txBody>
      </p:sp>
    </p:spTree>
    <p:extLst>
      <p:ext uri="{BB962C8B-B14F-4D97-AF65-F5344CB8AC3E}">
        <p14:creationId xmlns:p14="http://schemas.microsoft.com/office/powerpoint/2010/main" val="11362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1"/>
          <p:cNvGrpSpPr/>
          <p:nvPr userDrawn="1"/>
        </p:nvGrpSpPr>
        <p:grpSpPr>
          <a:xfrm>
            <a:off x="6858000" y="762000"/>
            <a:ext cx="2209800" cy="685800"/>
            <a:chOff x="76200" y="2209800"/>
            <a:chExt cx="2209800" cy="685800"/>
          </a:xfrm>
        </p:grpSpPr>
        <p:sp>
          <p:nvSpPr>
            <p:cNvPr id="13" name="TextBox 12"/>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4" name="TextBox 13"/>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2" name="Date Placeholder 1">
            <a:extLst>
              <a:ext uri="{FF2B5EF4-FFF2-40B4-BE49-F238E27FC236}">
                <a16:creationId xmlns:a16="http://schemas.microsoft.com/office/drawing/2014/main" id="{FF33449E-F921-4097-ACEB-2539608ECFE2}"/>
              </a:ext>
            </a:extLst>
          </p:cNvPr>
          <p:cNvSpPr>
            <a:spLocks noGrp="1"/>
          </p:cNvSpPr>
          <p:nvPr>
            <p:ph type="dt" sz="half" idx="11"/>
          </p:nvPr>
        </p:nvSpPr>
        <p:spPr/>
        <p:txBody>
          <a:bodyPr/>
          <a:lstStyle/>
          <a:p>
            <a:r>
              <a:rPr lang="en-US"/>
              <a:t>August 12, 2023</a:t>
            </a:r>
            <a:endParaRPr lang="en-US" dirty="0"/>
          </a:p>
        </p:txBody>
      </p:sp>
      <p:sp>
        <p:nvSpPr>
          <p:cNvPr id="3" name="Footer Placeholder 2">
            <a:extLst>
              <a:ext uri="{FF2B5EF4-FFF2-40B4-BE49-F238E27FC236}">
                <a16:creationId xmlns:a16="http://schemas.microsoft.com/office/drawing/2014/main" id="{4CFB3AF7-233A-45D2-85EE-5EC3FDF5EF5F}"/>
              </a:ext>
            </a:extLst>
          </p:cNvPr>
          <p:cNvSpPr>
            <a:spLocks noGrp="1"/>
          </p:cNvSpPr>
          <p:nvPr>
            <p:ph type="ftr" sz="quarter" idx="12"/>
          </p:nvPr>
        </p:nvSpPr>
        <p:spPr/>
        <p:txBody>
          <a:bodyPr/>
          <a:lstStyle/>
          <a:p>
            <a:r>
              <a:rPr lang="en-US"/>
              <a:t>SSZG653 Software Architectures</a:t>
            </a:r>
            <a:endParaRPr lang="en-US" dirty="0"/>
          </a:p>
        </p:txBody>
      </p:sp>
      <p:sp>
        <p:nvSpPr>
          <p:cNvPr id="4" name="Slide Number Placeholder 3">
            <a:extLst>
              <a:ext uri="{FF2B5EF4-FFF2-40B4-BE49-F238E27FC236}">
                <a16:creationId xmlns:a16="http://schemas.microsoft.com/office/drawing/2014/main" id="{C3ED4B6A-FADE-4F8D-8A09-32D7B65878C5}"/>
              </a:ext>
            </a:extLst>
          </p:cNvPr>
          <p:cNvSpPr>
            <a:spLocks noGrp="1"/>
          </p:cNvSpPr>
          <p:nvPr>
            <p:ph type="sldNum" sz="quarter" idx="13"/>
          </p:nvPr>
        </p:nvSpPr>
        <p:spPr>
          <a:xfrm>
            <a:off x="7010400" y="6313488"/>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8112"/>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
        <p:nvSpPr>
          <p:cNvPr id="4" name="Content Placeholder 3">
            <a:extLst>
              <a:ext uri="{FF2B5EF4-FFF2-40B4-BE49-F238E27FC236}">
                <a16:creationId xmlns:a16="http://schemas.microsoft.com/office/drawing/2014/main" id="{6FA95B91-80DC-439F-8C70-3B1EBFBBF1F5}"/>
              </a:ext>
            </a:extLst>
          </p:cNvPr>
          <p:cNvSpPr>
            <a:spLocks noGrp="1"/>
          </p:cNvSpPr>
          <p:nvPr>
            <p:ph sz="quarter" idx="11"/>
          </p:nvPr>
        </p:nvSpPr>
        <p:spPr>
          <a:xfrm>
            <a:off x="4495800" y="6363741"/>
            <a:ext cx="914400" cy="914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4116052-1273-4EC0-ADD6-422E16AA4781}"/>
              </a:ext>
            </a:extLst>
          </p:cNvPr>
          <p:cNvSpPr>
            <a:spLocks noGrp="1"/>
          </p:cNvSpPr>
          <p:nvPr>
            <p:ph type="dt" sz="half" idx="12"/>
          </p:nvPr>
        </p:nvSpPr>
        <p:spPr/>
        <p:txBody>
          <a:bodyPr/>
          <a:lstStyle/>
          <a:p>
            <a:r>
              <a:rPr lang="en-US"/>
              <a:t>August 12, 2023</a:t>
            </a:r>
          </a:p>
        </p:txBody>
      </p:sp>
      <p:sp>
        <p:nvSpPr>
          <p:cNvPr id="6" name="Footer Placeholder 5">
            <a:extLst>
              <a:ext uri="{FF2B5EF4-FFF2-40B4-BE49-F238E27FC236}">
                <a16:creationId xmlns:a16="http://schemas.microsoft.com/office/drawing/2014/main" id="{4FDE8E7A-623C-40DD-A712-BEEDA93A9756}"/>
              </a:ext>
            </a:extLst>
          </p:cNvPr>
          <p:cNvSpPr>
            <a:spLocks noGrp="1"/>
          </p:cNvSpPr>
          <p:nvPr>
            <p:ph type="ftr" sz="quarter" idx="13"/>
          </p:nvPr>
        </p:nvSpPr>
        <p:spPr/>
        <p:txBody>
          <a:bodyPr/>
          <a:lstStyle/>
          <a:p>
            <a:r>
              <a:rPr lang="en-US"/>
              <a:t>SSZG653 Software Architectures</a:t>
            </a:r>
          </a:p>
        </p:txBody>
      </p:sp>
      <p:sp>
        <p:nvSpPr>
          <p:cNvPr id="8" name="Slide Number Placeholder 7">
            <a:extLst>
              <a:ext uri="{FF2B5EF4-FFF2-40B4-BE49-F238E27FC236}">
                <a16:creationId xmlns:a16="http://schemas.microsoft.com/office/drawing/2014/main" id="{0CD26A9A-C7D3-441E-9815-2014756B5490}"/>
              </a:ext>
            </a:extLst>
          </p:cNvPr>
          <p:cNvSpPr>
            <a:spLocks noGrp="1"/>
          </p:cNvSpPr>
          <p:nvPr>
            <p:ph type="sldNum" sz="quarter" idx="14"/>
          </p:nvPr>
        </p:nvSpPr>
        <p:spPr>
          <a:xfrm>
            <a:off x="7010400" y="6101551"/>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endParaRPr lang="en-US" dirty="0"/>
          </a:p>
          <a:p>
            <a:pPr lvl="1"/>
            <a:endParaRPr lang="en-US" dirty="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3" name="TextBox 32"/>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6ED4B0F8-D031-4A9E-92CA-E8B9C130C62F}"/>
              </a:ext>
            </a:extLst>
          </p:cNvPr>
          <p:cNvSpPr>
            <a:spLocks noGrp="1"/>
          </p:cNvSpPr>
          <p:nvPr>
            <p:ph type="dt" sz="half" idx="11"/>
          </p:nvPr>
        </p:nvSpPr>
        <p:spPr/>
        <p:txBody>
          <a:bodyPr/>
          <a:lstStyle/>
          <a:p>
            <a:r>
              <a:rPr lang="en-US"/>
              <a:t>August 12, 2023</a:t>
            </a:r>
          </a:p>
        </p:txBody>
      </p:sp>
      <p:sp>
        <p:nvSpPr>
          <p:cNvPr id="5" name="Footer Placeholder 4">
            <a:extLst>
              <a:ext uri="{FF2B5EF4-FFF2-40B4-BE49-F238E27FC236}">
                <a16:creationId xmlns:a16="http://schemas.microsoft.com/office/drawing/2014/main" id="{B7088829-EECA-49B6-9EB3-BCB216DDBB94}"/>
              </a:ext>
            </a:extLst>
          </p:cNvPr>
          <p:cNvSpPr>
            <a:spLocks noGrp="1"/>
          </p:cNvSpPr>
          <p:nvPr>
            <p:ph type="ftr" sz="quarter" idx="12"/>
          </p:nvPr>
        </p:nvSpPr>
        <p:spPr/>
        <p:txBody>
          <a:bodyPr/>
          <a:lstStyle/>
          <a:p>
            <a:r>
              <a:rPr lang="en-US"/>
              <a:t>SSZG653 Software Architectures</a:t>
            </a:r>
          </a:p>
        </p:txBody>
      </p:sp>
      <p:sp>
        <p:nvSpPr>
          <p:cNvPr id="6" name="Slide Number Placeholder 5">
            <a:extLst>
              <a:ext uri="{FF2B5EF4-FFF2-40B4-BE49-F238E27FC236}">
                <a16:creationId xmlns:a16="http://schemas.microsoft.com/office/drawing/2014/main" id="{27A03438-FC3D-42A9-8AF7-A14C2054D949}"/>
              </a:ext>
            </a:extLst>
          </p:cNvPr>
          <p:cNvSpPr>
            <a:spLocks noGrp="1"/>
          </p:cNvSpPr>
          <p:nvPr>
            <p:ph type="sldNum" sz="quarter" idx="13"/>
          </p:nvPr>
        </p:nvSpPr>
        <p:spPr>
          <a:xfrm>
            <a:off x="6972300" y="6142574"/>
            <a:ext cx="2133600" cy="403541"/>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11"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TextBox 20"/>
          <p:cNvSpPr txBox="1"/>
          <p:nvPr userDrawn="1"/>
        </p:nvSpPr>
        <p:spPr>
          <a:xfrm>
            <a:off x="3314700" y="6598919"/>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445DD9E3-F004-45EE-BC53-8795F8E8816A}"/>
              </a:ext>
            </a:extLst>
          </p:cNvPr>
          <p:cNvSpPr>
            <a:spLocks noGrp="1"/>
          </p:cNvSpPr>
          <p:nvPr>
            <p:ph type="dt" sz="half" idx="11"/>
          </p:nvPr>
        </p:nvSpPr>
        <p:spPr/>
        <p:txBody>
          <a:bodyPr/>
          <a:lstStyle/>
          <a:p>
            <a:r>
              <a:rPr lang="en-US"/>
              <a:t>August 12, 2023</a:t>
            </a:r>
          </a:p>
        </p:txBody>
      </p:sp>
      <p:sp>
        <p:nvSpPr>
          <p:cNvPr id="3" name="Footer Placeholder 2">
            <a:extLst>
              <a:ext uri="{FF2B5EF4-FFF2-40B4-BE49-F238E27FC236}">
                <a16:creationId xmlns:a16="http://schemas.microsoft.com/office/drawing/2014/main" id="{2EFC770E-EF70-4FCE-A166-B9462D1C0F8B}"/>
              </a:ext>
            </a:extLst>
          </p:cNvPr>
          <p:cNvSpPr>
            <a:spLocks noGrp="1"/>
          </p:cNvSpPr>
          <p:nvPr>
            <p:ph type="ftr" sz="quarter" idx="12"/>
          </p:nvPr>
        </p:nvSpPr>
        <p:spPr/>
        <p:txBody>
          <a:bodyPr/>
          <a:lstStyle/>
          <a:p>
            <a:r>
              <a:rPr lang="en-US"/>
              <a:t>SSZG653 Software Architectures</a:t>
            </a:r>
          </a:p>
        </p:txBody>
      </p:sp>
      <p:sp>
        <p:nvSpPr>
          <p:cNvPr id="4" name="Slide Number Placeholder 3">
            <a:extLst>
              <a:ext uri="{FF2B5EF4-FFF2-40B4-BE49-F238E27FC236}">
                <a16:creationId xmlns:a16="http://schemas.microsoft.com/office/drawing/2014/main" id="{B55FC222-269D-47E2-8242-B002730600B0}"/>
              </a:ext>
            </a:extLst>
          </p:cNvPr>
          <p:cNvSpPr>
            <a:spLocks noGrp="1"/>
          </p:cNvSpPr>
          <p:nvPr>
            <p:ph type="sldNum" sz="quarter" idx="13"/>
          </p:nvPr>
        </p:nvSpPr>
        <p:spPr>
          <a:xfrm>
            <a:off x="7010400" y="6217260"/>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9"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9" name="TextBox 18"/>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0074CF8A-883F-4144-AB15-923DF648E0CE}"/>
              </a:ext>
            </a:extLst>
          </p:cNvPr>
          <p:cNvSpPr>
            <a:spLocks noGrp="1"/>
          </p:cNvSpPr>
          <p:nvPr>
            <p:ph type="dt" sz="half" idx="14"/>
          </p:nvPr>
        </p:nvSpPr>
        <p:spPr/>
        <p:txBody>
          <a:bodyPr/>
          <a:lstStyle/>
          <a:p>
            <a:r>
              <a:rPr lang="en-US"/>
              <a:t>August 12, 2023</a:t>
            </a:r>
          </a:p>
        </p:txBody>
      </p:sp>
      <p:sp>
        <p:nvSpPr>
          <p:cNvPr id="5" name="Footer Placeholder 4">
            <a:extLst>
              <a:ext uri="{FF2B5EF4-FFF2-40B4-BE49-F238E27FC236}">
                <a16:creationId xmlns:a16="http://schemas.microsoft.com/office/drawing/2014/main" id="{FA6C6268-F619-48BB-933B-E115CE93C624}"/>
              </a:ext>
            </a:extLst>
          </p:cNvPr>
          <p:cNvSpPr>
            <a:spLocks noGrp="1"/>
          </p:cNvSpPr>
          <p:nvPr>
            <p:ph type="ftr" sz="quarter" idx="15"/>
          </p:nvPr>
        </p:nvSpPr>
        <p:spPr/>
        <p:txBody>
          <a:bodyPr/>
          <a:lstStyle/>
          <a:p>
            <a:r>
              <a:rPr lang="en-US"/>
              <a:t>SSZG653 Software Architectures</a:t>
            </a:r>
          </a:p>
        </p:txBody>
      </p:sp>
      <p:sp>
        <p:nvSpPr>
          <p:cNvPr id="6" name="Slide Number Placeholder 5">
            <a:extLst>
              <a:ext uri="{FF2B5EF4-FFF2-40B4-BE49-F238E27FC236}">
                <a16:creationId xmlns:a16="http://schemas.microsoft.com/office/drawing/2014/main" id="{CFC9EFE8-733E-4AFB-BDAB-0CE5D93733CF}"/>
              </a:ext>
            </a:extLst>
          </p:cNvPr>
          <p:cNvSpPr>
            <a:spLocks noGrp="1"/>
          </p:cNvSpPr>
          <p:nvPr>
            <p:ph type="sldNum" sz="quarter" idx="16"/>
          </p:nvPr>
        </p:nvSpPr>
        <p:spPr>
          <a:xfrm>
            <a:off x="7010400" y="6206025"/>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10" name="Date Placeholder 9">
            <a:extLst>
              <a:ext uri="{FF2B5EF4-FFF2-40B4-BE49-F238E27FC236}">
                <a16:creationId xmlns:a16="http://schemas.microsoft.com/office/drawing/2014/main" id="{FB6E1B0A-851E-4A0C-B89D-3CC106FF0C5B}"/>
              </a:ext>
            </a:extLst>
          </p:cNvPr>
          <p:cNvSpPr>
            <a:spLocks noGrp="1"/>
          </p:cNvSpPr>
          <p:nvPr>
            <p:ph type="dt" sz="half" idx="11"/>
          </p:nvPr>
        </p:nvSpPr>
        <p:spPr/>
        <p:txBody>
          <a:bodyPr/>
          <a:lstStyle/>
          <a:p>
            <a:r>
              <a:rPr lang="en-US"/>
              <a:t>August 12, 2023</a:t>
            </a:r>
          </a:p>
        </p:txBody>
      </p:sp>
      <p:sp>
        <p:nvSpPr>
          <p:cNvPr id="17" name="Footer Placeholder 16">
            <a:extLst>
              <a:ext uri="{FF2B5EF4-FFF2-40B4-BE49-F238E27FC236}">
                <a16:creationId xmlns:a16="http://schemas.microsoft.com/office/drawing/2014/main" id="{224DB619-8B4A-4430-9A32-51334D35E42E}"/>
              </a:ext>
            </a:extLst>
          </p:cNvPr>
          <p:cNvSpPr>
            <a:spLocks noGrp="1"/>
          </p:cNvSpPr>
          <p:nvPr>
            <p:ph type="ftr" sz="quarter" idx="12"/>
          </p:nvPr>
        </p:nvSpPr>
        <p:spPr/>
        <p:txBody>
          <a:bodyPr/>
          <a:lstStyle/>
          <a:p>
            <a:r>
              <a:rPr lang="en-US"/>
              <a:t>SSZG653 Software Architectures</a:t>
            </a:r>
          </a:p>
        </p:txBody>
      </p:sp>
      <p:sp>
        <p:nvSpPr>
          <p:cNvPr id="18" name="Slide Number Placeholder 17">
            <a:extLst>
              <a:ext uri="{FF2B5EF4-FFF2-40B4-BE49-F238E27FC236}">
                <a16:creationId xmlns:a16="http://schemas.microsoft.com/office/drawing/2014/main" id="{8986382B-03E0-49E8-ABB3-DDB76510459C}"/>
              </a:ext>
            </a:extLst>
          </p:cNvPr>
          <p:cNvSpPr>
            <a:spLocks noGrp="1"/>
          </p:cNvSpPr>
          <p:nvPr>
            <p:ph type="sldNum" sz="quarter" idx="13"/>
          </p:nvPr>
        </p:nvSpPr>
        <p:spPr>
          <a:xfrm>
            <a:off x="7010400" y="6210934"/>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r>
              <a:rPr lang="en-US"/>
              <a:t>August 12, 2023</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r>
              <a:rPr lang="en-US" dirty="0"/>
              <a:t>SSZG653 Software Architectures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 id="2147483661" r:id="rId12"/>
    <p:sldLayoutId id="2147483662" r:id="rId13"/>
  </p:sldLayoutIdLst>
  <p:hf hdr="0"/>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oleObject" Target="../embeddings/oleObject2.bin"/><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br>
              <a:rPr lang="en-US" dirty="0"/>
            </a:br>
            <a:r>
              <a:rPr lang="en-US" dirty="0"/>
              <a:t>Security</a:t>
            </a:r>
          </a:p>
        </p:txBody>
      </p:sp>
      <p:sp>
        <p:nvSpPr>
          <p:cNvPr id="6" name="Content Placeholder 5"/>
          <p:cNvSpPr>
            <a:spLocks noGrp="1"/>
          </p:cNvSpPr>
          <p:nvPr>
            <p:ph sz="quarter" idx="13"/>
          </p:nvPr>
        </p:nvSpPr>
        <p:spPr/>
        <p:txBody>
          <a:bodyPr/>
          <a:lstStyle/>
          <a:p>
            <a:r>
              <a:rPr lang="en-US" sz="1800" dirty="0"/>
              <a:t>Harvinder S Jabbal </a:t>
            </a:r>
          </a:p>
          <a:p>
            <a:r>
              <a:rPr lang="en-US" dirty="0"/>
              <a:t>CSIS, Work Integrated Learning Programs</a:t>
            </a:r>
          </a:p>
        </p:txBody>
      </p:sp>
      <p:sp>
        <p:nvSpPr>
          <p:cNvPr id="2" name="Slide Number Placeholder 1">
            <a:extLst>
              <a:ext uri="{FF2B5EF4-FFF2-40B4-BE49-F238E27FC236}">
                <a16:creationId xmlns:a16="http://schemas.microsoft.com/office/drawing/2014/main" id="{7F90C164-BD80-4958-B5AD-15C0024F6F1D}"/>
              </a:ext>
            </a:extLst>
          </p:cNvPr>
          <p:cNvSpPr>
            <a:spLocks noGrp="1"/>
          </p:cNvSpPr>
          <p:nvPr>
            <p:ph type="sldNum" sz="quarter" idx="16"/>
          </p:nvPr>
        </p:nvSpPr>
        <p:spPr/>
        <p:txBody>
          <a:bodyPr/>
          <a:lstStyle/>
          <a:p>
            <a:fld id="{BC8D7E44-7D4F-4942-A8C9-2DF6BF8399E8}" type="slidenum">
              <a:rPr lang="en-US" smtClean="0"/>
              <a:pPr/>
              <a:t>1</a:t>
            </a:fld>
            <a:endParaRPr lang="en-US" dirty="0"/>
          </a:p>
        </p:txBody>
      </p:sp>
      <p:sp>
        <p:nvSpPr>
          <p:cNvPr id="3" name="Footer Placeholder 2">
            <a:extLst>
              <a:ext uri="{FF2B5EF4-FFF2-40B4-BE49-F238E27FC236}">
                <a16:creationId xmlns:a16="http://schemas.microsoft.com/office/drawing/2014/main" id="{2618058F-E2B6-466F-9CC1-565AF74727FA}"/>
              </a:ext>
            </a:extLst>
          </p:cNvPr>
          <p:cNvSpPr>
            <a:spLocks noGrp="1"/>
          </p:cNvSpPr>
          <p:nvPr>
            <p:ph type="ftr" sz="quarter" idx="15"/>
          </p:nvPr>
        </p:nvSpPr>
        <p:spPr/>
        <p:txBody>
          <a:bodyPr/>
          <a:lstStyle/>
          <a:p>
            <a:r>
              <a:rPr lang="en-US" dirty="0"/>
              <a:t>SSZG653 Software Architectures</a:t>
            </a:r>
          </a:p>
        </p:txBody>
      </p:sp>
      <p:sp>
        <p:nvSpPr>
          <p:cNvPr id="4" name="Date Placeholder 3">
            <a:extLst>
              <a:ext uri="{FF2B5EF4-FFF2-40B4-BE49-F238E27FC236}">
                <a16:creationId xmlns:a16="http://schemas.microsoft.com/office/drawing/2014/main" id="{791BFCCC-1B52-43EB-9B30-A96190E558FD}"/>
              </a:ext>
            </a:extLst>
          </p:cNvPr>
          <p:cNvSpPr>
            <a:spLocks noGrp="1"/>
          </p:cNvSpPr>
          <p:nvPr>
            <p:ph type="dt" sz="half" idx="14"/>
          </p:nvPr>
        </p:nvSpPr>
        <p:spPr/>
        <p:txBody>
          <a:bodyPr/>
          <a:lstStyle/>
          <a:p>
            <a:r>
              <a:rPr lang="en-US"/>
              <a:t>August 12, 2023</a:t>
            </a:r>
          </a:p>
        </p:txBody>
      </p:sp>
      <p:graphicFrame>
        <p:nvGraphicFramePr>
          <p:cNvPr id="7" name="Object 6">
            <a:extLst>
              <a:ext uri="{FF2B5EF4-FFF2-40B4-BE49-F238E27FC236}">
                <a16:creationId xmlns:a16="http://schemas.microsoft.com/office/drawing/2014/main" id="{1A21DD62-BACA-4151-9C18-26672462CB61}"/>
              </a:ext>
            </a:extLst>
          </p:cNvPr>
          <p:cNvGraphicFramePr>
            <a:graphicFrameLocks noChangeAspect="1"/>
          </p:cNvGraphicFramePr>
          <p:nvPr>
            <p:extLst>
              <p:ext uri="{D42A27DB-BD31-4B8C-83A1-F6EECF244321}">
                <p14:modId xmlns:p14="http://schemas.microsoft.com/office/powerpoint/2010/main" val="221175806"/>
              </p:ext>
            </p:extLst>
          </p:nvPr>
        </p:nvGraphicFramePr>
        <p:xfrm>
          <a:off x="5297007" y="4280452"/>
          <a:ext cx="1376844" cy="485223"/>
        </p:xfrm>
        <a:graphic>
          <a:graphicData uri="http://schemas.openxmlformats.org/presentationml/2006/ole">
            <mc:AlternateContent xmlns:mc="http://schemas.openxmlformats.org/markup-compatibility/2006">
              <mc:Choice xmlns:v="urn:schemas-microsoft-com:vml" Requires="v">
                <p:oleObj name="Packager Shell Object" showAsIcon="1" r:id="rId2" imgW="1248480" imgH="439560" progId="Package">
                  <p:embed/>
                </p:oleObj>
              </mc:Choice>
              <mc:Fallback>
                <p:oleObj name="Packager Shell Object" showAsIcon="1" r:id="rId2" imgW="1248480" imgH="439560" progId="Package">
                  <p:embed/>
                  <p:pic>
                    <p:nvPicPr>
                      <p:cNvPr id="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7007" y="4280452"/>
                        <a:ext cx="1376844" cy="4852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45644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Date Placeholder 5">
            <a:extLst>
              <a:ext uri="{FF2B5EF4-FFF2-40B4-BE49-F238E27FC236}">
                <a16:creationId xmlns:a16="http://schemas.microsoft.com/office/drawing/2014/main" id="{FD4603E0-69DA-4211-A429-696E1F59E024}"/>
              </a:ext>
            </a:extLst>
          </p:cNvPr>
          <p:cNvSpPr>
            <a:spLocks noGrp="1"/>
          </p:cNvSpPr>
          <p:nvPr>
            <p:ph type="dt" sz="half" idx="12"/>
          </p:nvPr>
        </p:nvSpPr>
        <p:spPr/>
        <p:txBody>
          <a:bodyPr/>
          <a:lstStyle/>
          <a:p>
            <a:r>
              <a:rPr lang="en-US"/>
              <a:t>August 12, 2023</a:t>
            </a:r>
          </a:p>
        </p:txBody>
      </p:sp>
      <p:sp>
        <p:nvSpPr>
          <p:cNvPr id="8" name="Slide Number Placeholder 7">
            <a:extLst>
              <a:ext uri="{FF2B5EF4-FFF2-40B4-BE49-F238E27FC236}">
                <a16:creationId xmlns:a16="http://schemas.microsoft.com/office/drawing/2014/main" id="{BC32C111-57FB-4FA0-A2C5-2976121B448A}"/>
              </a:ext>
            </a:extLst>
          </p:cNvPr>
          <p:cNvSpPr>
            <a:spLocks noGrp="1"/>
          </p:cNvSpPr>
          <p:nvPr>
            <p:ph type="sldNum" sz="quarter" idx="14"/>
          </p:nvPr>
        </p:nvSpPr>
        <p:spPr/>
        <p:txBody>
          <a:bodyPr/>
          <a:lstStyle/>
          <a:p>
            <a:fld id="{BC8D7E44-7D4F-4942-A8C9-2DF6BF8399E8}" type="slidenum">
              <a:rPr lang="en-US" smtClean="0"/>
              <a:pPr/>
              <a:t>10</a:t>
            </a:fld>
            <a:endParaRPr lang="en-US" dirty="0"/>
          </a:p>
        </p:txBody>
      </p:sp>
      <p:sp>
        <p:nvSpPr>
          <p:cNvPr id="12" name="Title 1">
            <a:extLst>
              <a:ext uri="{FF2B5EF4-FFF2-40B4-BE49-F238E27FC236}">
                <a16:creationId xmlns:a16="http://schemas.microsoft.com/office/drawing/2014/main" id="{D5D65098-D39B-0CC2-53F2-7B534FD6C5C1}"/>
              </a:ext>
            </a:extLst>
          </p:cNvPr>
          <p:cNvSpPr>
            <a:spLocks noGrp="1"/>
          </p:cNvSpPr>
          <p:nvPr>
            <p:ph sz="quarter" idx="10"/>
          </p:nvPr>
        </p:nvSpPr>
        <p:spPr>
          <a:xfrm>
            <a:off x="304800" y="152400"/>
            <a:ext cx="6324600" cy="1143000"/>
          </a:xfrm>
        </p:spPr>
        <p:txBody>
          <a:bodyPr>
            <a:normAutofit/>
          </a:bodyPr>
          <a:lstStyle/>
          <a:p>
            <a:r>
              <a:rPr lang="en-US" dirty="0"/>
              <a:t>Security Tactics</a:t>
            </a:r>
          </a:p>
        </p:txBody>
      </p:sp>
      <p:graphicFrame>
        <p:nvGraphicFramePr>
          <p:cNvPr id="14" name="Content Placeholder 13">
            <a:extLst>
              <a:ext uri="{FF2B5EF4-FFF2-40B4-BE49-F238E27FC236}">
                <a16:creationId xmlns:a16="http://schemas.microsoft.com/office/drawing/2014/main" id="{CE1BE8D4-AC4E-BE54-D084-2375343F96E8}"/>
              </a:ext>
            </a:extLst>
          </p:cNvPr>
          <p:cNvGraphicFramePr>
            <a:graphicFrameLocks noGrp="1" noChangeAspect="1"/>
          </p:cNvGraphicFramePr>
          <p:nvPr>
            <p:ph idx="1"/>
          </p:nvPr>
        </p:nvGraphicFramePr>
        <p:xfrm>
          <a:off x="1136995" y="1493838"/>
          <a:ext cx="6565209" cy="4525962"/>
        </p:xfrm>
        <a:graphic>
          <a:graphicData uri="http://schemas.openxmlformats.org/presentationml/2006/ole">
            <mc:AlternateContent xmlns:mc="http://schemas.openxmlformats.org/markup-compatibility/2006">
              <mc:Choice xmlns:v="urn:schemas-microsoft-com:vml" Requires="v">
                <p:oleObj name="Visio" r:id="rId2" imgW="8734770" imgH="6020968" progId="">
                  <p:embed/>
                </p:oleObj>
              </mc:Choice>
              <mc:Fallback>
                <p:oleObj name="Visio" r:id="rId2" imgW="8734770" imgH="6020968" progId="">
                  <p:embed/>
                  <p:pic>
                    <p:nvPicPr>
                      <p:cNvPr id="7"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6995" y="1493838"/>
                        <a:ext cx="6565209" cy="4525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66928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338575"/>
            <a:ext cx="9144000" cy="4525963"/>
          </a:xfrm>
        </p:spPr>
        <p:txBody>
          <a:bodyPr>
            <a:noAutofit/>
          </a:bodyPr>
          <a:lstStyle/>
          <a:p>
            <a:pPr lvl="0">
              <a:buFont typeface="Arial" panose="020B0604020202020204" pitchFamily="34" charset="0"/>
              <a:buChar char="•"/>
            </a:pPr>
            <a:r>
              <a:rPr lang="en-US" sz="2500" dirty="0"/>
              <a:t>Detect Intrusion: compare network traffic or service request patterns </a:t>
            </a:r>
            <a:r>
              <a:rPr lang="en-US" sz="2500" i="1" dirty="0"/>
              <a:t>within</a:t>
            </a:r>
            <a:r>
              <a:rPr lang="en-US" sz="2500" dirty="0"/>
              <a:t> a system to a set of signatures or known patterns of malicious behavior stored in a database. </a:t>
            </a:r>
          </a:p>
          <a:p>
            <a:pPr lvl="0">
              <a:buFont typeface="Arial" panose="020B0604020202020204" pitchFamily="34" charset="0"/>
              <a:buChar char="•"/>
            </a:pPr>
            <a:r>
              <a:rPr lang="en-US" sz="2500" dirty="0"/>
              <a:t>Detect Service Denial: comparison of the pattern or signature of network traffic </a:t>
            </a:r>
            <a:r>
              <a:rPr lang="en-US" sz="2500" i="1" dirty="0"/>
              <a:t>coming</a:t>
            </a:r>
            <a:r>
              <a:rPr lang="en-US" sz="2500" dirty="0"/>
              <a:t> </a:t>
            </a:r>
            <a:r>
              <a:rPr lang="en-US" sz="2500" i="1" dirty="0"/>
              <a:t>into</a:t>
            </a:r>
            <a:r>
              <a:rPr lang="en-US" sz="2500" dirty="0"/>
              <a:t> a system to historic profiles of known Denial of Service (</a:t>
            </a:r>
            <a:r>
              <a:rPr lang="en-US" sz="2500" dirty="0" err="1"/>
              <a:t>DoS</a:t>
            </a:r>
            <a:r>
              <a:rPr lang="en-US" sz="2500" dirty="0"/>
              <a:t>) attacks.</a:t>
            </a:r>
          </a:p>
          <a:p>
            <a:pPr lvl="0">
              <a:buFont typeface="Arial" panose="020B0604020202020204" pitchFamily="34" charset="0"/>
              <a:buChar char="•"/>
            </a:pPr>
            <a:r>
              <a:rPr lang="en-US" sz="2500" dirty="0"/>
              <a:t>Verify Message Integrity: use techniques such as checksums or hash values to verify the integrity of messages, resource files, deployment files, and configuration files. </a:t>
            </a:r>
          </a:p>
          <a:p>
            <a:pPr lvl="0">
              <a:buFont typeface="Arial" panose="020B0604020202020204" pitchFamily="34" charset="0"/>
              <a:buChar char="•"/>
            </a:pPr>
            <a:r>
              <a:rPr lang="en-US" sz="2500" dirty="0"/>
              <a:t>Detect Message Delay: checking the time that it takes to deliver a message, it is possible to detect suspicious timing behavior.</a:t>
            </a:r>
          </a:p>
        </p:txBody>
      </p:sp>
      <p:sp>
        <p:nvSpPr>
          <p:cNvPr id="4" name="Footer Placeholder 3"/>
          <p:cNvSpPr>
            <a:spLocks noGrp="1"/>
          </p:cNvSpPr>
          <p:nvPr>
            <p:ph type="ftr" sz="quarter" idx="13"/>
          </p:nvPr>
        </p:nvSpPr>
        <p:spPr/>
        <p:txBody>
          <a:bodyPr/>
          <a:lstStyle/>
          <a:p>
            <a:r>
              <a:rPr lang="en-AU" dirty="0"/>
              <a:t>SSZG653 Software Architectures</a:t>
            </a:r>
          </a:p>
        </p:txBody>
      </p:sp>
      <p:sp>
        <p:nvSpPr>
          <p:cNvPr id="5" name="Date Placeholder 4">
            <a:extLst>
              <a:ext uri="{FF2B5EF4-FFF2-40B4-BE49-F238E27FC236}">
                <a16:creationId xmlns:a16="http://schemas.microsoft.com/office/drawing/2014/main" id="{C956797A-AB71-450C-B5C2-78B9A3C0F1AA}"/>
              </a:ext>
            </a:extLst>
          </p:cNvPr>
          <p:cNvSpPr>
            <a:spLocks noGrp="1"/>
          </p:cNvSpPr>
          <p:nvPr>
            <p:ph type="dt" sz="half" idx="12"/>
          </p:nvPr>
        </p:nvSpPr>
        <p:spPr/>
        <p:txBody>
          <a:bodyPr/>
          <a:lstStyle/>
          <a:p>
            <a:r>
              <a:rPr lang="en-US"/>
              <a:t>August 12, 2023</a:t>
            </a:r>
          </a:p>
        </p:txBody>
      </p:sp>
      <p:sp>
        <p:nvSpPr>
          <p:cNvPr id="8" name="Slide Number Placeholder 7">
            <a:extLst>
              <a:ext uri="{FF2B5EF4-FFF2-40B4-BE49-F238E27FC236}">
                <a16:creationId xmlns:a16="http://schemas.microsoft.com/office/drawing/2014/main" id="{B76E8FE6-D83F-4644-A41F-3632F65DF7E8}"/>
              </a:ext>
            </a:extLst>
          </p:cNvPr>
          <p:cNvSpPr>
            <a:spLocks noGrp="1"/>
          </p:cNvSpPr>
          <p:nvPr>
            <p:ph type="sldNum" sz="quarter" idx="14"/>
          </p:nvPr>
        </p:nvSpPr>
        <p:spPr/>
        <p:txBody>
          <a:bodyPr/>
          <a:lstStyle/>
          <a:p>
            <a:fld id="{BC8D7E44-7D4F-4942-A8C9-2DF6BF8399E8}" type="slidenum">
              <a:rPr lang="en-US" smtClean="0"/>
              <a:pPr/>
              <a:t>11</a:t>
            </a:fld>
            <a:endParaRPr lang="en-US" dirty="0"/>
          </a:p>
        </p:txBody>
      </p:sp>
      <p:sp>
        <p:nvSpPr>
          <p:cNvPr id="9" name="Title 1">
            <a:extLst>
              <a:ext uri="{FF2B5EF4-FFF2-40B4-BE49-F238E27FC236}">
                <a16:creationId xmlns:a16="http://schemas.microsoft.com/office/drawing/2014/main" id="{EA1410C0-6266-54E4-6218-A86AD39DB839}"/>
              </a:ext>
            </a:extLst>
          </p:cNvPr>
          <p:cNvSpPr>
            <a:spLocks noGrp="1"/>
          </p:cNvSpPr>
          <p:nvPr>
            <p:ph sz="quarter" idx="10"/>
          </p:nvPr>
        </p:nvSpPr>
        <p:spPr>
          <a:xfrm>
            <a:off x="304800" y="152400"/>
            <a:ext cx="6324600" cy="1143000"/>
          </a:xfrm>
        </p:spPr>
        <p:txBody>
          <a:bodyPr>
            <a:normAutofit/>
          </a:bodyPr>
          <a:lstStyle/>
          <a:p>
            <a:r>
              <a:rPr lang="en-US" dirty="0"/>
              <a:t>Detect Attacks</a:t>
            </a:r>
          </a:p>
        </p:txBody>
      </p:sp>
    </p:spTree>
    <p:extLst>
      <p:ext uri="{BB962C8B-B14F-4D97-AF65-F5344CB8AC3E}">
        <p14:creationId xmlns:p14="http://schemas.microsoft.com/office/powerpoint/2010/main" val="2601889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buFont typeface="Arial" panose="020B0604020202020204" pitchFamily="34" charset="0"/>
              <a:buChar char="•"/>
            </a:pPr>
            <a:r>
              <a:rPr lang="en-US" dirty="0"/>
              <a:t>Identify Actors: identify the source of any external input to the system. </a:t>
            </a:r>
          </a:p>
          <a:p>
            <a:pPr lvl="0">
              <a:buFont typeface="Arial" panose="020B0604020202020204" pitchFamily="34" charset="0"/>
              <a:buChar char="•"/>
            </a:pPr>
            <a:r>
              <a:rPr lang="en-US" dirty="0"/>
              <a:t>Authenticate Actors: ensure that an actor (user or a remote computer) is actually who or what it purports to be.</a:t>
            </a:r>
          </a:p>
          <a:p>
            <a:pPr lvl="0">
              <a:buFont typeface="Arial" panose="020B0604020202020204" pitchFamily="34" charset="0"/>
              <a:buChar char="•"/>
            </a:pPr>
            <a:r>
              <a:rPr lang="en-US" dirty="0"/>
              <a:t>Authorize Actors: ensuring that an authenticated actor has the rights to access and modify either data or services. </a:t>
            </a:r>
          </a:p>
          <a:p>
            <a:pPr lvl="0">
              <a:buFont typeface="Arial" panose="020B0604020202020204" pitchFamily="34" charset="0"/>
              <a:buChar char="•"/>
            </a:pPr>
            <a:r>
              <a:rPr lang="en-US" dirty="0"/>
              <a:t>Limit Access: limiting access to resources such as memory, network connections, or access points.</a:t>
            </a:r>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5" name="Date Placeholder 4">
            <a:extLst>
              <a:ext uri="{FF2B5EF4-FFF2-40B4-BE49-F238E27FC236}">
                <a16:creationId xmlns:a16="http://schemas.microsoft.com/office/drawing/2014/main" id="{83124B09-2153-41C7-B0B1-762AA2E72472}"/>
              </a:ext>
            </a:extLst>
          </p:cNvPr>
          <p:cNvSpPr>
            <a:spLocks noGrp="1"/>
          </p:cNvSpPr>
          <p:nvPr>
            <p:ph type="dt" sz="half" idx="12"/>
          </p:nvPr>
        </p:nvSpPr>
        <p:spPr/>
        <p:txBody>
          <a:bodyPr/>
          <a:lstStyle/>
          <a:p>
            <a:r>
              <a:rPr lang="en-US"/>
              <a:t>August 12, 2023</a:t>
            </a:r>
          </a:p>
        </p:txBody>
      </p:sp>
      <p:sp>
        <p:nvSpPr>
          <p:cNvPr id="8" name="Slide Number Placeholder 7">
            <a:extLst>
              <a:ext uri="{FF2B5EF4-FFF2-40B4-BE49-F238E27FC236}">
                <a16:creationId xmlns:a16="http://schemas.microsoft.com/office/drawing/2014/main" id="{F9909BBC-CC3C-4888-9D3D-FD6AA11C9988}"/>
              </a:ext>
            </a:extLst>
          </p:cNvPr>
          <p:cNvSpPr>
            <a:spLocks noGrp="1"/>
          </p:cNvSpPr>
          <p:nvPr>
            <p:ph type="sldNum" sz="quarter" idx="14"/>
          </p:nvPr>
        </p:nvSpPr>
        <p:spPr/>
        <p:txBody>
          <a:bodyPr/>
          <a:lstStyle/>
          <a:p>
            <a:fld id="{BC8D7E44-7D4F-4942-A8C9-2DF6BF8399E8}" type="slidenum">
              <a:rPr lang="en-US" smtClean="0"/>
              <a:pPr/>
              <a:t>12</a:t>
            </a:fld>
            <a:endParaRPr lang="en-US" dirty="0"/>
          </a:p>
        </p:txBody>
      </p:sp>
      <p:sp>
        <p:nvSpPr>
          <p:cNvPr id="9" name="Title 1">
            <a:extLst>
              <a:ext uri="{FF2B5EF4-FFF2-40B4-BE49-F238E27FC236}">
                <a16:creationId xmlns:a16="http://schemas.microsoft.com/office/drawing/2014/main" id="{92130863-2512-F3E9-1CE1-87905A70A1DC}"/>
              </a:ext>
            </a:extLst>
          </p:cNvPr>
          <p:cNvSpPr>
            <a:spLocks noGrp="1"/>
          </p:cNvSpPr>
          <p:nvPr>
            <p:ph sz="quarter" idx="10"/>
          </p:nvPr>
        </p:nvSpPr>
        <p:spPr>
          <a:xfrm>
            <a:off x="304800" y="152400"/>
            <a:ext cx="6324600" cy="1143000"/>
          </a:xfrm>
        </p:spPr>
        <p:txBody>
          <a:bodyPr>
            <a:normAutofit/>
          </a:bodyPr>
          <a:lstStyle/>
          <a:p>
            <a:r>
              <a:rPr lang="en-US" dirty="0"/>
              <a:t>Resist Attacks</a:t>
            </a:r>
          </a:p>
        </p:txBody>
      </p:sp>
    </p:spTree>
    <p:extLst>
      <p:ext uri="{BB962C8B-B14F-4D97-AF65-F5344CB8AC3E}">
        <p14:creationId xmlns:p14="http://schemas.microsoft.com/office/powerpoint/2010/main" val="699638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Limit Exposure: minimize the attack surface of a system by having the fewest possible number of access points.</a:t>
            </a:r>
          </a:p>
          <a:p>
            <a:pPr>
              <a:buFont typeface="Arial" panose="020B0604020202020204" pitchFamily="34" charset="0"/>
              <a:buChar char="•"/>
            </a:pPr>
            <a:r>
              <a:rPr lang="en-US" dirty="0"/>
              <a:t>Encrypt Data: apply some form of encryption to data and to communication.</a:t>
            </a:r>
          </a:p>
          <a:p>
            <a:pPr>
              <a:buFont typeface="Arial" panose="020B0604020202020204" pitchFamily="34" charset="0"/>
              <a:buChar char="•"/>
            </a:pPr>
            <a:r>
              <a:rPr lang="en-US" dirty="0"/>
              <a:t>Separate Entities: can be done through physical separation on different servers attached to different networks, the use of virtual machines, or an “air gap”.</a:t>
            </a:r>
          </a:p>
          <a:p>
            <a:pPr>
              <a:buFont typeface="Arial" panose="020B0604020202020204" pitchFamily="34" charset="0"/>
              <a:buChar char="•"/>
            </a:pPr>
            <a:r>
              <a:rPr lang="en-US" dirty="0"/>
              <a:t>Change Default Settings: Force the user to change settings assigned by default.</a:t>
            </a:r>
          </a:p>
          <a:p>
            <a:pPr lvl="0">
              <a:buFont typeface="Arial" panose="020B0604020202020204" pitchFamily="34" charset="0"/>
              <a:buChar char="•"/>
            </a:pPr>
            <a:endParaRPr lang="en-US" dirty="0"/>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5" name="Date Placeholder 4">
            <a:extLst>
              <a:ext uri="{FF2B5EF4-FFF2-40B4-BE49-F238E27FC236}">
                <a16:creationId xmlns:a16="http://schemas.microsoft.com/office/drawing/2014/main" id="{48078FD5-A594-487C-86C1-40AFC642C115}"/>
              </a:ext>
            </a:extLst>
          </p:cNvPr>
          <p:cNvSpPr>
            <a:spLocks noGrp="1"/>
          </p:cNvSpPr>
          <p:nvPr>
            <p:ph type="dt" sz="half" idx="12"/>
          </p:nvPr>
        </p:nvSpPr>
        <p:spPr/>
        <p:txBody>
          <a:bodyPr/>
          <a:lstStyle/>
          <a:p>
            <a:r>
              <a:rPr lang="en-US"/>
              <a:t>August 12, 2023</a:t>
            </a:r>
          </a:p>
        </p:txBody>
      </p:sp>
      <p:sp>
        <p:nvSpPr>
          <p:cNvPr id="8" name="Slide Number Placeholder 7">
            <a:extLst>
              <a:ext uri="{FF2B5EF4-FFF2-40B4-BE49-F238E27FC236}">
                <a16:creationId xmlns:a16="http://schemas.microsoft.com/office/drawing/2014/main" id="{95F43F2E-723F-441F-8ECE-2863904DB752}"/>
              </a:ext>
            </a:extLst>
          </p:cNvPr>
          <p:cNvSpPr>
            <a:spLocks noGrp="1"/>
          </p:cNvSpPr>
          <p:nvPr>
            <p:ph type="sldNum" sz="quarter" idx="14"/>
          </p:nvPr>
        </p:nvSpPr>
        <p:spPr/>
        <p:txBody>
          <a:bodyPr/>
          <a:lstStyle/>
          <a:p>
            <a:fld id="{BC8D7E44-7D4F-4942-A8C9-2DF6BF8399E8}" type="slidenum">
              <a:rPr lang="en-US" smtClean="0"/>
              <a:pPr/>
              <a:t>13</a:t>
            </a:fld>
            <a:endParaRPr lang="en-US" dirty="0"/>
          </a:p>
        </p:txBody>
      </p:sp>
      <p:sp>
        <p:nvSpPr>
          <p:cNvPr id="9" name="Title 1">
            <a:extLst>
              <a:ext uri="{FF2B5EF4-FFF2-40B4-BE49-F238E27FC236}">
                <a16:creationId xmlns:a16="http://schemas.microsoft.com/office/drawing/2014/main" id="{0BE3CBAC-F388-26FB-F4A7-CA26A181FEA6}"/>
              </a:ext>
            </a:extLst>
          </p:cNvPr>
          <p:cNvSpPr>
            <a:spLocks noGrp="1"/>
          </p:cNvSpPr>
          <p:nvPr>
            <p:ph sz="quarter" idx="10"/>
          </p:nvPr>
        </p:nvSpPr>
        <p:spPr>
          <a:xfrm>
            <a:off x="304800" y="152400"/>
            <a:ext cx="6324600" cy="1143000"/>
          </a:xfrm>
        </p:spPr>
        <p:txBody>
          <a:bodyPr>
            <a:normAutofit/>
          </a:bodyPr>
          <a:lstStyle/>
          <a:p>
            <a:r>
              <a:rPr lang="en-US" dirty="0"/>
              <a:t>Resist Attacks</a:t>
            </a:r>
          </a:p>
        </p:txBody>
      </p:sp>
    </p:spTree>
    <p:extLst>
      <p:ext uri="{BB962C8B-B14F-4D97-AF65-F5344CB8AC3E}">
        <p14:creationId xmlns:p14="http://schemas.microsoft.com/office/powerpoint/2010/main" val="1869958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buFont typeface="Arial" panose="020B0604020202020204" pitchFamily="34" charset="0"/>
              <a:buChar char="•"/>
            </a:pPr>
            <a:r>
              <a:rPr lang="en-US" dirty="0"/>
              <a:t>Revoke Access: limit access to sensitive resources, even for normally legitimate users and uses, if an attack is suspected. </a:t>
            </a:r>
          </a:p>
          <a:p>
            <a:pPr lvl="0">
              <a:buFont typeface="Arial" panose="020B0604020202020204" pitchFamily="34" charset="0"/>
              <a:buChar char="•"/>
            </a:pPr>
            <a:r>
              <a:rPr lang="en-US" dirty="0"/>
              <a:t>Lock Computer: limit access to a resource if there are repeated failed attempts to access it.</a:t>
            </a:r>
          </a:p>
          <a:p>
            <a:pPr lvl="0">
              <a:buFont typeface="Arial" panose="020B0604020202020204" pitchFamily="34" charset="0"/>
              <a:buChar char="•"/>
            </a:pPr>
            <a:r>
              <a:rPr lang="en-US" dirty="0"/>
              <a:t>Inform Actors: notify operators, other personnel, or cooperating systems when an attack is suspected or detected. </a:t>
            </a:r>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5" name="Date Placeholder 4">
            <a:extLst>
              <a:ext uri="{FF2B5EF4-FFF2-40B4-BE49-F238E27FC236}">
                <a16:creationId xmlns:a16="http://schemas.microsoft.com/office/drawing/2014/main" id="{9A237018-4755-4384-952D-0B0B8844C165}"/>
              </a:ext>
            </a:extLst>
          </p:cNvPr>
          <p:cNvSpPr>
            <a:spLocks noGrp="1"/>
          </p:cNvSpPr>
          <p:nvPr>
            <p:ph type="dt" sz="half" idx="12"/>
          </p:nvPr>
        </p:nvSpPr>
        <p:spPr/>
        <p:txBody>
          <a:bodyPr/>
          <a:lstStyle/>
          <a:p>
            <a:r>
              <a:rPr lang="en-US"/>
              <a:t>August 12, 2023</a:t>
            </a:r>
          </a:p>
        </p:txBody>
      </p:sp>
      <p:sp>
        <p:nvSpPr>
          <p:cNvPr id="8" name="Slide Number Placeholder 7">
            <a:extLst>
              <a:ext uri="{FF2B5EF4-FFF2-40B4-BE49-F238E27FC236}">
                <a16:creationId xmlns:a16="http://schemas.microsoft.com/office/drawing/2014/main" id="{329F0609-7B5A-44E3-957B-95DA5DD7501B}"/>
              </a:ext>
            </a:extLst>
          </p:cNvPr>
          <p:cNvSpPr>
            <a:spLocks noGrp="1"/>
          </p:cNvSpPr>
          <p:nvPr>
            <p:ph type="sldNum" sz="quarter" idx="14"/>
          </p:nvPr>
        </p:nvSpPr>
        <p:spPr/>
        <p:txBody>
          <a:bodyPr/>
          <a:lstStyle/>
          <a:p>
            <a:fld id="{BC8D7E44-7D4F-4942-A8C9-2DF6BF8399E8}" type="slidenum">
              <a:rPr lang="en-US" smtClean="0"/>
              <a:pPr/>
              <a:t>14</a:t>
            </a:fld>
            <a:endParaRPr lang="en-US" dirty="0"/>
          </a:p>
        </p:txBody>
      </p:sp>
      <p:sp>
        <p:nvSpPr>
          <p:cNvPr id="9" name="Title 1">
            <a:extLst>
              <a:ext uri="{FF2B5EF4-FFF2-40B4-BE49-F238E27FC236}">
                <a16:creationId xmlns:a16="http://schemas.microsoft.com/office/drawing/2014/main" id="{DE9B330E-B6F6-C565-747E-161D920E00C0}"/>
              </a:ext>
            </a:extLst>
          </p:cNvPr>
          <p:cNvSpPr>
            <a:spLocks noGrp="1"/>
          </p:cNvSpPr>
          <p:nvPr>
            <p:ph sz="quarter" idx="10"/>
          </p:nvPr>
        </p:nvSpPr>
        <p:spPr>
          <a:xfrm>
            <a:off x="304800" y="152400"/>
            <a:ext cx="6324600" cy="1143000"/>
          </a:xfrm>
        </p:spPr>
        <p:txBody>
          <a:bodyPr>
            <a:normAutofit/>
          </a:bodyPr>
          <a:lstStyle/>
          <a:p>
            <a:r>
              <a:rPr lang="en-US" dirty="0"/>
              <a:t>React to Attacks</a:t>
            </a:r>
          </a:p>
        </p:txBody>
      </p:sp>
    </p:spTree>
    <p:extLst>
      <p:ext uri="{BB962C8B-B14F-4D97-AF65-F5344CB8AC3E}">
        <p14:creationId xmlns:p14="http://schemas.microsoft.com/office/powerpoint/2010/main" val="1680608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buFont typeface="Arial" panose="020B0604020202020204" pitchFamily="34" charset="0"/>
              <a:buChar char="•"/>
            </a:pPr>
            <a:r>
              <a:rPr lang="en-US" dirty="0"/>
              <a:t>In addition to the Availability tactics for recovery of failed resources there is Audit.</a:t>
            </a:r>
          </a:p>
          <a:p>
            <a:pPr lvl="0">
              <a:buFont typeface="Arial" panose="020B0604020202020204" pitchFamily="34" charset="0"/>
              <a:buChar char="•"/>
            </a:pPr>
            <a:r>
              <a:rPr lang="en-US" dirty="0"/>
              <a:t>Audit: keep a record of user and system actions and their effects, to help trace the actions of, and to identify, an attacker. </a:t>
            </a:r>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5" name="Date Placeholder 4">
            <a:extLst>
              <a:ext uri="{FF2B5EF4-FFF2-40B4-BE49-F238E27FC236}">
                <a16:creationId xmlns:a16="http://schemas.microsoft.com/office/drawing/2014/main" id="{A471DCE8-7635-4404-B615-F623341844C7}"/>
              </a:ext>
            </a:extLst>
          </p:cNvPr>
          <p:cNvSpPr>
            <a:spLocks noGrp="1"/>
          </p:cNvSpPr>
          <p:nvPr>
            <p:ph type="dt" sz="half" idx="12"/>
          </p:nvPr>
        </p:nvSpPr>
        <p:spPr/>
        <p:txBody>
          <a:bodyPr/>
          <a:lstStyle/>
          <a:p>
            <a:r>
              <a:rPr lang="en-US"/>
              <a:t>August 12, 2023</a:t>
            </a:r>
          </a:p>
        </p:txBody>
      </p:sp>
      <p:sp>
        <p:nvSpPr>
          <p:cNvPr id="8" name="Slide Number Placeholder 7">
            <a:extLst>
              <a:ext uri="{FF2B5EF4-FFF2-40B4-BE49-F238E27FC236}">
                <a16:creationId xmlns:a16="http://schemas.microsoft.com/office/drawing/2014/main" id="{D325A41A-3623-4ABD-8A0D-2BAE4BD31D18}"/>
              </a:ext>
            </a:extLst>
          </p:cNvPr>
          <p:cNvSpPr>
            <a:spLocks noGrp="1"/>
          </p:cNvSpPr>
          <p:nvPr>
            <p:ph type="sldNum" sz="quarter" idx="14"/>
          </p:nvPr>
        </p:nvSpPr>
        <p:spPr/>
        <p:txBody>
          <a:bodyPr/>
          <a:lstStyle/>
          <a:p>
            <a:fld id="{BC8D7E44-7D4F-4942-A8C9-2DF6BF8399E8}" type="slidenum">
              <a:rPr lang="en-US" smtClean="0"/>
              <a:pPr/>
              <a:t>15</a:t>
            </a:fld>
            <a:endParaRPr lang="en-US" dirty="0"/>
          </a:p>
        </p:txBody>
      </p:sp>
      <p:sp>
        <p:nvSpPr>
          <p:cNvPr id="9" name="Title 1">
            <a:extLst>
              <a:ext uri="{FF2B5EF4-FFF2-40B4-BE49-F238E27FC236}">
                <a16:creationId xmlns:a16="http://schemas.microsoft.com/office/drawing/2014/main" id="{3CBC6585-BFCE-B386-4258-FC9E4D209010}"/>
              </a:ext>
            </a:extLst>
          </p:cNvPr>
          <p:cNvSpPr>
            <a:spLocks noGrp="1"/>
          </p:cNvSpPr>
          <p:nvPr>
            <p:ph sz="quarter" idx="10"/>
          </p:nvPr>
        </p:nvSpPr>
        <p:spPr>
          <a:xfrm>
            <a:off x="304800" y="152400"/>
            <a:ext cx="6324600" cy="1143000"/>
          </a:xfrm>
        </p:spPr>
        <p:txBody>
          <a:bodyPr>
            <a:normAutofit/>
          </a:bodyPr>
          <a:lstStyle/>
          <a:p>
            <a:r>
              <a:rPr lang="en-US" dirty="0"/>
              <a:t>Recover From Attacks</a:t>
            </a:r>
          </a:p>
        </p:txBody>
      </p:sp>
    </p:spTree>
    <p:extLst>
      <p:ext uri="{BB962C8B-B14F-4D97-AF65-F5344CB8AC3E}">
        <p14:creationId xmlns:p14="http://schemas.microsoft.com/office/powerpoint/2010/main" val="2202959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5" name="Date Placeholder 4">
            <a:extLst>
              <a:ext uri="{FF2B5EF4-FFF2-40B4-BE49-F238E27FC236}">
                <a16:creationId xmlns:a16="http://schemas.microsoft.com/office/drawing/2014/main" id="{49FF97F2-E192-4B11-B3FF-3CE9EC855710}"/>
              </a:ext>
            </a:extLst>
          </p:cNvPr>
          <p:cNvSpPr>
            <a:spLocks noGrp="1"/>
          </p:cNvSpPr>
          <p:nvPr>
            <p:ph type="dt" sz="half" idx="12"/>
          </p:nvPr>
        </p:nvSpPr>
        <p:spPr/>
        <p:txBody>
          <a:bodyPr/>
          <a:lstStyle/>
          <a:p>
            <a:r>
              <a:rPr lang="en-US"/>
              <a:t>August 12, 2023</a:t>
            </a:r>
          </a:p>
        </p:txBody>
      </p:sp>
      <p:sp>
        <p:nvSpPr>
          <p:cNvPr id="6" name="Slide Number Placeholder 5">
            <a:extLst>
              <a:ext uri="{FF2B5EF4-FFF2-40B4-BE49-F238E27FC236}">
                <a16:creationId xmlns:a16="http://schemas.microsoft.com/office/drawing/2014/main" id="{EFC01048-ECA2-4838-B127-E98F4A0DC9D9}"/>
              </a:ext>
            </a:extLst>
          </p:cNvPr>
          <p:cNvSpPr>
            <a:spLocks noGrp="1"/>
          </p:cNvSpPr>
          <p:nvPr>
            <p:ph type="sldNum" sz="quarter" idx="14"/>
          </p:nvPr>
        </p:nvSpPr>
        <p:spPr/>
        <p:txBody>
          <a:bodyPr/>
          <a:lstStyle/>
          <a:p>
            <a:fld id="{BC8D7E44-7D4F-4942-A8C9-2DF6BF8399E8}" type="slidenum">
              <a:rPr lang="en-US" smtClean="0"/>
              <a:pPr/>
              <a:t>16</a:t>
            </a:fld>
            <a:endParaRPr lang="en-US" dirty="0"/>
          </a:p>
        </p:txBody>
      </p:sp>
      <p:sp>
        <p:nvSpPr>
          <p:cNvPr id="10" name="Title 1">
            <a:extLst>
              <a:ext uri="{FF2B5EF4-FFF2-40B4-BE49-F238E27FC236}">
                <a16:creationId xmlns:a16="http://schemas.microsoft.com/office/drawing/2014/main" id="{795F0FFF-9AD7-F758-F735-30B6FC4237D5}"/>
              </a:ext>
            </a:extLst>
          </p:cNvPr>
          <p:cNvSpPr>
            <a:spLocks noGrp="1"/>
          </p:cNvSpPr>
          <p:nvPr>
            <p:ph sz="quarter" idx="10"/>
          </p:nvPr>
        </p:nvSpPr>
        <p:spPr>
          <a:xfrm>
            <a:off x="304800" y="152400"/>
            <a:ext cx="6324600" cy="1143000"/>
          </a:xfrm>
        </p:spPr>
        <p:txBody>
          <a:bodyPr>
            <a:normAutofit/>
          </a:bodyPr>
          <a:lstStyle/>
          <a:p>
            <a:r>
              <a:rPr lang="en-US" dirty="0"/>
              <a:t>Design Checklist for Security</a:t>
            </a:r>
          </a:p>
        </p:txBody>
      </p:sp>
      <p:graphicFrame>
        <p:nvGraphicFramePr>
          <p:cNvPr id="11" name="Content Placeholder 10">
            <a:extLst>
              <a:ext uri="{FF2B5EF4-FFF2-40B4-BE49-F238E27FC236}">
                <a16:creationId xmlns:a16="http://schemas.microsoft.com/office/drawing/2014/main" id="{90E0507B-2DCE-1952-51F4-3E3B44DE9DA1}"/>
              </a:ext>
            </a:extLst>
          </p:cNvPr>
          <p:cNvGraphicFramePr>
            <a:graphicFrameLocks noGrp="1"/>
          </p:cNvGraphicFramePr>
          <p:nvPr>
            <p:ph idx="1"/>
            <p:extLst>
              <p:ext uri="{D42A27DB-BD31-4B8C-83A1-F6EECF244321}">
                <p14:modId xmlns:p14="http://schemas.microsoft.com/office/powerpoint/2010/main" val="12210832"/>
              </p:ext>
            </p:extLst>
          </p:nvPr>
        </p:nvGraphicFramePr>
        <p:xfrm>
          <a:off x="304800" y="1493838"/>
          <a:ext cx="8534400" cy="4221162"/>
        </p:xfrm>
        <a:graphic>
          <a:graphicData uri="http://schemas.openxmlformats.org/drawingml/2006/table">
            <a:tbl>
              <a:tblPr firstRow="1" firstCol="1" bandRow="1">
                <a:tableStyleId>{5C22544A-7EE6-4342-B048-85BDC9FD1C3A}</a:tableStyleId>
              </a:tblPr>
              <a:tblGrid>
                <a:gridCol w="1922162">
                  <a:extLst>
                    <a:ext uri="{9D8B030D-6E8A-4147-A177-3AD203B41FA5}">
                      <a16:colId xmlns:a16="http://schemas.microsoft.com/office/drawing/2014/main" val="20000"/>
                    </a:ext>
                  </a:extLst>
                </a:gridCol>
                <a:gridCol w="6612238">
                  <a:extLst>
                    <a:ext uri="{9D8B030D-6E8A-4147-A177-3AD203B41FA5}">
                      <a16:colId xmlns:a16="http://schemas.microsoft.com/office/drawing/2014/main" val="20001"/>
                    </a:ext>
                  </a:extLst>
                </a:gridCol>
              </a:tblGrid>
              <a:tr h="4221162">
                <a:tc>
                  <a:txBody>
                    <a:bodyPr/>
                    <a:lstStyle/>
                    <a:p>
                      <a:pPr marL="0" marR="0">
                        <a:lnSpc>
                          <a:spcPct val="80000"/>
                        </a:lnSpc>
                        <a:spcBef>
                          <a:spcPts val="400"/>
                        </a:spcBef>
                        <a:spcAft>
                          <a:spcPts val="400"/>
                        </a:spcAft>
                      </a:pPr>
                      <a:r>
                        <a:rPr lang="en-US" sz="2000" dirty="0">
                          <a:effectLst/>
                        </a:rPr>
                        <a:t>Allocation of Responsibilities</a:t>
                      </a:r>
                      <a:endParaRPr lang="en-US" sz="2000" dirty="0">
                        <a:effectLst/>
                        <a:latin typeface="Times"/>
                        <a:ea typeface="Times New Roman"/>
                        <a:cs typeface="Times New Roman"/>
                      </a:endParaRPr>
                    </a:p>
                  </a:txBody>
                  <a:tcPr marL="68580" marR="68580" marT="0" marB="0"/>
                </a:tc>
                <a:tc>
                  <a:txBody>
                    <a:bodyPr/>
                    <a:lstStyle/>
                    <a:p>
                      <a:pPr marL="0" marR="0" indent="0">
                        <a:lnSpc>
                          <a:spcPct val="80000"/>
                        </a:lnSpc>
                        <a:spcBef>
                          <a:spcPts val="100"/>
                        </a:spcBef>
                        <a:spcAft>
                          <a:spcPts val="300"/>
                        </a:spcAft>
                        <a:tabLst>
                          <a:tab pos="228600" algn="l"/>
                          <a:tab pos="274320" algn="l"/>
                          <a:tab pos="274320" algn="l"/>
                        </a:tabLst>
                      </a:pPr>
                      <a:r>
                        <a:rPr lang="en-US" sz="2000" kern="1100" dirty="0">
                          <a:effectLst/>
                        </a:rPr>
                        <a:t>Determine which system responsibilities need to be secure. For each of these responsibilities ensure that additional responsibilities have been allocated to:</a:t>
                      </a:r>
                      <a:endParaRPr lang="en-US" sz="2000" dirty="0">
                        <a:effectLst/>
                      </a:endParaRPr>
                    </a:p>
                    <a:p>
                      <a:pPr marL="342900" marR="0" lvl="0" indent="-342900">
                        <a:lnSpc>
                          <a:spcPct val="80000"/>
                        </a:lnSpc>
                        <a:spcBef>
                          <a:spcPts val="100"/>
                        </a:spcBef>
                        <a:spcAft>
                          <a:spcPts val="100"/>
                        </a:spcAft>
                        <a:buFont typeface="Symbol"/>
                        <a:buChar char=""/>
                        <a:tabLst>
                          <a:tab pos="498475" algn="l"/>
                          <a:tab pos="457200" algn="l"/>
                        </a:tabLst>
                      </a:pPr>
                      <a:r>
                        <a:rPr lang="en-US" sz="2000" kern="1000" dirty="0">
                          <a:effectLst/>
                        </a:rPr>
                        <a:t>identify the actor</a:t>
                      </a:r>
                    </a:p>
                    <a:p>
                      <a:pPr marL="342900" marR="0" lvl="0" indent="-342900">
                        <a:lnSpc>
                          <a:spcPct val="80000"/>
                        </a:lnSpc>
                        <a:spcBef>
                          <a:spcPts val="100"/>
                        </a:spcBef>
                        <a:spcAft>
                          <a:spcPts val="100"/>
                        </a:spcAft>
                        <a:buFont typeface="Symbol"/>
                        <a:buChar char=""/>
                        <a:tabLst>
                          <a:tab pos="498475" algn="l"/>
                          <a:tab pos="457200" algn="l"/>
                        </a:tabLst>
                      </a:pPr>
                      <a:r>
                        <a:rPr lang="en-US" sz="2000" kern="1000" dirty="0">
                          <a:effectLst/>
                        </a:rPr>
                        <a:t>authenticate the actor</a:t>
                      </a:r>
                    </a:p>
                    <a:p>
                      <a:pPr marL="342900" marR="0" lvl="0" indent="-342900">
                        <a:lnSpc>
                          <a:spcPct val="80000"/>
                        </a:lnSpc>
                        <a:spcBef>
                          <a:spcPts val="100"/>
                        </a:spcBef>
                        <a:spcAft>
                          <a:spcPts val="100"/>
                        </a:spcAft>
                        <a:buFont typeface="Symbol"/>
                        <a:buChar char=""/>
                        <a:tabLst>
                          <a:tab pos="498475" algn="l"/>
                          <a:tab pos="457200" algn="l"/>
                        </a:tabLst>
                      </a:pPr>
                      <a:r>
                        <a:rPr lang="en-US" sz="2000" kern="1000" dirty="0">
                          <a:effectLst/>
                        </a:rPr>
                        <a:t>authorize actors</a:t>
                      </a:r>
                    </a:p>
                    <a:p>
                      <a:pPr marL="342900" marR="0" lvl="0" indent="-342900">
                        <a:lnSpc>
                          <a:spcPct val="80000"/>
                        </a:lnSpc>
                        <a:spcBef>
                          <a:spcPts val="100"/>
                        </a:spcBef>
                        <a:spcAft>
                          <a:spcPts val="100"/>
                        </a:spcAft>
                        <a:buFont typeface="Symbol"/>
                        <a:buChar char=""/>
                        <a:tabLst>
                          <a:tab pos="498475" algn="l"/>
                          <a:tab pos="457200" algn="l"/>
                        </a:tabLst>
                      </a:pPr>
                      <a:r>
                        <a:rPr lang="en-US" sz="2000" kern="1000" dirty="0">
                          <a:effectLst/>
                        </a:rPr>
                        <a:t>grant or deny access to data or services</a:t>
                      </a:r>
                    </a:p>
                    <a:p>
                      <a:pPr marL="342900" marR="0" lvl="0" indent="-342900">
                        <a:lnSpc>
                          <a:spcPct val="80000"/>
                        </a:lnSpc>
                        <a:spcBef>
                          <a:spcPts val="100"/>
                        </a:spcBef>
                        <a:spcAft>
                          <a:spcPts val="100"/>
                        </a:spcAft>
                        <a:buFont typeface="Symbol"/>
                        <a:buChar char=""/>
                        <a:tabLst>
                          <a:tab pos="498475" algn="l"/>
                          <a:tab pos="457200" algn="l"/>
                        </a:tabLst>
                      </a:pPr>
                      <a:r>
                        <a:rPr lang="en-US" sz="2000" kern="1000" dirty="0">
                          <a:effectLst/>
                        </a:rPr>
                        <a:t>record attempts to access or modify data or services</a:t>
                      </a:r>
                    </a:p>
                    <a:p>
                      <a:pPr marL="342900" marR="0" lvl="0" indent="-342900">
                        <a:lnSpc>
                          <a:spcPct val="80000"/>
                        </a:lnSpc>
                        <a:spcBef>
                          <a:spcPts val="100"/>
                        </a:spcBef>
                        <a:spcAft>
                          <a:spcPts val="100"/>
                        </a:spcAft>
                        <a:buFont typeface="Symbol"/>
                        <a:buChar char=""/>
                        <a:tabLst>
                          <a:tab pos="498475" algn="l"/>
                          <a:tab pos="457200" algn="l"/>
                        </a:tabLst>
                      </a:pPr>
                      <a:r>
                        <a:rPr lang="en-US" sz="2000" kern="1000" dirty="0">
                          <a:effectLst/>
                        </a:rPr>
                        <a:t>encrypt data</a:t>
                      </a:r>
                    </a:p>
                    <a:p>
                      <a:pPr marL="342900" marR="0" lvl="0" indent="-342900">
                        <a:lnSpc>
                          <a:spcPct val="80000"/>
                        </a:lnSpc>
                        <a:spcBef>
                          <a:spcPts val="100"/>
                        </a:spcBef>
                        <a:spcAft>
                          <a:spcPts val="100"/>
                        </a:spcAft>
                        <a:buFont typeface="Symbol"/>
                        <a:buChar char=""/>
                        <a:tabLst>
                          <a:tab pos="498475" algn="l"/>
                          <a:tab pos="457200" algn="l"/>
                        </a:tabLst>
                      </a:pPr>
                      <a:r>
                        <a:rPr lang="en-US" sz="2000" kern="1000" dirty="0">
                          <a:effectLst/>
                        </a:rPr>
                        <a:t>recognize reduced availability for resources or services and inform appropriate personnel and restrict access</a:t>
                      </a:r>
                    </a:p>
                    <a:p>
                      <a:pPr marL="342900" marR="0" lvl="0" indent="-342900">
                        <a:lnSpc>
                          <a:spcPct val="80000"/>
                        </a:lnSpc>
                        <a:spcBef>
                          <a:spcPts val="100"/>
                        </a:spcBef>
                        <a:spcAft>
                          <a:spcPts val="100"/>
                        </a:spcAft>
                        <a:buFont typeface="Symbol"/>
                        <a:buChar char=""/>
                        <a:tabLst>
                          <a:tab pos="498475" algn="l"/>
                          <a:tab pos="457200" algn="l"/>
                        </a:tabLst>
                      </a:pPr>
                      <a:r>
                        <a:rPr lang="en-US" sz="2000" kern="1000" dirty="0">
                          <a:effectLst/>
                        </a:rPr>
                        <a:t>recover from an attack</a:t>
                      </a:r>
                    </a:p>
                    <a:p>
                      <a:pPr marL="342900" marR="0" lvl="0" indent="-342900">
                        <a:lnSpc>
                          <a:spcPct val="80000"/>
                        </a:lnSpc>
                        <a:spcBef>
                          <a:spcPts val="100"/>
                        </a:spcBef>
                        <a:spcAft>
                          <a:spcPts val="100"/>
                        </a:spcAft>
                        <a:buFont typeface="Symbol"/>
                        <a:buChar char=""/>
                        <a:tabLst>
                          <a:tab pos="498475" algn="l"/>
                          <a:tab pos="457200" algn="l"/>
                        </a:tabLst>
                      </a:pPr>
                      <a:r>
                        <a:rPr lang="en-US" sz="2000" kern="1000" dirty="0">
                          <a:effectLst/>
                        </a:rPr>
                        <a:t>verify checksums and hash values</a:t>
                      </a:r>
                      <a:endParaRPr lang="en-US" sz="2000" kern="1000" dirty="0">
                        <a:effectLst/>
                        <a:latin typeface="Times New Roman"/>
                        <a:ea typeface="Times New Roman"/>
                      </a:endParaRPr>
                    </a:p>
                  </a:txBody>
                  <a:tcPr marL="68580" marR="68580"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88496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3" name="Date Placeholder 2">
            <a:extLst>
              <a:ext uri="{FF2B5EF4-FFF2-40B4-BE49-F238E27FC236}">
                <a16:creationId xmlns:a16="http://schemas.microsoft.com/office/drawing/2014/main" id="{64816D3F-21A5-4EAD-BC56-359A4B2B6048}"/>
              </a:ext>
            </a:extLst>
          </p:cNvPr>
          <p:cNvSpPr>
            <a:spLocks noGrp="1"/>
          </p:cNvSpPr>
          <p:nvPr>
            <p:ph type="dt" sz="half" idx="12"/>
          </p:nvPr>
        </p:nvSpPr>
        <p:spPr/>
        <p:txBody>
          <a:bodyPr/>
          <a:lstStyle/>
          <a:p>
            <a:r>
              <a:rPr lang="en-US"/>
              <a:t>August 12, 2023</a:t>
            </a:r>
          </a:p>
        </p:txBody>
      </p:sp>
      <p:sp>
        <p:nvSpPr>
          <p:cNvPr id="6" name="Slide Number Placeholder 5">
            <a:extLst>
              <a:ext uri="{FF2B5EF4-FFF2-40B4-BE49-F238E27FC236}">
                <a16:creationId xmlns:a16="http://schemas.microsoft.com/office/drawing/2014/main" id="{2E1AEE4F-CF18-47CA-AE8D-B5A5864D8CE0}"/>
              </a:ext>
            </a:extLst>
          </p:cNvPr>
          <p:cNvSpPr>
            <a:spLocks noGrp="1"/>
          </p:cNvSpPr>
          <p:nvPr>
            <p:ph type="sldNum" sz="quarter" idx="14"/>
          </p:nvPr>
        </p:nvSpPr>
        <p:spPr/>
        <p:txBody>
          <a:bodyPr/>
          <a:lstStyle/>
          <a:p>
            <a:fld id="{BC8D7E44-7D4F-4942-A8C9-2DF6BF8399E8}" type="slidenum">
              <a:rPr lang="en-US" smtClean="0"/>
              <a:pPr/>
              <a:t>17</a:t>
            </a:fld>
            <a:endParaRPr lang="en-US" dirty="0"/>
          </a:p>
        </p:txBody>
      </p:sp>
      <p:sp>
        <p:nvSpPr>
          <p:cNvPr id="10" name="Title 1">
            <a:extLst>
              <a:ext uri="{FF2B5EF4-FFF2-40B4-BE49-F238E27FC236}">
                <a16:creationId xmlns:a16="http://schemas.microsoft.com/office/drawing/2014/main" id="{F5FDF1BE-3FAF-3CD4-F880-90E2B4EDB280}"/>
              </a:ext>
            </a:extLst>
          </p:cNvPr>
          <p:cNvSpPr>
            <a:spLocks noGrp="1"/>
          </p:cNvSpPr>
          <p:nvPr>
            <p:ph sz="quarter" idx="10"/>
          </p:nvPr>
        </p:nvSpPr>
        <p:spPr>
          <a:xfrm>
            <a:off x="304800" y="152400"/>
            <a:ext cx="6324600" cy="1143000"/>
          </a:xfrm>
        </p:spPr>
        <p:txBody>
          <a:bodyPr>
            <a:normAutofit/>
          </a:bodyPr>
          <a:lstStyle/>
          <a:p>
            <a:r>
              <a:rPr lang="en-US" dirty="0"/>
              <a:t>Design Checklist for Security</a:t>
            </a:r>
          </a:p>
        </p:txBody>
      </p:sp>
      <p:graphicFrame>
        <p:nvGraphicFramePr>
          <p:cNvPr id="11" name="Content Placeholder 10">
            <a:extLst>
              <a:ext uri="{FF2B5EF4-FFF2-40B4-BE49-F238E27FC236}">
                <a16:creationId xmlns:a16="http://schemas.microsoft.com/office/drawing/2014/main" id="{9C90D3B4-1644-0798-F2DC-DA0E4E5C8091}"/>
              </a:ext>
            </a:extLst>
          </p:cNvPr>
          <p:cNvGraphicFramePr>
            <a:graphicFrameLocks noGrp="1"/>
          </p:cNvGraphicFramePr>
          <p:nvPr>
            <p:ph idx="1"/>
            <p:extLst>
              <p:ext uri="{D42A27DB-BD31-4B8C-83A1-F6EECF244321}">
                <p14:modId xmlns:p14="http://schemas.microsoft.com/office/powerpoint/2010/main" val="2870708225"/>
              </p:ext>
            </p:extLst>
          </p:nvPr>
        </p:nvGraphicFramePr>
        <p:xfrm>
          <a:off x="304800" y="1493838"/>
          <a:ext cx="8458200" cy="3382962"/>
        </p:xfrm>
        <a:graphic>
          <a:graphicData uri="http://schemas.openxmlformats.org/drawingml/2006/table">
            <a:tbl>
              <a:tblPr firstRow="1" firstCol="1" bandRow="1">
                <a:tableStyleId>{5C22544A-7EE6-4342-B048-85BDC9FD1C3A}</a:tableStyleId>
              </a:tblPr>
              <a:tblGrid>
                <a:gridCol w="1676400">
                  <a:extLst>
                    <a:ext uri="{9D8B030D-6E8A-4147-A177-3AD203B41FA5}">
                      <a16:colId xmlns:a16="http://schemas.microsoft.com/office/drawing/2014/main" val="20000"/>
                    </a:ext>
                  </a:extLst>
                </a:gridCol>
                <a:gridCol w="6781800">
                  <a:extLst>
                    <a:ext uri="{9D8B030D-6E8A-4147-A177-3AD203B41FA5}">
                      <a16:colId xmlns:a16="http://schemas.microsoft.com/office/drawing/2014/main" val="20001"/>
                    </a:ext>
                  </a:extLst>
                </a:gridCol>
              </a:tblGrid>
              <a:tr h="3382962">
                <a:tc>
                  <a:txBody>
                    <a:bodyPr/>
                    <a:lstStyle/>
                    <a:p>
                      <a:pPr marL="0" marR="0">
                        <a:lnSpc>
                          <a:spcPct val="80000"/>
                        </a:lnSpc>
                        <a:spcBef>
                          <a:spcPts val="400"/>
                        </a:spcBef>
                        <a:spcAft>
                          <a:spcPts val="400"/>
                        </a:spcAft>
                      </a:pPr>
                      <a:r>
                        <a:rPr lang="en-US" sz="2000" dirty="0">
                          <a:effectLst/>
                        </a:rPr>
                        <a:t>Coordination Model</a:t>
                      </a:r>
                      <a:endParaRPr lang="en-US" sz="2000" dirty="0">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Determine mechanisms required to communicate and coordinate with other systems or individuals. For these communications, ensure that mechanisms for authenticating and authorizing the actor or system, and encrypting data for transmission across the connection are in place. </a:t>
                      </a:r>
                    </a:p>
                    <a:p>
                      <a:pPr marL="0" marR="0">
                        <a:lnSpc>
                          <a:spcPct val="80000"/>
                        </a:lnSpc>
                        <a:spcBef>
                          <a:spcPts val="400"/>
                        </a:spcBef>
                        <a:spcAft>
                          <a:spcPts val="400"/>
                        </a:spcAft>
                      </a:pPr>
                      <a:r>
                        <a:rPr lang="en-US" sz="2000" dirty="0">
                          <a:effectLst/>
                        </a:rPr>
                        <a:t>Ensure also that mechanisms exist for monitoring and recognizing unexpectedly high demands for resources or services as well as mechanisms for restricting or terminating the connection.</a:t>
                      </a:r>
                      <a:endParaRPr lang="en-US" sz="2000" dirty="0">
                        <a:effectLst/>
                        <a:latin typeface="Times"/>
                        <a:ea typeface="Times New Roman"/>
                        <a:cs typeface="Times New Roman"/>
                      </a:endParaRPr>
                    </a:p>
                  </a:txBody>
                  <a:tcPr marL="68580" marR="68580"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428156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3" name="Date Placeholder 2">
            <a:extLst>
              <a:ext uri="{FF2B5EF4-FFF2-40B4-BE49-F238E27FC236}">
                <a16:creationId xmlns:a16="http://schemas.microsoft.com/office/drawing/2014/main" id="{EFDEC628-46CB-4614-B328-A88E8F8415D9}"/>
              </a:ext>
            </a:extLst>
          </p:cNvPr>
          <p:cNvSpPr>
            <a:spLocks noGrp="1"/>
          </p:cNvSpPr>
          <p:nvPr>
            <p:ph type="dt" sz="half" idx="12"/>
          </p:nvPr>
        </p:nvSpPr>
        <p:spPr/>
        <p:txBody>
          <a:bodyPr/>
          <a:lstStyle/>
          <a:p>
            <a:r>
              <a:rPr lang="en-US"/>
              <a:t>August 12, 2023</a:t>
            </a:r>
          </a:p>
        </p:txBody>
      </p:sp>
      <p:sp>
        <p:nvSpPr>
          <p:cNvPr id="6" name="Slide Number Placeholder 5">
            <a:extLst>
              <a:ext uri="{FF2B5EF4-FFF2-40B4-BE49-F238E27FC236}">
                <a16:creationId xmlns:a16="http://schemas.microsoft.com/office/drawing/2014/main" id="{C9308EDD-67F8-4500-B1EF-022813FE2588}"/>
              </a:ext>
            </a:extLst>
          </p:cNvPr>
          <p:cNvSpPr>
            <a:spLocks noGrp="1"/>
          </p:cNvSpPr>
          <p:nvPr>
            <p:ph type="sldNum" sz="quarter" idx="14"/>
          </p:nvPr>
        </p:nvSpPr>
        <p:spPr/>
        <p:txBody>
          <a:bodyPr/>
          <a:lstStyle/>
          <a:p>
            <a:fld id="{BC8D7E44-7D4F-4942-A8C9-2DF6BF8399E8}" type="slidenum">
              <a:rPr lang="en-US" smtClean="0"/>
              <a:pPr/>
              <a:t>18</a:t>
            </a:fld>
            <a:endParaRPr lang="en-US" dirty="0"/>
          </a:p>
        </p:txBody>
      </p:sp>
      <p:sp>
        <p:nvSpPr>
          <p:cNvPr id="10" name="Title 1">
            <a:extLst>
              <a:ext uri="{FF2B5EF4-FFF2-40B4-BE49-F238E27FC236}">
                <a16:creationId xmlns:a16="http://schemas.microsoft.com/office/drawing/2014/main" id="{2D177FCA-50A8-9836-6574-8532D7D7AEC4}"/>
              </a:ext>
            </a:extLst>
          </p:cNvPr>
          <p:cNvSpPr>
            <a:spLocks noGrp="1"/>
          </p:cNvSpPr>
          <p:nvPr>
            <p:ph sz="quarter" idx="10"/>
          </p:nvPr>
        </p:nvSpPr>
        <p:spPr>
          <a:xfrm>
            <a:off x="304800" y="152400"/>
            <a:ext cx="6324600" cy="1143000"/>
          </a:xfrm>
        </p:spPr>
        <p:txBody>
          <a:bodyPr>
            <a:normAutofit/>
          </a:bodyPr>
          <a:lstStyle/>
          <a:p>
            <a:r>
              <a:rPr lang="en-US" dirty="0"/>
              <a:t>Design Checklist for Security</a:t>
            </a:r>
          </a:p>
        </p:txBody>
      </p:sp>
      <p:graphicFrame>
        <p:nvGraphicFramePr>
          <p:cNvPr id="11" name="Content Placeholder 10">
            <a:extLst>
              <a:ext uri="{FF2B5EF4-FFF2-40B4-BE49-F238E27FC236}">
                <a16:creationId xmlns:a16="http://schemas.microsoft.com/office/drawing/2014/main" id="{6751C2CC-FAFF-CD53-A7DE-20B7994713A3}"/>
              </a:ext>
            </a:extLst>
          </p:cNvPr>
          <p:cNvGraphicFramePr>
            <a:graphicFrameLocks noGrp="1"/>
          </p:cNvGraphicFramePr>
          <p:nvPr>
            <p:ph idx="1"/>
            <p:extLst>
              <p:ext uri="{D42A27DB-BD31-4B8C-83A1-F6EECF244321}">
                <p14:modId xmlns:p14="http://schemas.microsoft.com/office/powerpoint/2010/main" val="1908299104"/>
              </p:ext>
            </p:extLst>
          </p:nvPr>
        </p:nvGraphicFramePr>
        <p:xfrm>
          <a:off x="304800" y="1493838"/>
          <a:ext cx="8534400" cy="3916362"/>
        </p:xfrm>
        <a:graphic>
          <a:graphicData uri="http://schemas.openxmlformats.org/drawingml/2006/table">
            <a:tbl>
              <a:tblPr firstRow="1" firstCol="1" bandRow="1">
                <a:tableStyleId>{5C22544A-7EE6-4342-B048-85BDC9FD1C3A}</a:tableStyleId>
              </a:tblPr>
              <a:tblGrid>
                <a:gridCol w="1241367">
                  <a:extLst>
                    <a:ext uri="{9D8B030D-6E8A-4147-A177-3AD203B41FA5}">
                      <a16:colId xmlns:a16="http://schemas.microsoft.com/office/drawing/2014/main" val="20000"/>
                    </a:ext>
                  </a:extLst>
                </a:gridCol>
                <a:gridCol w="7293033">
                  <a:extLst>
                    <a:ext uri="{9D8B030D-6E8A-4147-A177-3AD203B41FA5}">
                      <a16:colId xmlns:a16="http://schemas.microsoft.com/office/drawing/2014/main" val="20001"/>
                    </a:ext>
                  </a:extLst>
                </a:gridCol>
              </a:tblGrid>
              <a:tr h="3916362">
                <a:tc>
                  <a:txBody>
                    <a:bodyPr/>
                    <a:lstStyle/>
                    <a:p>
                      <a:pPr marL="0" marR="0">
                        <a:lnSpc>
                          <a:spcPct val="80000"/>
                        </a:lnSpc>
                        <a:spcBef>
                          <a:spcPts val="400"/>
                        </a:spcBef>
                        <a:spcAft>
                          <a:spcPts val="400"/>
                        </a:spcAft>
                      </a:pPr>
                      <a:r>
                        <a:rPr lang="en-US" sz="2000" dirty="0">
                          <a:effectLst/>
                        </a:rPr>
                        <a:t>Data Model</a:t>
                      </a:r>
                    </a:p>
                    <a:p>
                      <a:pPr marL="0" marR="0" indent="457200">
                        <a:lnSpc>
                          <a:spcPts val="1450"/>
                        </a:lnSpc>
                        <a:spcBef>
                          <a:spcPts val="400"/>
                        </a:spcBef>
                        <a:spcAft>
                          <a:spcPts val="400"/>
                        </a:spcAft>
                      </a:pPr>
                      <a:r>
                        <a:rPr lang="en-US" sz="2000" dirty="0">
                          <a:effectLst/>
                        </a:rPr>
                        <a:t> </a:t>
                      </a:r>
                      <a:endParaRPr lang="en-US" sz="2000" dirty="0">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Determine the sensitivity of different data fields.  For each data abstraction</a:t>
                      </a:r>
                    </a:p>
                    <a:p>
                      <a:pPr marL="342900" marR="0" lvl="0" indent="-342900">
                        <a:lnSpc>
                          <a:spcPct val="80000"/>
                        </a:lnSpc>
                        <a:spcBef>
                          <a:spcPts val="400"/>
                        </a:spcBef>
                        <a:spcAft>
                          <a:spcPts val="400"/>
                        </a:spcAft>
                        <a:buFont typeface="Symbol"/>
                        <a:buChar char=""/>
                      </a:pPr>
                      <a:r>
                        <a:rPr lang="en-US" sz="2000" dirty="0">
                          <a:effectLst/>
                        </a:rPr>
                        <a:t>Ensure that data of different sensitivity is separated.</a:t>
                      </a:r>
                    </a:p>
                    <a:p>
                      <a:pPr marL="342900" marR="0" lvl="0" indent="-342900">
                        <a:lnSpc>
                          <a:spcPct val="80000"/>
                        </a:lnSpc>
                        <a:spcBef>
                          <a:spcPts val="400"/>
                        </a:spcBef>
                        <a:spcAft>
                          <a:spcPts val="400"/>
                        </a:spcAft>
                        <a:buFont typeface="Symbol"/>
                        <a:buChar char=""/>
                      </a:pPr>
                      <a:r>
                        <a:rPr lang="en-US" sz="2000" dirty="0">
                          <a:effectLst/>
                        </a:rPr>
                        <a:t>Ensure that data of different sensitivity has different access rights and that access rights are checked prior to access.</a:t>
                      </a:r>
                    </a:p>
                    <a:p>
                      <a:pPr marL="342900" marR="0" lvl="0" indent="-342900">
                        <a:lnSpc>
                          <a:spcPct val="80000"/>
                        </a:lnSpc>
                        <a:spcBef>
                          <a:spcPts val="400"/>
                        </a:spcBef>
                        <a:spcAft>
                          <a:spcPts val="400"/>
                        </a:spcAft>
                        <a:buFont typeface="Symbol"/>
                        <a:buChar char=""/>
                      </a:pPr>
                      <a:r>
                        <a:rPr lang="en-US" sz="2000" dirty="0">
                          <a:effectLst/>
                        </a:rPr>
                        <a:t>Ensure that access to sensitive data is logged and that the log file is suitably protected.</a:t>
                      </a:r>
                    </a:p>
                    <a:p>
                      <a:pPr marL="342900" marR="0" lvl="0" indent="-342900">
                        <a:lnSpc>
                          <a:spcPct val="80000"/>
                        </a:lnSpc>
                        <a:spcBef>
                          <a:spcPts val="400"/>
                        </a:spcBef>
                        <a:spcAft>
                          <a:spcPts val="400"/>
                        </a:spcAft>
                        <a:buFont typeface="Symbol"/>
                        <a:buChar char=""/>
                      </a:pPr>
                      <a:r>
                        <a:rPr lang="en-US" sz="2000" dirty="0">
                          <a:effectLst/>
                        </a:rPr>
                        <a:t>Ensure that data is suitably encrypted and that keys are separated from the encrypted data.</a:t>
                      </a:r>
                    </a:p>
                    <a:p>
                      <a:pPr marL="342900" marR="0" lvl="0" indent="-342900">
                        <a:lnSpc>
                          <a:spcPct val="80000"/>
                        </a:lnSpc>
                        <a:spcBef>
                          <a:spcPts val="400"/>
                        </a:spcBef>
                        <a:spcAft>
                          <a:spcPts val="400"/>
                        </a:spcAft>
                        <a:buFont typeface="Symbol"/>
                        <a:buChar char=""/>
                      </a:pPr>
                      <a:r>
                        <a:rPr lang="en-US" sz="2000" dirty="0">
                          <a:effectLst/>
                        </a:rPr>
                        <a:t>Ensure that data can be restored if it is inappropriately modified.</a:t>
                      </a:r>
                      <a:endParaRPr lang="en-US" sz="2000" dirty="0">
                        <a:solidFill>
                          <a:srgbClr val="000080"/>
                        </a:solidFill>
                        <a:effectLst/>
                        <a:latin typeface="Times"/>
                        <a:ea typeface="Times New Roman"/>
                        <a:cs typeface="Times New Roman"/>
                      </a:endParaRPr>
                    </a:p>
                  </a:txBody>
                  <a:tcPr marL="68580" marR="68580"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77626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3" name="Date Placeholder 2">
            <a:extLst>
              <a:ext uri="{FF2B5EF4-FFF2-40B4-BE49-F238E27FC236}">
                <a16:creationId xmlns:a16="http://schemas.microsoft.com/office/drawing/2014/main" id="{7165A748-F709-4B7B-B94D-860BA0C4E977}"/>
              </a:ext>
            </a:extLst>
          </p:cNvPr>
          <p:cNvSpPr>
            <a:spLocks noGrp="1"/>
          </p:cNvSpPr>
          <p:nvPr>
            <p:ph type="dt" sz="half" idx="12"/>
          </p:nvPr>
        </p:nvSpPr>
        <p:spPr/>
        <p:txBody>
          <a:bodyPr/>
          <a:lstStyle/>
          <a:p>
            <a:r>
              <a:rPr lang="en-US"/>
              <a:t>August 12, 2023</a:t>
            </a:r>
          </a:p>
        </p:txBody>
      </p:sp>
      <p:sp>
        <p:nvSpPr>
          <p:cNvPr id="6" name="Slide Number Placeholder 5">
            <a:extLst>
              <a:ext uri="{FF2B5EF4-FFF2-40B4-BE49-F238E27FC236}">
                <a16:creationId xmlns:a16="http://schemas.microsoft.com/office/drawing/2014/main" id="{0227E1C2-8C6F-48EE-9C45-B06864CBDBB4}"/>
              </a:ext>
            </a:extLst>
          </p:cNvPr>
          <p:cNvSpPr>
            <a:spLocks noGrp="1"/>
          </p:cNvSpPr>
          <p:nvPr>
            <p:ph type="sldNum" sz="quarter" idx="14"/>
          </p:nvPr>
        </p:nvSpPr>
        <p:spPr/>
        <p:txBody>
          <a:bodyPr/>
          <a:lstStyle/>
          <a:p>
            <a:fld id="{BC8D7E44-7D4F-4942-A8C9-2DF6BF8399E8}" type="slidenum">
              <a:rPr lang="en-US" smtClean="0"/>
              <a:pPr/>
              <a:t>19</a:t>
            </a:fld>
            <a:endParaRPr lang="en-US" dirty="0"/>
          </a:p>
        </p:txBody>
      </p:sp>
      <p:sp>
        <p:nvSpPr>
          <p:cNvPr id="10" name="Title 1">
            <a:extLst>
              <a:ext uri="{FF2B5EF4-FFF2-40B4-BE49-F238E27FC236}">
                <a16:creationId xmlns:a16="http://schemas.microsoft.com/office/drawing/2014/main" id="{3DD450E6-BEEA-10A8-47BA-CBEA259A2E51}"/>
              </a:ext>
            </a:extLst>
          </p:cNvPr>
          <p:cNvSpPr>
            <a:spLocks noGrp="1"/>
          </p:cNvSpPr>
          <p:nvPr>
            <p:ph sz="quarter" idx="10"/>
          </p:nvPr>
        </p:nvSpPr>
        <p:spPr>
          <a:xfrm>
            <a:off x="304800" y="152400"/>
            <a:ext cx="6324600" cy="1143000"/>
          </a:xfrm>
        </p:spPr>
        <p:txBody>
          <a:bodyPr>
            <a:normAutofit/>
          </a:bodyPr>
          <a:lstStyle/>
          <a:p>
            <a:r>
              <a:rPr lang="en-US" dirty="0"/>
              <a:t>Design Checklist for Security</a:t>
            </a:r>
          </a:p>
        </p:txBody>
      </p:sp>
      <p:graphicFrame>
        <p:nvGraphicFramePr>
          <p:cNvPr id="11" name="Content Placeholder 10">
            <a:extLst>
              <a:ext uri="{FF2B5EF4-FFF2-40B4-BE49-F238E27FC236}">
                <a16:creationId xmlns:a16="http://schemas.microsoft.com/office/drawing/2014/main" id="{9EDE8995-58CA-C1F7-3C77-E1D9D1D2502A}"/>
              </a:ext>
            </a:extLst>
          </p:cNvPr>
          <p:cNvGraphicFramePr>
            <a:graphicFrameLocks noGrp="1"/>
          </p:cNvGraphicFramePr>
          <p:nvPr>
            <p:ph idx="1"/>
            <p:extLst>
              <p:ext uri="{D42A27DB-BD31-4B8C-83A1-F6EECF244321}">
                <p14:modId xmlns:p14="http://schemas.microsoft.com/office/powerpoint/2010/main" val="360442010"/>
              </p:ext>
            </p:extLst>
          </p:nvPr>
        </p:nvGraphicFramePr>
        <p:xfrm>
          <a:off x="274320" y="1293813"/>
          <a:ext cx="8458200" cy="5064125"/>
        </p:xfrm>
        <a:graphic>
          <a:graphicData uri="http://schemas.openxmlformats.org/drawingml/2006/table">
            <a:tbl>
              <a:tblPr firstRow="1" firstCol="1" bandRow="1">
                <a:tableStyleId>{5C22544A-7EE6-4342-B048-85BDC9FD1C3A}</a:tableStyleId>
              </a:tblPr>
              <a:tblGrid>
                <a:gridCol w="1676400">
                  <a:extLst>
                    <a:ext uri="{9D8B030D-6E8A-4147-A177-3AD203B41FA5}">
                      <a16:colId xmlns:a16="http://schemas.microsoft.com/office/drawing/2014/main" val="20000"/>
                    </a:ext>
                  </a:extLst>
                </a:gridCol>
                <a:gridCol w="6781800">
                  <a:extLst>
                    <a:ext uri="{9D8B030D-6E8A-4147-A177-3AD203B41FA5}">
                      <a16:colId xmlns:a16="http://schemas.microsoft.com/office/drawing/2014/main" val="20001"/>
                    </a:ext>
                  </a:extLst>
                </a:gridCol>
              </a:tblGrid>
              <a:tr h="4607713">
                <a:tc>
                  <a:txBody>
                    <a:bodyPr/>
                    <a:lstStyle/>
                    <a:p>
                      <a:pPr marL="0" marR="0">
                        <a:lnSpc>
                          <a:spcPct val="80000"/>
                        </a:lnSpc>
                        <a:spcBef>
                          <a:spcPts val="400"/>
                        </a:spcBef>
                        <a:spcAft>
                          <a:spcPts val="400"/>
                        </a:spcAft>
                      </a:pPr>
                      <a:r>
                        <a:rPr lang="en-US" sz="2000" dirty="0">
                          <a:effectLst/>
                        </a:rPr>
                        <a:t>Mapping Among Architectural Elements</a:t>
                      </a:r>
                      <a:endParaRPr lang="en-US" sz="2000" dirty="0">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Determine how alternative mappings of architectural elements may change how an individual or system may read, write, or modify data, access system services or resources, or reduce their availability. Determine how alternative mappings may affect the recording of access to data, services or resources and the recognition of high demands for resources.</a:t>
                      </a:r>
                    </a:p>
                    <a:p>
                      <a:pPr marL="0" marR="0">
                        <a:lnSpc>
                          <a:spcPct val="80000"/>
                        </a:lnSpc>
                        <a:spcBef>
                          <a:spcPts val="400"/>
                        </a:spcBef>
                        <a:spcAft>
                          <a:spcPts val="400"/>
                        </a:spcAft>
                      </a:pPr>
                      <a:r>
                        <a:rPr lang="en-US" sz="2000" dirty="0">
                          <a:effectLst/>
                        </a:rPr>
                        <a:t>For each such mapping, ensure that there are responsibilities to</a:t>
                      </a:r>
                    </a:p>
                    <a:p>
                      <a:pPr marL="342900" marR="0" lvl="0" indent="-342900">
                        <a:lnSpc>
                          <a:spcPct val="80000"/>
                        </a:lnSpc>
                        <a:spcBef>
                          <a:spcPts val="400"/>
                        </a:spcBef>
                        <a:spcAft>
                          <a:spcPts val="400"/>
                        </a:spcAft>
                        <a:buFont typeface="Symbol"/>
                        <a:buChar char=""/>
                      </a:pPr>
                      <a:r>
                        <a:rPr lang="en-US" sz="2000" dirty="0">
                          <a:effectLst/>
                        </a:rPr>
                        <a:t>identify an actor</a:t>
                      </a:r>
                    </a:p>
                    <a:p>
                      <a:pPr marL="342900" marR="0" lvl="0" indent="-342900">
                        <a:lnSpc>
                          <a:spcPct val="80000"/>
                        </a:lnSpc>
                        <a:spcBef>
                          <a:spcPts val="400"/>
                        </a:spcBef>
                        <a:spcAft>
                          <a:spcPts val="400"/>
                        </a:spcAft>
                        <a:buFont typeface="Symbol"/>
                        <a:buChar char=""/>
                      </a:pPr>
                      <a:r>
                        <a:rPr lang="en-US" sz="2000" dirty="0">
                          <a:effectLst/>
                        </a:rPr>
                        <a:t>authenticate an actor</a:t>
                      </a:r>
                    </a:p>
                    <a:p>
                      <a:pPr marL="342900" marR="0" lvl="0" indent="-342900">
                        <a:lnSpc>
                          <a:spcPct val="80000"/>
                        </a:lnSpc>
                        <a:spcBef>
                          <a:spcPts val="400"/>
                        </a:spcBef>
                        <a:spcAft>
                          <a:spcPts val="400"/>
                        </a:spcAft>
                        <a:buFont typeface="Symbol"/>
                        <a:buChar char=""/>
                      </a:pPr>
                      <a:r>
                        <a:rPr lang="en-US" sz="2000" dirty="0">
                          <a:effectLst/>
                        </a:rPr>
                        <a:t>authorize actors</a:t>
                      </a:r>
                    </a:p>
                    <a:p>
                      <a:pPr marL="342900" marR="0" lvl="0" indent="-342900">
                        <a:lnSpc>
                          <a:spcPct val="80000"/>
                        </a:lnSpc>
                        <a:spcBef>
                          <a:spcPts val="400"/>
                        </a:spcBef>
                        <a:spcAft>
                          <a:spcPts val="400"/>
                        </a:spcAft>
                        <a:buFont typeface="Symbol"/>
                        <a:buChar char=""/>
                      </a:pPr>
                      <a:r>
                        <a:rPr lang="en-US" sz="2000" dirty="0">
                          <a:effectLst/>
                        </a:rPr>
                        <a:t>grant or deny access to data or services</a:t>
                      </a:r>
                    </a:p>
                    <a:p>
                      <a:pPr marL="342900" marR="0" lvl="0" indent="-342900">
                        <a:lnSpc>
                          <a:spcPct val="80000"/>
                        </a:lnSpc>
                        <a:spcBef>
                          <a:spcPts val="400"/>
                        </a:spcBef>
                        <a:spcAft>
                          <a:spcPts val="400"/>
                        </a:spcAft>
                        <a:buFont typeface="Symbol"/>
                        <a:buChar char=""/>
                      </a:pPr>
                      <a:r>
                        <a:rPr lang="en-US" sz="2000" dirty="0">
                          <a:effectLst/>
                        </a:rPr>
                        <a:t>record attempts to access or modify data or services</a:t>
                      </a:r>
                    </a:p>
                    <a:p>
                      <a:pPr marL="342900" marR="0" lvl="0" indent="-342900">
                        <a:lnSpc>
                          <a:spcPct val="80000"/>
                        </a:lnSpc>
                        <a:spcBef>
                          <a:spcPts val="400"/>
                        </a:spcBef>
                        <a:spcAft>
                          <a:spcPts val="400"/>
                        </a:spcAft>
                        <a:buFont typeface="Symbol"/>
                        <a:buChar char=""/>
                      </a:pPr>
                      <a:r>
                        <a:rPr lang="en-US" sz="2000" dirty="0">
                          <a:effectLst/>
                        </a:rPr>
                        <a:t>encrypt data</a:t>
                      </a:r>
                    </a:p>
                    <a:p>
                      <a:pPr marL="342900" marR="0" lvl="0" indent="-342900">
                        <a:lnSpc>
                          <a:spcPct val="80000"/>
                        </a:lnSpc>
                        <a:spcBef>
                          <a:spcPts val="400"/>
                        </a:spcBef>
                        <a:spcAft>
                          <a:spcPts val="400"/>
                        </a:spcAft>
                        <a:buFont typeface="Symbol"/>
                        <a:buChar char=""/>
                      </a:pPr>
                      <a:r>
                        <a:rPr lang="en-US" sz="2000" dirty="0">
                          <a:effectLst/>
                        </a:rPr>
                        <a:t>recognize reduced availability for resources or services, inform appropriate personnel, and restrict access</a:t>
                      </a:r>
                    </a:p>
                    <a:p>
                      <a:pPr marL="342900" marR="0" lvl="0" indent="-342900">
                        <a:lnSpc>
                          <a:spcPct val="80000"/>
                        </a:lnSpc>
                        <a:spcBef>
                          <a:spcPts val="400"/>
                        </a:spcBef>
                        <a:spcAft>
                          <a:spcPts val="400"/>
                        </a:spcAft>
                        <a:buFont typeface="Symbol"/>
                        <a:buChar char=""/>
                      </a:pPr>
                      <a:r>
                        <a:rPr lang="en-US" sz="2000" dirty="0">
                          <a:effectLst/>
                        </a:rPr>
                        <a:t>recover from an attack</a:t>
                      </a:r>
                      <a:endParaRPr lang="en-US" sz="2000" dirty="0">
                        <a:solidFill>
                          <a:srgbClr val="000080"/>
                        </a:solidFill>
                        <a:effectLst/>
                        <a:latin typeface="Times"/>
                        <a:ea typeface="Times New Roman"/>
                        <a:cs typeface="Times New Roman"/>
                      </a:endParaRPr>
                    </a:p>
                  </a:txBody>
                  <a:tcPr marL="68580" marR="68580"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238781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SEZG651/ SSZG653 </a:t>
            </a:r>
          </a:p>
          <a:p>
            <a:r>
              <a:rPr lang="en-US" dirty="0"/>
              <a:t>Software Architectures</a:t>
            </a:r>
          </a:p>
          <a:p>
            <a:r>
              <a:rPr lang="en-US" dirty="0"/>
              <a:t>Module 2-CS 04C</a:t>
            </a:r>
          </a:p>
        </p:txBody>
      </p:sp>
      <p:sp>
        <p:nvSpPr>
          <p:cNvPr id="3" name="Slide Number Placeholder 2">
            <a:extLst>
              <a:ext uri="{FF2B5EF4-FFF2-40B4-BE49-F238E27FC236}">
                <a16:creationId xmlns:a16="http://schemas.microsoft.com/office/drawing/2014/main" id="{21BFEEC9-39FE-4ED3-9492-253B21FC616A}"/>
              </a:ext>
            </a:extLst>
          </p:cNvPr>
          <p:cNvSpPr>
            <a:spLocks noGrp="1"/>
          </p:cNvSpPr>
          <p:nvPr>
            <p:ph type="sldNum" sz="quarter" idx="13"/>
          </p:nvPr>
        </p:nvSpPr>
        <p:spPr/>
        <p:txBody>
          <a:bodyPr/>
          <a:lstStyle/>
          <a:p>
            <a:fld id="{BC8D7E44-7D4F-4942-A8C9-2DF6BF8399E8}" type="slidenum">
              <a:rPr lang="en-US" smtClean="0"/>
              <a:pPr/>
              <a:t>2</a:t>
            </a:fld>
            <a:endParaRPr lang="en-US" dirty="0"/>
          </a:p>
        </p:txBody>
      </p:sp>
      <p:sp>
        <p:nvSpPr>
          <p:cNvPr id="4" name="Footer Placeholder 3">
            <a:extLst>
              <a:ext uri="{FF2B5EF4-FFF2-40B4-BE49-F238E27FC236}">
                <a16:creationId xmlns:a16="http://schemas.microsoft.com/office/drawing/2014/main" id="{8BC7C6D1-3127-44AB-815C-6CD30FAB8EDC}"/>
              </a:ext>
            </a:extLst>
          </p:cNvPr>
          <p:cNvSpPr>
            <a:spLocks noGrp="1"/>
          </p:cNvSpPr>
          <p:nvPr>
            <p:ph type="ftr" sz="quarter" idx="12"/>
          </p:nvPr>
        </p:nvSpPr>
        <p:spPr/>
        <p:txBody>
          <a:bodyPr/>
          <a:lstStyle/>
          <a:p>
            <a:r>
              <a:rPr lang="en-US"/>
              <a:t>SSZG653 Software Architectures</a:t>
            </a:r>
            <a:endParaRPr lang="en-US" dirty="0"/>
          </a:p>
        </p:txBody>
      </p:sp>
      <p:sp>
        <p:nvSpPr>
          <p:cNvPr id="5" name="Date Placeholder 4">
            <a:extLst>
              <a:ext uri="{FF2B5EF4-FFF2-40B4-BE49-F238E27FC236}">
                <a16:creationId xmlns:a16="http://schemas.microsoft.com/office/drawing/2014/main" id="{C8DB7FCC-1E1B-4ED6-A110-099AFCD682BC}"/>
              </a:ext>
            </a:extLst>
          </p:cNvPr>
          <p:cNvSpPr>
            <a:spLocks noGrp="1"/>
          </p:cNvSpPr>
          <p:nvPr>
            <p:ph type="dt" sz="half" idx="11"/>
          </p:nvPr>
        </p:nvSpPr>
        <p:spPr/>
        <p:txBody>
          <a:bodyPr/>
          <a:lstStyle/>
          <a:p>
            <a:r>
              <a:rPr lang="en-US"/>
              <a:t>August 12, 2023</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3" name="Date Placeholder 2">
            <a:extLst>
              <a:ext uri="{FF2B5EF4-FFF2-40B4-BE49-F238E27FC236}">
                <a16:creationId xmlns:a16="http://schemas.microsoft.com/office/drawing/2014/main" id="{7DA10F03-8C0D-49D5-9144-A6EE8D9B8DDC}"/>
              </a:ext>
            </a:extLst>
          </p:cNvPr>
          <p:cNvSpPr>
            <a:spLocks noGrp="1"/>
          </p:cNvSpPr>
          <p:nvPr>
            <p:ph type="dt" sz="half" idx="12"/>
          </p:nvPr>
        </p:nvSpPr>
        <p:spPr/>
        <p:txBody>
          <a:bodyPr/>
          <a:lstStyle/>
          <a:p>
            <a:r>
              <a:rPr lang="en-US"/>
              <a:t>August 12, 2023</a:t>
            </a:r>
          </a:p>
        </p:txBody>
      </p:sp>
      <p:sp>
        <p:nvSpPr>
          <p:cNvPr id="6" name="Slide Number Placeholder 5">
            <a:extLst>
              <a:ext uri="{FF2B5EF4-FFF2-40B4-BE49-F238E27FC236}">
                <a16:creationId xmlns:a16="http://schemas.microsoft.com/office/drawing/2014/main" id="{B953D963-AE8C-439E-880D-F98AE44314A0}"/>
              </a:ext>
            </a:extLst>
          </p:cNvPr>
          <p:cNvSpPr>
            <a:spLocks noGrp="1"/>
          </p:cNvSpPr>
          <p:nvPr>
            <p:ph type="sldNum" sz="quarter" idx="14"/>
          </p:nvPr>
        </p:nvSpPr>
        <p:spPr/>
        <p:txBody>
          <a:bodyPr/>
          <a:lstStyle/>
          <a:p>
            <a:fld id="{BC8D7E44-7D4F-4942-A8C9-2DF6BF8399E8}" type="slidenum">
              <a:rPr lang="en-US" smtClean="0"/>
              <a:pPr/>
              <a:t>20</a:t>
            </a:fld>
            <a:endParaRPr lang="en-US" dirty="0"/>
          </a:p>
        </p:txBody>
      </p:sp>
      <p:sp>
        <p:nvSpPr>
          <p:cNvPr id="10" name="Title 1">
            <a:extLst>
              <a:ext uri="{FF2B5EF4-FFF2-40B4-BE49-F238E27FC236}">
                <a16:creationId xmlns:a16="http://schemas.microsoft.com/office/drawing/2014/main" id="{37C0DA57-FB57-1089-A4BB-80C9AEAD4EDD}"/>
              </a:ext>
            </a:extLst>
          </p:cNvPr>
          <p:cNvSpPr>
            <a:spLocks noGrp="1"/>
          </p:cNvSpPr>
          <p:nvPr>
            <p:ph sz="quarter" idx="10"/>
          </p:nvPr>
        </p:nvSpPr>
        <p:spPr>
          <a:xfrm>
            <a:off x="304800" y="152400"/>
            <a:ext cx="6324600" cy="1143000"/>
          </a:xfrm>
        </p:spPr>
        <p:txBody>
          <a:bodyPr>
            <a:normAutofit/>
          </a:bodyPr>
          <a:lstStyle/>
          <a:p>
            <a:r>
              <a:rPr lang="en-US" dirty="0"/>
              <a:t>Design Checklist for Security</a:t>
            </a:r>
          </a:p>
        </p:txBody>
      </p:sp>
      <p:graphicFrame>
        <p:nvGraphicFramePr>
          <p:cNvPr id="11" name="Content Placeholder 10">
            <a:extLst>
              <a:ext uri="{FF2B5EF4-FFF2-40B4-BE49-F238E27FC236}">
                <a16:creationId xmlns:a16="http://schemas.microsoft.com/office/drawing/2014/main" id="{A0FA1CD8-1FE9-7536-1057-1C61FE5D9FD0}"/>
              </a:ext>
            </a:extLst>
          </p:cNvPr>
          <p:cNvGraphicFramePr>
            <a:graphicFrameLocks noGrp="1"/>
          </p:cNvGraphicFramePr>
          <p:nvPr>
            <p:ph idx="1"/>
            <p:extLst>
              <p:ext uri="{D42A27DB-BD31-4B8C-83A1-F6EECF244321}">
                <p14:modId xmlns:p14="http://schemas.microsoft.com/office/powerpoint/2010/main" val="3210509245"/>
              </p:ext>
            </p:extLst>
          </p:nvPr>
        </p:nvGraphicFramePr>
        <p:xfrm>
          <a:off x="304800" y="1282100"/>
          <a:ext cx="8064896" cy="5184576"/>
        </p:xfrm>
        <a:graphic>
          <a:graphicData uri="http://schemas.openxmlformats.org/drawingml/2006/table">
            <a:tbl>
              <a:tblPr firstRow="1" firstCol="1" bandRow="1">
                <a:tableStyleId>{5C22544A-7EE6-4342-B048-85BDC9FD1C3A}</a:tableStyleId>
              </a:tblPr>
              <a:tblGrid>
                <a:gridCol w="1584176">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5184576">
                <a:tc>
                  <a:txBody>
                    <a:bodyPr/>
                    <a:lstStyle/>
                    <a:p>
                      <a:pPr marL="0" marR="0">
                        <a:lnSpc>
                          <a:spcPct val="80000"/>
                        </a:lnSpc>
                        <a:spcBef>
                          <a:spcPts val="400"/>
                        </a:spcBef>
                        <a:spcAft>
                          <a:spcPts val="400"/>
                        </a:spcAft>
                      </a:pPr>
                      <a:r>
                        <a:rPr lang="en-US" sz="2000" dirty="0">
                          <a:effectLst/>
                        </a:rPr>
                        <a:t>Resource Management</a:t>
                      </a:r>
                    </a:p>
                    <a:p>
                      <a:pPr marL="0" marR="0">
                        <a:lnSpc>
                          <a:spcPts val="1450"/>
                        </a:lnSpc>
                        <a:spcBef>
                          <a:spcPts val="400"/>
                        </a:spcBef>
                        <a:spcAft>
                          <a:spcPts val="400"/>
                        </a:spcAft>
                      </a:pPr>
                      <a:r>
                        <a:rPr lang="en-US" sz="2000" dirty="0">
                          <a:effectLst/>
                        </a:rPr>
                        <a:t> </a:t>
                      </a:r>
                      <a:endParaRPr lang="en-US" sz="2000" dirty="0">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Determine the system resources required to identify and monitor a system or an individual who is internal or external, authorized or not authorized, with access to specific resources or all resources.</a:t>
                      </a:r>
                    </a:p>
                    <a:p>
                      <a:pPr marL="0" marR="0">
                        <a:lnSpc>
                          <a:spcPct val="80000"/>
                        </a:lnSpc>
                        <a:spcBef>
                          <a:spcPts val="400"/>
                        </a:spcBef>
                        <a:spcAft>
                          <a:spcPts val="400"/>
                        </a:spcAft>
                      </a:pPr>
                      <a:r>
                        <a:rPr lang="en-US" sz="2000" dirty="0">
                          <a:effectLst/>
                        </a:rPr>
                        <a:t>Determine the resources required to authenticate the actor, grant or deny access to data or resources, notify appropriate entities, record attempts to access data or resources, encrypt data, recognize high demand for resources, inform users or systems, and restrict access.  </a:t>
                      </a:r>
                    </a:p>
                    <a:p>
                      <a:pPr marL="0" marR="0">
                        <a:lnSpc>
                          <a:spcPct val="80000"/>
                        </a:lnSpc>
                        <a:spcBef>
                          <a:spcPts val="400"/>
                        </a:spcBef>
                        <a:spcAft>
                          <a:spcPts val="400"/>
                        </a:spcAft>
                      </a:pPr>
                      <a:r>
                        <a:rPr lang="en-US" sz="2000" dirty="0">
                          <a:effectLst/>
                        </a:rPr>
                        <a:t>For these resources consider whether an external entity can access or exhaust a critical resource; how to monitor the resource; how to manage resource utilization; how to log resource utilization and ensure that there are sufficient resources to perform necessary security operations.</a:t>
                      </a:r>
                    </a:p>
                    <a:p>
                      <a:pPr marL="0" marR="0">
                        <a:lnSpc>
                          <a:spcPct val="80000"/>
                        </a:lnSpc>
                        <a:spcBef>
                          <a:spcPts val="400"/>
                        </a:spcBef>
                        <a:spcAft>
                          <a:spcPts val="400"/>
                        </a:spcAft>
                      </a:pPr>
                      <a:r>
                        <a:rPr lang="en-US" sz="2000" dirty="0">
                          <a:effectLst/>
                        </a:rPr>
                        <a:t>Ensure that a contaminated element can be prevented from contaminating other elements.</a:t>
                      </a:r>
                    </a:p>
                    <a:p>
                      <a:pPr marL="0" marR="0">
                        <a:lnSpc>
                          <a:spcPct val="80000"/>
                        </a:lnSpc>
                        <a:spcBef>
                          <a:spcPts val="400"/>
                        </a:spcBef>
                        <a:spcAft>
                          <a:spcPts val="400"/>
                        </a:spcAft>
                      </a:pPr>
                      <a:r>
                        <a:rPr lang="en-US" sz="2000" dirty="0">
                          <a:effectLst/>
                        </a:rPr>
                        <a:t>Ensure that shared resources are not used for passing sensitive data from an actor with access rights to that data to an actor without access rights.</a:t>
                      </a:r>
                      <a:endParaRPr lang="en-US" sz="2000" dirty="0">
                        <a:effectLst/>
                        <a:latin typeface="Times"/>
                        <a:ea typeface="Times New Roman"/>
                        <a:cs typeface="Times New Roman"/>
                      </a:endParaRPr>
                    </a:p>
                  </a:txBody>
                  <a:tcPr marL="68580" marR="68580"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9914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3" name="Date Placeholder 2">
            <a:extLst>
              <a:ext uri="{FF2B5EF4-FFF2-40B4-BE49-F238E27FC236}">
                <a16:creationId xmlns:a16="http://schemas.microsoft.com/office/drawing/2014/main" id="{9E00FFA5-292D-41E7-9BD8-6CCF9B93AFBA}"/>
              </a:ext>
            </a:extLst>
          </p:cNvPr>
          <p:cNvSpPr>
            <a:spLocks noGrp="1"/>
          </p:cNvSpPr>
          <p:nvPr>
            <p:ph type="dt" sz="half" idx="12"/>
          </p:nvPr>
        </p:nvSpPr>
        <p:spPr/>
        <p:txBody>
          <a:bodyPr/>
          <a:lstStyle/>
          <a:p>
            <a:r>
              <a:rPr lang="en-US"/>
              <a:t>August 12, 2023</a:t>
            </a:r>
          </a:p>
        </p:txBody>
      </p:sp>
      <p:sp>
        <p:nvSpPr>
          <p:cNvPr id="6" name="Slide Number Placeholder 5">
            <a:extLst>
              <a:ext uri="{FF2B5EF4-FFF2-40B4-BE49-F238E27FC236}">
                <a16:creationId xmlns:a16="http://schemas.microsoft.com/office/drawing/2014/main" id="{2BEFD902-8BEC-47EA-8800-36BF5454FCD2}"/>
              </a:ext>
            </a:extLst>
          </p:cNvPr>
          <p:cNvSpPr>
            <a:spLocks noGrp="1"/>
          </p:cNvSpPr>
          <p:nvPr>
            <p:ph type="sldNum" sz="quarter" idx="14"/>
          </p:nvPr>
        </p:nvSpPr>
        <p:spPr/>
        <p:txBody>
          <a:bodyPr/>
          <a:lstStyle/>
          <a:p>
            <a:fld id="{BC8D7E44-7D4F-4942-A8C9-2DF6BF8399E8}" type="slidenum">
              <a:rPr lang="en-US" smtClean="0"/>
              <a:pPr/>
              <a:t>21</a:t>
            </a:fld>
            <a:endParaRPr lang="en-US" dirty="0"/>
          </a:p>
        </p:txBody>
      </p:sp>
      <p:sp>
        <p:nvSpPr>
          <p:cNvPr id="10" name="Title 1">
            <a:extLst>
              <a:ext uri="{FF2B5EF4-FFF2-40B4-BE49-F238E27FC236}">
                <a16:creationId xmlns:a16="http://schemas.microsoft.com/office/drawing/2014/main" id="{7954A77F-4E83-AE5B-6261-680F31BF22DF}"/>
              </a:ext>
            </a:extLst>
          </p:cNvPr>
          <p:cNvSpPr>
            <a:spLocks noGrp="1"/>
          </p:cNvSpPr>
          <p:nvPr>
            <p:ph sz="quarter" idx="10"/>
          </p:nvPr>
        </p:nvSpPr>
        <p:spPr>
          <a:xfrm>
            <a:off x="304800" y="152400"/>
            <a:ext cx="6324600" cy="1143000"/>
          </a:xfrm>
        </p:spPr>
        <p:txBody>
          <a:bodyPr>
            <a:normAutofit/>
          </a:bodyPr>
          <a:lstStyle/>
          <a:p>
            <a:r>
              <a:rPr lang="en-US" dirty="0"/>
              <a:t>Design Checklist for Security</a:t>
            </a:r>
          </a:p>
        </p:txBody>
      </p:sp>
      <p:graphicFrame>
        <p:nvGraphicFramePr>
          <p:cNvPr id="11" name="Content Placeholder 10">
            <a:extLst>
              <a:ext uri="{FF2B5EF4-FFF2-40B4-BE49-F238E27FC236}">
                <a16:creationId xmlns:a16="http://schemas.microsoft.com/office/drawing/2014/main" id="{706E29B6-2AB9-FE79-D4DF-9FB2A8804CF5}"/>
              </a:ext>
            </a:extLst>
          </p:cNvPr>
          <p:cNvGraphicFramePr>
            <a:graphicFrameLocks noGrp="1"/>
          </p:cNvGraphicFramePr>
          <p:nvPr>
            <p:ph idx="1"/>
            <p:extLst>
              <p:ext uri="{D42A27DB-BD31-4B8C-83A1-F6EECF244321}">
                <p14:modId xmlns:p14="http://schemas.microsoft.com/office/powerpoint/2010/main" val="1950211922"/>
              </p:ext>
            </p:extLst>
          </p:nvPr>
        </p:nvGraphicFramePr>
        <p:xfrm>
          <a:off x="304800" y="1493838"/>
          <a:ext cx="8610600" cy="3916362"/>
        </p:xfrm>
        <a:graphic>
          <a:graphicData uri="http://schemas.openxmlformats.org/drawingml/2006/table">
            <a:tbl>
              <a:tblPr firstRow="1" firstCol="1" bandRow="1">
                <a:tableStyleId>{5C22544A-7EE6-4342-B048-85BDC9FD1C3A}</a:tableStyleId>
              </a:tblPr>
              <a:tblGrid>
                <a:gridCol w="1076325">
                  <a:extLst>
                    <a:ext uri="{9D8B030D-6E8A-4147-A177-3AD203B41FA5}">
                      <a16:colId xmlns:a16="http://schemas.microsoft.com/office/drawing/2014/main" val="20000"/>
                    </a:ext>
                  </a:extLst>
                </a:gridCol>
                <a:gridCol w="7534275">
                  <a:extLst>
                    <a:ext uri="{9D8B030D-6E8A-4147-A177-3AD203B41FA5}">
                      <a16:colId xmlns:a16="http://schemas.microsoft.com/office/drawing/2014/main" val="20001"/>
                    </a:ext>
                  </a:extLst>
                </a:gridCol>
              </a:tblGrid>
              <a:tr h="3916362">
                <a:tc>
                  <a:txBody>
                    <a:bodyPr/>
                    <a:lstStyle/>
                    <a:p>
                      <a:pPr marL="0" marR="0">
                        <a:lnSpc>
                          <a:spcPct val="80000"/>
                        </a:lnSpc>
                        <a:spcBef>
                          <a:spcPts val="400"/>
                        </a:spcBef>
                        <a:spcAft>
                          <a:spcPts val="400"/>
                        </a:spcAft>
                      </a:pPr>
                      <a:r>
                        <a:rPr lang="en-US" sz="2000" dirty="0">
                          <a:effectLst/>
                        </a:rPr>
                        <a:t>Binding Time</a:t>
                      </a:r>
                      <a:endParaRPr lang="en-US" sz="2000" dirty="0">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Determine cases where an instance of a late bound component may be untrusted. </a:t>
                      </a:r>
                    </a:p>
                    <a:p>
                      <a:pPr marL="0" marR="0">
                        <a:lnSpc>
                          <a:spcPct val="80000"/>
                        </a:lnSpc>
                        <a:spcBef>
                          <a:spcPts val="400"/>
                        </a:spcBef>
                        <a:spcAft>
                          <a:spcPts val="400"/>
                        </a:spcAft>
                      </a:pPr>
                      <a:r>
                        <a:rPr lang="en-US" sz="2000" dirty="0">
                          <a:effectLst/>
                        </a:rPr>
                        <a:t>For such cases ensure that late bound components can be qualified, that is, if ownership certificates for late bound components are required, there are appropriate mechanisms to manage and validate them; that access to late bound data and services can be managed; that access by late bound components to data and services can be blocked; that mechanisms to record the access, modification, and attempts to access data or services by late bound components are in place; and that system data is encrypted where the keys are intentionally withheld for late bound components</a:t>
                      </a:r>
                      <a:endParaRPr lang="en-US" sz="2000" dirty="0">
                        <a:effectLst/>
                        <a:latin typeface="Times"/>
                        <a:ea typeface="Times New Roman"/>
                        <a:cs typeface="Times New Roman"/>
                      </a:endParaRPr>
                    </a:p>
                  </a:txBody>
                  <a:tcPr marL="68580" marR="68580"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0126265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3" name="Date Placeholder 2">
            <a:extLst>
              <a:ext uri="{FF2B5EF4-FFF2-40B4-BE49-F238E27FC236}">
                <a16:creationId xmlns:a16="http://schemas.microsoft.com/office/drawing/2014/main" id="{005B656D-D30B-4F69-94BB-1EE34996B81E}"/>
              </a:ext>
            </a:extLst>
          </p:cNvPr>
          <p:cNvSpPr>
            <a:spLocks noGrp="1"/>
          </p:cNvSpPr>
          <p:nvPr>
            <p:ph type="dt" sz="half" idx="12"/>
          </p:nvPr>
        </p:nvSpPr>
        <p:spPr/>
        <p:txBody>
          <a:bodyPr/>
          <a:lstStyle/>
          <a:p>
            <a:r>
              <a:rPr lang="en-US"/>
              <a:t>August 12, 2023</a:t>
            </a:r>
          </a:p>
        </p:txBody>
      </p:sp>
      <p:sp>
        <p:nvSpPr>
          <p:cNvPr id="6" name="Slide Number Placeholder 5">
            <a:extLst>
              <a:ext uri="{FF2B5EF4-FFF2-40B4-BE49-F238E27FC236}">
                <a16:creationId xmlns:a16="http://schemas.microsoft.com/office/drawing/2014/main" id="{D8C0199A-DE99-47B3-AA29-CC2E9E97F982}"/>
              </a:ext>
            </a:extLst>
          </p:cNvPr>
          <p:cNvSpPr>
            <a:spLocks noGrp="1"/>
          </p:cNvSpPr>
          <p:nvPr>
            <p:ph type="sldNum" sz="quarter" idx="14"/>
          </p:nvPr>
        </p:nvSpPr>
        <p:spPr/>
        <p:txBody>
          <a:bodyPr/>
          <a:lstStyle/>
          <a:p>
            <a:fld id="{BC8D7E44-7D4F-4942-A8C9-2DF6BF8399E8}" type="slidenum">
              <a:rPr lang="en-US" smtClean="0"/>
              <a:pPr/>
              <a:t>22</a:t>
            </a:fld>
            <a:endParaRPr lang="en-US" dirty="0"/>
          </a:p>
        </p:txBody>
      </p:sp>
      <p:graphicFrame>
        <p:nvGraphicFramePr>
          <p:cNvPr id="10" name="Content Placeholder 9">
            <a:extLst>
              <a:ext uri="{FF2B5EF4-FFF2-40B4-BE49-F238E27FC236}">
                <a16:creationId xmlns:a16="http://schemas.microsoft.com/office/drawing/2014/main" id="{2F0DBE0A-92E8-CB65-9AFB-11A345A250B7}"/>
              </a:ext>
            </a:extLst>
          </p:cNvPr>
          <p:cNvGraphicFramePr>
            <a:graphicFrameLocks noGrp="1"/>
          </p:cNvGraphicFramePr>
          <p:nvPr>
            <p:ph idx="1"/>
            <p:extLst>
              <p:ext uri="{D42A27DB-BD31-4B8C-83A1-F6EECF244321}">
                <p14:modId xmlns:p14="http://schemas.microsoft.com/office/powerpoint/2010/main" val="2056957113"/>
              </p:ext>
            </p:extLst>
          </p:nvPr>
        </p:nvGraphicFramePr>
        <p:xfrm>
          <a:off x="304800" y="1493838"/>
          <a:ext cx="8534400" cy="2925762"/>
        </p:xfrm>
        <a:graphic>
          <a:graphicData uri="http://schemas.openxmlformats.org/drawingml/2006/table">
            <a:tbl>
              <a:tblPr firstRow="1" firstCol="1" bandRow="1">
                <a:tableStyleId>{5C22544A-7EE6-4342-B048-85BDC9FD1C3A}</a:tableStyleId>
              </a:tblPr>
              <a:tblGrid>
                <a:gridCol w="1644242">
                  <a:extLst>
                    <a:ext uri="{9D8B030D-6E8A-4147-A177-3AD203B41FA5}">
                      <a16:colId xmlns:a16="http://schemas.microsoft.com/office/drawing/2014/main" val="20000"/>
                    </a:ext>
                  </a:extLst>
                </a:gridCol>
                <a:gridCol w="6890158">
                  <a:extLst>
                    <a:ext uri="{9D8B030D-6E8A-4147-A177-3AD203B41FA5}">
                      <a16:colId xmlns:a16="http://schemas.microsoft.com/office/drawing/2014/main" val="20001"/>
                    </a:ext>
                  </a:extLst>
                </a:gridCol>
              </a:tblGrid>
              <a:tr h="2925762">
                <a:tc>
                  <a:txBody>
                    <a:bodyPr/>
                    <a:lstStyle/>
                    <a:p>
                      <a:pPr marL="0" marR="0">
                        <a:lnSpc>
                          <a:spcPct val="80000"/>
                        </a:lnSpc>
                        <a:spcBef>
                          <a:spcPts val="400"/>
                        </a:spcBef>
                        <a:spcAft>
                          <a:spcPts val="400"/>
                        </a:spcAft>
                      </a:pPr>
                      <a:r>
                        <a:rPr lang="en-US" sz="2000" dirty="0">
                          <a:effectLst/>
                        </a:rPr>
                        <a:t>Choice of Technology</a:t>
                      </a:r>
                      <a:endParaRPr lang="en-US" sz="2000" dirty="0">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Determine what technologies are available to help user authentication, data access rights, resource protection, data encryption.</a:t>
                      </a:r>
                    </a:p>
                    <a:p>
                      <a:pPr marL="0" marR="0">
                        <a:lnSpc>
                          <a:spcPct val="80000"/>
                        </a:lnSpc>
                        <a:spcBef>
                          <a:spcPts val="400"/>
                        </a:spcBef>
                        <a:spcAft>
                          <a:spcPts val="400"/>
                        </a:spcAft>
                      </a:pPr>
                      <a:r>
                        <a:rPr lang="en-US" sz="2000" dirty="0">
                          <a:effectLst/>
                        </a:rPr>
                        <a:t>Ensure that your chosen technologies support the tactics relevant for your security needs.</a:t>
                      </a:r>
                      <a:endParaRPr lang="en-US" sz="2000" dirty="0">
                        <a:effectLst/>
                        <a:latin typeface="Times"/>
                        <a:ea typeface="Times New Roman"/>
                        <a:cs typeface="Times New Roman"/>
                      </a:endParaRPr>
                    </a:p>
                  </a:txBody>
                  <a:tcPr marL="68580" marR="68580" marT="0" marB="0"/>
                </a:tc>
                <a:extLst>
                  <a:ext uri="{0D108BD9-81ED-4DB2-BD59-A6C34878D82A}">
                    <a16:rowId xmlns:a16="http://schemas.microsoft.com/office/drawing/2014/main" val="10000"/>
                  </a:ext>
                </a:extLst>
              </a:tr>
            </a:tbl>
          </a:graphicData>
        </a:graphic>
      </p:graphicFrame>
      <p:sp>
        <p:nvSpPr>
          <p:cNvPr id="11" name="Title 1">
            <a:extLst>
              <a:ext uri="{FF2B5EF4-FFF2-40B4-BE49-F238E27FC236}">
                <a16:creationId xmlns:a16="http://schemas.microsoft.com/office/drawing/2014/main" id="{CB82811A-65A9-A2AC-9E48-C582F745CC1F}"/>
              </a:ext>
            </a:extLst>
          </p:cNvPr>
          <p:cNvSpPr>
            <a:spLocks noGrp="1"/>
          </p:cNvSpPr>
          <p:nvPr>
            <p:ph sz="quarter" idx="10"/>
          </p:nvPr>
        </p:nvSpPr>
        <p:spPr>
          <a:xfrm>
            <a:off x="304800" y="152400"/>
            <a:ext cx="6324600" cy="1143000"/>
          </a:xfrm>
        </p:spPr>
        <p:txBody>
          <a:bodyPr>
            <a:normAutofit/>
          </a:bodyPr>
          <a:lstStyle/>
          <a:p>
            <a:r>
              <a:rPr lang="en-US" dirty="0"/>
              <a:t>Design Checklist for Security</a:t>
            </a:r>
          </a:p>
        </p:txBody>
      </p:sp>
    </p:spTree>
    <p:extLst>
      <p:ext uri="{BB962C8B-B14F-4D97-AF65-F5344CB8AC3E}">
        <p14:creationId xmlns:p14="http://schemas.microsoft.com/office/powerpoint/2010/main" val="15871259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x-none" dirty="0"/>
              <a:t>Attacks against a system can be characterized as attacks against the confidentiality, integrity, or availability of a system or its data. </a:t>
            </a:r>
            <a:endParaRPr lang="en-US" dirty="0"/>
          </a:p>
          <a:p>
            <a:pPr>
              <a:buFont typeface="Arial" panose="020B0604020202020204" pitchFamily="34" charset="0"/>
              <a:buChar char="•"/>
            </a:pPr>
            <a:r>
              <a:rPr lang="x-none" dirty="0"/>
              <a:t>Th</a:t>
            </a:r>
            <a:r>
              <a:rPr lang="en-US" dirty="0"/>
              <a:t>is</a:t>
            </a:r>
            <a:r>
              <a:rPr lang="x-none" dirty="0"/>
              <a:t> leads to many of the tactics used to achieve security. Identifying, authenticating, and authorizing </a:t>
            </a:r>
            <a:r>
              <a:rPr lang="en-US" dirty="0"/>
              <a:t>actors </a:t>
            </a:r>
            <a:r>
              <a:rPr lang="x-none" dirty="0"/>
              <a:t>are tactics intended to determine which users or systems are entitled to what kind of access to a system.</a:t>
            </a:r>
            <a:endParaRPr lang="en-US" dirty="0"/>
          </a:p>
          <a:p>
            <a:pPr>
              <a:buFont typeface="Arial" panose="020B0604020202020204" pitchFamily="34" charset="0"/>
              <a:buChar char="•"/>
            </a:pPr>
            <a:r>
              <a:rPr lang="en-US" dirty="0"/>
              <a:t>N</a:t>
            </a:r>
            <a:r>
              <a:rPr lang="x-none" dirty="0"/>
              <a:t>o security tactic is foolproof and systems </a:t>
            </a:r>
            <a:r>
              <a:rPr lang="x-none" i="1" dirty="0"/>
              <a:t>will</a:t>
            </a:r>
            <a:r>
              <a:rPr lang="x-none" dirty="0"/>
              <a:t> be compromised. Hence, tactics exist to detect an attack, limit the spread of any attack, and to react and recover from an attack.</a:t>
            </a:r>
            <a:endParaRPr lang="en-US" dirty="0"/>
          </a:p>
          <a:p>
            <a:pPr>
              <a:buFont typeface="Arial" panose="020B0604020202020204" pitchFamily="34" charset="0"/>
              <a:buChar char="•"/>
            </a:pPr>
            <a:endParaRPr lang="en-US" dirty="0"/>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5" name="Date Placeholder 4">
            <a:extLst>
              <a:ext uri="{FF2B5EF4-FFF2-40B4-BE49-F238E27FC236}">
                <a16:creationId xmlns:a16="http://schemas.microsoft.com/office/drawing/2014/main" id="{FDFE7137-42F3-4777-9623-909054C4FDFD}"/>
              </a:ext>
            </a:extLst>
          </p:cNvPr>
          <p:cNvSpPr>
            <a:spLocks noGrp="1"/>
          </p:cNvSpPr>
          <p:nvPr>
            <p:ph type="dt" sz="half" idx="12"/>
          </p:nvPr>
        </p:nvSpPr>
        <p:spPr/>
        <p:txBody>
          <a:bodyPr/>
          <a:lstStyle/>
          <a:p>
            <a:r>
              <a:rPr lang="en-US"/>
              <a:t>August 12, 2023</a:t>
            </a:r>
          </a:p>
        </p:txBody>
      </p:sp>
      <p:sp>
        <p:nvSpPr>
          <p:cNvPr id="8" name="Slide Number Placeholder 7">
            <a:extLst>
              <a:ext uri="{FF2B5EF4-FFF2-40B4-BE49-F238E27FC236}">
                <a16:creationId xmlns:a16="http://schemas.microsoft.com/office/drawing/2014/main" id="{0C7FDF3A-7D3A-4045-A10B-0404DFB5B23E}"/>
              </a:ext>
            </a:extLst>
          </p:cNvPr>
          <p:cNvSpPr>
            <a:spLocks noGrp="1"/>
          </p:cNvSpPr>
          <p:nvPr>
            <p:ph type="sldNum" sz="quarter" idx="14"/>
          </p:nvPr>
        </p:nvSpPr>
        <p:spPr/>
        <p:txBody>
          <a:bodyPr/>
          <a:lstStyle/>
          <a:p>
            <a:fld id="{BC8D7E44-7D4F-4942-A8C9-2DF6BF8399E8}" type="slidenum">
              <a:rPr lang="en-US" smtClean="0"/>
              <a:pPr/>
              <a:t>23</a:t>
            </a:fld>
            <a:endParaRPr lang="en-US" dirty="0"/>
          </a:p>
        </p:txBody>
      </p:sp>
      <p:sp>
        <p:nvSpPr>
          <p:cNvPr id="9" name="Title 1">
            <a:extLst>
              <a:ext uri="{FF2B5EF4-FFF2-40B4-BE49-F238E27FC236}">
                <a16:creationId xmlns:a16="http://schemas.microsoft.com/office/drawing/2014/main" id="{871DE8D7-A7DC-6032-1E8C-23FCF4465454}"/>
              </a:ext>
            </a:extLst>
          </p:cNvPr>
          <p:cNvSpPr>
            <a:spLocks noGrp="1"/>
          </p:cNvSpPr>
          <p:nvPr>
            <p:ph sz="quarter" idx="10"/>
          </p:nvPr>
        </p:nvSpPr>
        <p:spPr>
          <a:xfrm>
            <a:off x="304800" y="152400"/>
            <a:ext cx="6324600" cy="1143000"/>
          </a:xfrm>
        </p:spPr>
        <p:txBody>
          <a:bodyPr/>
          <a:lstStyle/>
          <a:p>
            <a:r>
              <a:rPr lang="en-US" dirty="0"/>
              <a:t>Summary</a:t>
            </a:r>
          </a:p>
        </p:txBody>
      </p:sp>
    </p:spTree>
    <p:extLst>
      <p:ext uri="{BB962C8B-B14F-4D97-AF65-F5344CB8AC3E}">
        <p14:creationId xmlns:p14="http://schemas.microsoft.com/office/powerpoint/2010/main" val="1420907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3200" b="0" i="0" u="none" strike="noStrike" kern="1200" baseline="0" dirty="0">
                <a:solidFill>
                  <a:schemeClr val="tx1"/>
                </a:solidFill>
                <a:latin typeface="+mn-lt"/>
                <a:ea typeface="+mn-ea"/>
                <a:cs typeface="+mn-cs"/>
              </a:rPr>
              <a:t>What is Security?</a:t>
            </a:r>
          </a:p>
          <a:p>
            <a:r>
              <a:rPr lang="en-US" dirty="0"/>
              <a:t>Security General </a:t>
            </a:r>
            <a:r>
              <a:rPr lang="en-US" sz="3200" b="0" i="0" u="none" strike="noStrike" kern="1200" baseline="0" dirty="0">
                <a:solidFill>
                  <a:schemeClr val="tx1"/>
                </a:solidFill>
                <a:latin typeface="+mn-lt"/>
                <a:ea typeface="+mn-ea"/>
                <a:cs typeface="+mn-cs"/>
              </a:rPr>
              <a:t>Scenario</a:t>
            </a:r>
          </a:p>
          <a:p>
            <a:r>
              <a:rPr lang="en-US" sz="3200" b="0" i="0" u="none" strike="noStrike" kern="1200" baseline="0" dirty="0">
                <a:solidFill>
                  <a:schemeClr val="tx1"/>
                </a:solidFill>
                <a:latin typeface="+mn-lt"/>
                <a:ea typeface="+mn-ea"/>
                <a:cs typeface="+mn-cs"/>
              </a:rPr>
              <a:t>Tactics for </a:t>
            </a:r>
            <a:r>
              <a:rPr lang="en-US" dirty="0"/>
              <a:t>Security</a:t>
            </a:r>
            <a:endParaRPr lang="en-US" sz="3200" b="0" i="0" u="none" strike="noStrike" kern="1200" baseline="0" dirty="0">
              <a:solidFill>
                <a:schemeClr val="tx1"/>
              </a:solidFill>
              <a:latin typeface="+mn-lt"/>
              <a:ea typeface="+mn-ea"/>
              <a:cs typeface="+mn-cs"/>
            </a:endParaRPr>
          </a:p>
          <a:p>
            <a:r>
              <a:rPr lang="en-US" dirty="0"/>
              <a:t>A Design Checklist for Security</a:t>
            </a:r>
            <a:endParaRPr lang="en-US" sz="3200" b="0" i="0" u="none" strike="noStrike" kern="1200" baseline="0" dirty="0">
              <a:solidFill>
                <a:schemeClr val="tx1"/>
              </a:solidFill>
              <a:latin typeface="+mn-lt"/>
              <a:ea typeface="+mn-ea"/>
              <a:cs typeface="+mn-cs"/>
            </a:endParaRPr>
          </a:p>
          <a:p>
            <a:r>
              <a:rPr lang="en-US" sz="3200" b="0" i="0" u="none" strike="noStrike" kern="1200" baseline="0" dirty="0">
                <a:solidFill>
                  <a:schemeClr val="tx1"/>
                </a:solidFill>
                <a:latin typeface="+mn-lt"/>
                <a:ea typeface="+mn-ea"/>
                <a:cs typeface="+mn-cs"/>
              </a:rPr>
              <a:t>Summary </a:t>
            </a:r>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5" name="Date Placeholder 4">
            <a:extLst>
              <a:ext uri="{FF2B5EF4-FFF2-40B4-BE49-F238E27FC236}">
                <a16:creationId xmlns:a16="http://schemas.microsoft.com/office/drawing/2014/main" id="{9C04C76C-8818-4440-BC33-D31316D367ED}"/>
              </a:ext>
            </a:extLst>
          </p:cNvPr>
          <p:cNvSpPr>
            <a:spLocks noGrp="1"/>
          </p:cNvSpPr>
          <p:nvPr>
            <p:ph type="dt" sz="half" idx="12"/>
          </p:nvPr>
        </p:nvSpPr>
        <p:spPr/>
        <p:txBody>
          <a:bodyPr/>
          <a:lstStyle/>
          <a:p>
            <a:r>
              <a:rPr lang="en-US"/>
              <a:t>August 12, 2023</a:t>
            </a:r>
          </a:p>
        </p:txBody>
      </p:sp>
      <p:sp>
        <p:nvSpPr>
          <p:cNvPr id="8" name="Slide Number Placeholder 7">
            <a:extLst>
              <a:ext uri="{FF2B5EF4-FFF2-40B4-BE49-F238E27FC236}">
                <a16:creationId xmlns:a16="http://schemas.microsoft.com/office/drawing/2014/main" id="{EAE80265-CB3B-48F6-94CA-42F370B4CF3F}"/>
              </a:ext>
            </a:extLst>
          </p:cNvPr>
          <p:cNvSpPr>
            <a:spLocks noGrp="1"/>
          </p:cNvSpPr>
          <p:nvPr>
            <p:ph type="sldNum" sz="quarter" idx="14"/>
          </p:nvPr>
        </p:nvSpPr>
        <p:spPr/>
        <p:txBody>
          <a:bodyPr/>
          <a:lstStyle/>
          <a:p>
            <a:fld id="{BC8D7E44-7D4F-4942-A8C9-2DF6BF8399E8}" type="slidenum">
              <a:rPr lang="en-US" smtClean="0"/>
              <a:pPr/>
              <a:t>3</a:t>
            </a:fld>
            <a:endParaRPr lang="en-US" dirty="0"/>
          </a:p>
        </p:txBody>
      </p:sp>
      <p:sp>
        <p:nvSpPr>
          <p:cNvPr id="9" name="Title 1">
            <a:extLst>
              <a:ext uri="{FF2B5EF4-FFF2-40B4-BE49-F238E27FC236}">
                <a16:creationId xmlns:a16="http://schemas.microsoft.com/office/drawing/2014/main" id="{6C72AC72-092A-F90B-80D9-D3E6F140874F}"/>
              </a:ext>
            </a:extLst>
          </p:cNvPr>
          <p:cNvSpPr>
            <a:spLocks noGrp="1"/>
          </p:cNvSpPr>
          <p:nvPr>
            <p:ph sz="quarter" idx="10"/>
          </p:nvPr>
        </p:nvSpPr>
        <p:spPr>
          <a:xfrm>
            <a:off x="304800" y="152400"/>
            <a:ext cx="6324600" cy="1143000"/>
          </a:xfrm>
        </p:spPr>
        <p:txBody>
          <a:bodyPr/>
          <a:lstStyle/>
          <a:p>
            <a:r>
              <a:rPr lang="en-AU" dirty="0"/>
              <a:t>Chapter Outline</a:t>
            </a:r>
          </a:p>
        </p:txBody>
      </p:sp>
    </p:spTree>
    <p:extLst>
      <p:ext uri="{BB962C8B-B14F-4D97-AF65-F5344CB8AC3E}">
        <p14:creationId xmlns:p14="http://schemas.microsoft.com/office/powerpoint/2010/main" val="966861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x-none" dirty="0"/>
              <a:t>Security is a measure of the system’s ability to </a:t>
            </a:r>
            <a:r>
              <a:rPr lang="en-US" dirty="0"/>
              <a:t>protect data and information from unauthorized access while still providing access to people and systems that are authorized. </a:t>
            </a:r>
            <a:r>
              <a:rPr lang="x-none" dirty="0"/>
              <a:t> </a:t>
            </a:r>
            <a:endParaRPr lang="en-US" dirty="0"/>
          </a:p>
          <a:p>
            <a:pPr>
              <a:buFont typeface="Arial" panose="020B0604020202020204" pitchFamily="34" charset="0"/>
              <a:buChar char="•"/>
            </a:pPr>
            <a:r>
              <a:rPr lang="x-none" dirty="0"/>
              <a:t>An action taken against a computer system with the intention of doing harm is called an </a:t>
            </a:r>
            <a:r>
              <a:rPr lang="x-none" i="1" dirty="0"/>
              <a:t>attack</a:t>
            </a:r>
            <a:r>
              <a:rPr lang="x-none" dirty="0"/>
              <a:t> and can take a number of forms. </a:t>
            </a:r>
            <a:endParaRPr lang="en-US" dirty="0"/>
          </a:p>
          <a:p>
            <a:pPr>
              <a:buFont typeface="Arial" panose="020B0604020202020204" pitchFamily="34" charset="0"/>
              <a:buChar char="•"/>
            </a:pPr>
            <a:r>
              <a:rPr lang="x-none" dirty="0"/>
              <a:t>It may be an unauthorized attempt to access data or services or to modify data, or it may be intended to deny services to legitimate users.</a:t>
            </a: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5" name="Date Placeholder 4">
            <a:extLst>
              <a:ext uri="{FF2B5EF4-FFF2-40B4-BE49-F238E27FC236}">
                <a16:creationId xmlns:a16="http://schemas.microsoft.com/office/drawing/2014/main" id="{0D8FD819-4B0A-4A53-ABCE-AAC8E0A058C4}"/>
              </a:ext>
            </a:extLst>
          </p:cNvPr>
          <p:cNvSpPr>
            <a:spLocks noGrp="1"/>
          </p:cNvSpPr>
          <p:nvPr>
            <p:ph type="dt" sz="half" idx="12"/>
          </p:nvPr>
        </p:nvSpPr>
        <p:spPr/>
        <p:txBody>
          <a:bodyPr/>
          <a:lstStyle/>
          <a:p>
            <a:r>
              <a:rPr lang="en-US"/>
              <a:t>August 12, 2023</a:t>
            </a:r>
          </a:p>
        </p:txBody>
      </p:sp>
      <p:sp>
        <p:nvSpPr>
          <p:cNvPr id="8" name="Slide Number Placeholder 7">
            <a:extLst>
              <a:ext uri="{FF2B5EF4-FFF2-40B4-BE49-F238E27FC236}">
                <a16:creationId xmlns:a16="http://schemas.microsoft.com/office/drawing/2014/main" id="{3511B9AD-E02A-4491-AB4E-E8378E741291}"/>
              </a:ext>
            </a:extLst>
          </p:cNvPr>
          <p:cNvSpPr>
            <a:spLocks noGrp="1"/>
          </p:cNvSpPr>
          <p:nvPr>
            <p:ph type="sldNum" sz="quarter" idx="14"/>
          </p:nvPr>
        </p:nvSpPr>
        <p:spPr/>
        <p:txBody>
          <a:bodyPr/>
          <a:lstStyle/>
          <a:p>
            <a:fld id="{BC8D7E44-7D4F-4942-A8C9-2DF6BF8399E8}" type="slidenum">
              <a:rPr lang="en-US" smtClean="0"/>
              <a:pPr/>
              <a:t>4</a:t>
            </a:fld>
            <a:endParaRPr lang="en-US" dirty="0"/>
          </a:p>
        </p:txBody>
      </p:sp>
      <p:sp>
        <p:nvSpPr>
          <p:cNvPr id="9" name="Title 1">
            <a:extLst>
              <a:ext uri="{FF2B5EF4-FFF2-40B4-BE49-F238E27FC236}">
                <a16:creationId xmlns:a16="http://schemas.microsoft.com/office/drawing/2014/main" id="{EA6449A4-7B5D-FEC7-B7F3-E20A31A70EB8}"/>
              </a:ext>
            </a:extLst>
          </p:cNvPr>
          <p:cNvSpPr>
            <a:spLocks noGrp="1"/>
          </p:cNvSpPr>
          <p:nvPr>
            <p:ph sz="quarter" idx="10"/>
          </p:nvPr>
        </p:nvSpPr>
        <p:spPr>
          <a:xfrm>
            <a:off x="304800" y="152400"/>
            <a:ext cx="6324600" cy="1143000"/>
          </a:xfrm>
        </p:spPr>
        <p:txBody>
          <a:bodyPr/>
          <a:lstStyle/>
          <a:p>
            <a:r>
              <a:rPr lang="en-US" dirty="0"/>
              <a:t>What is Security?</a:t>
            </a:r>
          </a:p>
        </p:txBody>
      </p:sp>
    </p:spTree>
    <p:extLst>
      <p:ext uri="{BB962C8B-B14F-4D97-AF65-F5344CB8AC3E}">
        <p14:creationId xmlns:p14="http://schemas.microsoft.com/office/powerpoint/2010/main" val="1138173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32500" lnSpcReduction="20000"/>
          </a:bodyPr>
          <a:lstStyle/>
          <a:p>
            <a:r>
              <a:rPr lang="en-US" sz="5100" dirty="0"/>
              <a:t>S</a:t>
            </a:r>
            <a:r>
              <a:rPr lang="x-none" sz="5100"/>
              <a:t>ecurity has three </a:t>
            </a:r>
            <a:r>
              <a:rPr lang="en-US" sz="5100" dirty="0"/>
              <a:t>main </a:t>
            </a:r>
            <a:r>
              <a:rPr lang="x-none" sz="5100"/>
              <a:t>characteristics</a:t>
            </a:r>
            <a:r>
              <a:rPr lang="en-US" sz="5100" dirty="0"/>
              <a:t>, called </a:t>
            </a:r>
            <a:r>
              <a:rPr lang="x-none" sz="5100"/>
              <a:t>CIA</a:t>
            </a:r>
            <a:r>
              <a:rPr lang="en-US" sz="5100" dirty="0"/>
              <a:t>:</a:t>
            </a:r>
          </a:p>
          <a:p>
            <a:pPr lvl="1"/>
            <a:r>
              <a:rPr lang="x-none" sz="4500"/>
              <a:t>Confidentiality is the property that data or services are protected from unauthorized access. For example, a hacker cannot access your income tax returns on a government computer.</a:t>
            </a:r>
            <a:endParaRPr lang="en-US" sz="4500" dirty="0"/>
          </a:p>
          <a:p>
            <a:pPr lvl="1"/>
            <a:r>
              <a:rPr lang="x-none" sz="4500"/>
              <a:t>Integrity is the property that data or services are not subject to unauthorized manipulation. For example, your grade has not been changed since your instructor assigned it.</a:t>
            </a:r>
            <a:endParaRPr lang="en-US" sz="4500" dirty="0"/>
          </a:p>
          <a:p>
            <a:pPr lvl="1"/>
            <a:r>
              <a:rPr lang="x-none" sz="4500"/>
              <a:t>Availability is the property that the system will be available for legitimate use. For example, a denial-of-service attack won’t prevent you from ordering </a:t>
            </a:r>
            <a:r>
              <a:rPr lang="en-US" sz="4500" dirty="0"/>
              <a:t>a </a:t>
            </a:r>
            <a:r>
              <a:rPr lang="x-none" sz="4500"/>
              <a:t>book</a:t>
            </a:r>
            <a:r>
              <a:rPr lang="en-US" sz="4500" dirty="0"/>
              <a:t> from an online bookstore</a:t>
            </a:r>
            <a:r>
              <a:rPr lang="x-none" sz="4500"/>
              <a:t>.</a:t>
            </a:r>
            <a:endParaRPr lang="en-US" sz="4500" dirty="0"/>
          </a:p>
          <a:p>
            <a:r>
              <a:rPr lang="x-none" sz="5100"/>
              <a:t>Other characteristics that support CIA are</a:t>
            </a:r>
            <a:endParaRPr lang="en-US" sz="5100" dirty="0"/>
          </a:p>
          <a:p>
            <a:pPr lvl="1"/>
            <a:r>
              <a:rPr lang="x-none" sz="4500"/>
              <a:t>Authentication </a:t>
            </a:r>
            <a:r>
              <a:rPr lang="en-US" sz="4500" dirty="0"/>
              <a:t>verifies the identities of</a:t>
            </a:r>
            <a:r>
              <a:rPr lang="x-none" sz="4500"/>
              <a:t> the parties to a transaction </a:t>
            </a:r>
            <a:r>
              <a:rPr lang="en-US" sz="4500" dirty="0"/>
              <a:t>and checks if they </a:t>
            </a:r>
            <a:r>
              <a:rPr lang="x-none" sz="4500"/>
              <a:t>are </a:t>
            </a:r>
            <a:r>
              <a:rPr lang="en-US" sz="4500" dirty="0"/>
              <a:t>truly </a:t>
            </a:r>
            <a:r>
              <a:rPr lang="x-none" sz="4500"/>
              <a:t>who they </a:t>
            </a:r>
            <a:r>
              <a:rPr lang="en-US" sz="4500" dirty="0"/>
              <a:t>claim </a:t>
            </a:r>
            <a:r>
              <a:rPr lang="x-none" sz="4500"/>
              <a:t>to be. For example, when you get an e-mail purporting to come from a bank, </a:t>
            </a:r>
            <a:r>
              <a:rPr lang="en-US" sz="4500" dirty="0"/>
              <a:t>authentication guarantees that </a:t>
            </a:r>
            <a:r>
              <a:rPr lang="x-none" sz="4500"/>
              <a:t>it actually comes from the bank.</a:t>
            </a:r>
            <a:endParaRPr lang="en-US" sz="4500" dirty="0"/>
          </a:p>
          <a:p>
            <a:pPr lvl="1"/>
            <a:r>
              <a:rPr lang="x-none" sz="4500"/>
              <a:t> Nonrepudiation guarantees that the sender of a message cannot later deny having sent the message and that the recipient cannot deny having received the message.  For example, you cannot </a:t>
            </a:r>
            <a:r>
              <a:rPr lang="en-US" sz="4500" dirty="0"/>
              <a:t>deny </a:t>
            </a:r>
            <a:r>
              <a:rPr lang="x-none" sz="4500"/>
              <a:t>ordering something from the </a:t>
            </a:r>
            <a:r>
              <a:rPr lang="en-US" sz="4500" dirty="0"/>
              <a:t>I</a:t>
            </a:r>
            <a:r>
              <a:rPr lang="x-none" sz="4500"/>
              <a:t>nternet</a:t>
            </a:r>
            <a:r>
              <a:rPr lang="en-US" sz="4500" dirty="0"/>
              <a:t>, or </a:t>
            </a:r>
            <a:r>
              <a:rPr lang="x-none" sz="4500"/>
              <a:t>the merchant cannot </a:t>
            </a:r>
            <a:r>
              <a:rPr lang="en-US" sz="4500" dirty="0"/>
              <a:t>disclaim </a:t>
            </a:r>
            <a:r>
              <a:rPr lang="x-none" sz="4500"/>
              <a:t>getting your order.</a:t>
            </a:r>
            <a:endParaRPr lang="en-US" sz="4500" dirty="0"/>
          </a:p>
          <a:p>
            <a:pPr lvl="1"/>
            <a:r>
              <a:rPr lang="x-none" sz="4500"/>
              <a:t>Authorization </a:t>
            </a:r>
            <a:r>
              <a:rPr lang="en-US" sz="4500" dirty="0"/>
              <a:t>grants </a:t>
            </a:r>
            <a:r>
              <a:rPr lang="x-none" sz="4500"/>
              <a:t>a user the privileges to perform a task. For example, </a:t>
            </a:r>
            <a:r>
              <a:rPr lang="en-US" sz="4500" dirty="0"/>
              <a:t>an online banking system authorizes a legitimate user to access his account</a:t>
            </a:r>
            <a:r>
              <a:rPr lang="x-none" sz="4500"/>
              <a:t>.</a:t>
            </a:r>
            <a:endParaRPr lang="en-US" sz="4500" dirty="0"/>
          </a:p>
          <a:p>
            <a:endParaRPr lang="en-US" dirty="0"/>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5" name="Date Placeholder 4">
            <a:extLst>
              <a:ext uri="{FF2B5EF4-FFF2-40B4-BE49-F238E27FC236}">
                <a16:creationId xmlns:a16="http://schemas.microsoft.com/office/drawing/2014/main" id="{727E8F9D-4818-4DF7-B12F-EACE4529E081}"/>
              </a:ext>
            </a:extLst>
          </p:cNvPr>
          <p:cNvSpPr>
            <a:spLocks noGrp="1"/>
          </p:cNvSpPr>
          <p:nvPr>
            <p:ph type="dt" sz="half" idx="12"/>
          </p:nvPr>
        </p:nvSpPr>
        <p:spPr/>
        <p:txBody>
          <a:bodyPr/>
          <a:lstStyle/>
          <a:p>
            <a:r>
              <a:rPr lang="en-US"/>
              <a:t>August 12, 2023</a:t>
            </a:r>
          </a:p>
        </p:txBody>
      </p:sp>
      <p:sp>
        <p:nvSpPr>
          <p:cNvPr id="8" name="Slide Number Placeholder 7">
            <a:extLst>
              <a:ext uri="{FF2B5EF4-FFF2-40B4-BE49-F238E27FC236}">
                <a16:creationId xmlns:a16="http://schemas.microsoft.com/office/drawing/2014/main" id="{C2EC15A0-5833-4C7B-A690-810A0ACC51FB}"/>
              </a:ext>
            </a:extLst>
          </p:cNvPr>
          <p:cNvSpPr>
            <a:spLocks noGrp="1"/>
          </p:cNvSpPr>
          <p:nvPr>
            <p:ph type="sldNum" sz="quarter" idx="14"/>
          </p:nvPr>
        </p:nvSpPr>
        <p:spPr/>
        <p:txBody>
          <a:bodyPr/>
          <a:lstStyle/>
          <a:p>
            <a:fld id="{BC8D7E44-7D4F-4942-A8C9-2DF6BF8399E8}" type="slidenum">
              <a:rPr lang="en-US" smtClean="0"/>
              <a:pPr/>
              <a:t>5</a:t>
            </a:fld>
            <a:endParaRPr lang="en-US" dirty="0"/>
          </a:p>
        </p:txBody>
      </p:sp>
      <p:sp>
        <p:nvSpPr>
          <p:cNvPr id="9" name="Title 1">
            <a:extLst>
              <a:ext uri="{FF2B5EF4-FFF2-40B4-BE49-F238E27FC236}">
                <a16:creationId xmlns:a16="http://schemas.microsoft.com/office/drawing/2014/main" id="{90DBFFEF-6B11-6149-05D7-AEFE71F2777C}"/>
              </a:ext>
            </a:extLst>
          </p:cNvPr>
          <p:cNvSpPr>
            <a:spLocks noGrp="1"/>
          </p:cNvSpPr>
          <p:nvPr>
            <p:ph sz="quarter" idx="10"/>
          </p:nvPr>
        </p:nvSpPr>
        <p:spPr>
          <a:xfrm>
            <a:off x="304800" y="152400"/>
            <a:ext cx="6324600" cy="1143000"/>
          </a:xfrm>
        </p:spPr>
        <p:txBody>
          <a:bodyPr/>
          <a:lstStyle/>
          <a:p>
            <a:r>
              <a:rPr lang="en-US" dirty="0"/>
              <a:t>What is Security?</a:t>
            </a:r>
          </a:p>
        </p:txBody>
      </p:sp>
    </p:spTree>
    <p:extLst>
      <p:ext uri="{BB962C8B-B14F-4D97-AF65-F5344CB8AC3E}">
        <p14:creationId xmlns:p14="http://schemas.microsoft.com/office/powerpoint/2010/main" val="2703799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5" name="Date Placeholder 4">
            <a:extLst>
              <a:ext uri="{FF2B5EF4-FFF2-40B4-BE49-F238E27FC236}">
                <a16:creationId xmlns:a16="http://schemas.microsoft.com/office/drawing/2014/main" id="{E3C86371-E5BA-42A2-A646-EF7904F7FE70}"/>
              </a:ext>
            </a:extLst>
          </p:cNvPr>
          <p:cNvSpPr>
            <a:spLocks noGrp="1"/>
          </p:cNvSpPr>
          <p:nvPr>
            <p:ph type="dt" sz="half" idx="12"/>
          </p:nvPr>
        </p:nvSpPr>
        <p:spPr/>
        <p:txBody>
          <a:bodyPr/>
          <a:lstStyle/>
          <a:p>
            <a:r>
              <a:rPr lang="en-US"/>
              <a:t>August 12, 2023</a:t>
            </a:r>
          </a:p>
        </p:txBody>
      </p:sp>
      <p:sp>
        <p:nvSpPr>
          <p:cNvPr id="6" name="Slide Number Placeholder 5">
            <a:extLst>
              <a:ext uri="{FF2B5EF4-FFF2-40B4-BE49-F238E27FC236}">
                <a16:creationId xmlns:a16="http://schemas.microsoft.com/office/drawing/2014/main" id="{F894A304-63C3-4A73-AA6F-D435504E6802}"/>
              </a:ext>
            </a:extLst>
          </p:cNvPr>
          <p:cNvSpPr>
            <a:spLocks noGrp="1"/>
          </p:cNvSpPr>
          <p:nvPr>
            <p:ph type="sldNum" sz="quarter" idx="14"/>
          </p:nvPr>
        </p:nvSpPr>
        <p:spPr/>
        <p:txBody>
          <a:bodyPr/>
          <a:lstStyle/>
          <a:p>
            <a:fld id="{BC8D7E44-7D4F-4942-A8C9-2DF6BF8399E8}" type="slidenum">
              <a:rPr lang="en-US" smtClean="0"/>
              <a:pPr/>
              <a:t>6</a:t>
            </a:fld>
            <a:endParaRPr lang="en-US" dirty="0"/>
          </a:p>
        </p:txBody>
      </p:sp>
      <p:sp>
        <p:nvSpPr>
          <p:cNvPr id="10" name="Title 1">
            <a:extLst>
              <a:ext uri="{FF2B5EF4-FFF2-40B4-BE49-F238E27FC236}">
                <a16:creationId xmlns:a16="http://schemas.microsoft.com/office/drawing/2014/main" id="{80DBE3D4-F737-2034-28E8-10674F0C0DDD}"/>
              </a:ext>
            </a:extLst>
          </p:cNvPr>
          <p:cNvSpPr>
            <a:spLocks noGrp="1"/>
          </p:cNvSpPr>
          <p:nvPr>
            <p:ph sz="quarter" idx="10"/>
          </p:nvPr>
        </p:nvSpPr>
        <p:spPr>
          <a:xfrm>
            <a:off x="304800" y="152400"/>
            <a:ext cx="6324600" cy="1143000"/>
          </a:xfrm>
        </p:spPr>
        <p:txBody>
          <a:bodyPr/>
          <a:lstStyle/>
          <a:p>
            <a:r>
              <a:rPr lang="en-US" dirty="0"/>
              <a:t>Security General Scenario</a:t>
            </a:r>
          </a:p>
        </p:txBody>
      </p:sp>
      <p:graphicFrame>
        <p:nvGraphicFramePr>
          <p:cNvPr id="11" name="Content Placeholder 10">
            <a:extLst>
              <a:ext uri="{FF2B5EF4-FFF2-40B4-BE49-F238E27FC236}">
                <a16:creationId xmlns:a16="http://schemas.microsoft.com/office/drawing/2014/main" id="{64634C1E-93DF-9B8D-804D-CB7311B90D01}"/>
              </a:ext>
            </a:extLst>
          </p:cNvPr>
          <p:cNvGraphicFramePr>
            <a:graphicFrameLocks noGrp="1"/>
          </p:cNvGraphicFramePr>
          <p:nvPr>
            <p:ph idx="1"/>
            <p:extLst>
              <p:ext uri="{D42A27DB-BD31-4B8C-83A1-F6EECF244321}">
                <p14:modId xmlns:p14="http://schemas.microsoft.com/office/powerpoint/2010/main" val="3873606518"/>
              </p:ext>
            </p:extLst>
          </p:nvPr>
        </p:nvGraphicFramePr>
        <p:xfrm>
          <a:off x="304800" y="1180808"/>
          <a:ext cx="8610600" cy="5285868"/>
        </p:xfrm>
        <a:graphic>
          <a:graphicData uri="http://schemas.openxmlformats.org/drawingml/2006/table">
            <a:tbl>
              <a:tblPr>
                <a:tableStyleId>{5C22544A-7EE6-4342-B048-85BDC9FD1C3A}</a:tableStyleId>
              </a:tblPr>
              <a:tblGrid>
                <a:gridCol w="1143000">
                  <a:extLst>
                    <a:ext uri="{9D8B030D-6E8A-4147-A177-3AD203B41FA5}">
                      <a16:colId xmlns:a16="http://schemas.microsoft.com/office/drawing/2014/main" val="20000"/>
                    </a:ext>
                  </a:extLst>
                </a:gridCol>
                <a:gridCol w="7467600">
                  <a:extLst>
                    <a:ext uri="{9D8B030D-6E8A-4147-A177-3AD203B41FA5}">
                      <a16:colId xmlns:a16="http://schemas.microsoft.com/office/drawing/2014/main" val="20001"/>
                    </a:ext>
                  </a:extLst>
                </a:gridCol>
              </a:tblGrid>
              <a:tr h="310141">
                <a:tc>
                  <a:txBody>
                    <a:bodyPr/>
                    <a:lstStyle/>
                    <a:p>
                      <a:pPr marL="0" marR="0">
                        <a:lnSpc>
                          <a:spcPts val="1450"/>
                        </a:lnSpc>
                        <a:spcBef>
                          <a:spcPts val="400"/>
                        </a:spcBef>
                        <a:spcAft>
                          <a:spcPts val="400"/>
                        </a:spcAft>
                      </a:pPr>
                      <a:r>
                        <a:rPr lang="en-US" sz="1400" b="1" dirty="0">
                          <a:effectLst/>
                        </a:rPr>
                        <a:t>Portion of </a:t>
                      </a:r>
                      <a:br>
                        <a:rPr lang="en-US" sz="1400" b="1" dirty="0">
                          <a:effectLst/>
                        </a:rPr>
                      </a:br>
                      <a:r>
                        <a:rPr lang="en-US" sz="1400" b="1" dirty="0">
                          <a:effectLst/>
                        </a:rPr>
                        <a:t>Scenario</a:t>
                      </a:r>
                      <a:endParaRPr lang="en-US" sz="1400" b="1" dirty="0">
                        <a:effectLst/>
                        <a:latin typeface="Times"/>
                        <a:ea typeface="Times New Roman"/>
                        <a:cs typeface="Times New Roman"/>
                      </a:endParaRPr>
                    </a:p>
                  </a:txBody>
                  <a:tcPr marL="47608" marR="47608" marT="0" marB="0"/>
                </a:tc>
                <a:tc>
                  <a:txBody>
                    <a:bodyPr/>
                    <a:lstStyle/>
                    <a:p>
                      <a:pPr marL="0" marR="0">
                        <a:lnSpc>
                          <a:spcPts val="1450"/>
                        </a:lnSpc>
                        <a:spcBef>
                          <a:spcPts val="400"/>
                        </a:spcBef>
                        <a:spcAft>
                          <a:spcPts val="400"/>
                        </a:spcAft>
                      </a:pPr>
                      <a:r>
                        <a:rPr lang="en-US" sz="1400" b="1" dirty="0">
                          <a:effectLst/>
                        </a:rPr>
                        <a:t>Possible Values</a:t>
                      </a:r>
                      <a:endParaRPr lang="en-US" sz="1400" b="1" dirty="0">
                        <a:effectLst/>
                        <a:latin typeface="Times"/>
                        <a:ea typeface="Times New Roman"/>
                        <a:cs typeface="Times New Roman"/>
                      </a:endParaRPr>
                    </a:p>
                  </a:txBody>
                  <a:tcPr marL="47608" marR="47608" marT="0" marB="0"/>
                </a:tc>
                <a:extLst>
                  <a:ext uri="{0D108BD9-81ED-4DB2-BD59-A6C34878D82A}">
                    <a16:rowId xmlns:a16="http://schemas.microsoft.com/office/drawing/2014/main" val="10000"/>
                  </a:ext>
                </a:extLst>
              </a:tr>
              <a:tr h="465211">
                <a:tc>
                  <a:txBody>
                    <a:bodyPr/>
                    <a:lstStyle/>
                    <a:p>
                      <a:pPr marL="0" marR="0">
                        <a:lnSpc>
                          <a:spcPts val="1450"/>
                        </a:lnSpc>
                        <a:spcBef>
                          <a:spcPts val="400"/>
                        </a:spcBef>
                        <a:spcAft>
                          <a:spcPts val="400"/>
                        </a:spcAft>
                      </a:pPr>
                      <a:r>
                        <a:rPr lang="en-US" sz="1400" dirty="0">
                          <a:effectLst/>
                        </a:rPr>
                        <a:t>Source</a:t>
                      </a:r>
                      <a:endParaRPr lang="en-US" sz="1400" dirty="0">
                        <a:effectLst/>
                        <a:latin typeface="Times"/>
                        <a:ea typeface="Times New Roman"/>
                        <a:cs typeface="Times New Roman"/>
                      </a:endParaRPr>
                    </a:p>
                  </a:txBody>
                  <a:tcPr marL="47608" marR="47608" marT="0" marB="0"/>
                </a:tc>
                <a:tc>
                  <a:txBody>
                    <a:bodyPr/>
                    <a:lstStyle/>
                    <a:p>
                      <a:pPr marL="0" marR="0" indent="0">
                        <a:lnSpc>
                          <a:spcPts val="1450"/>
                        </a:lnSpc>
                        <a:spcBef>
                          <a:spcPts val="100"/>
                        </a:spcBef>
                        <a:spcAft>
                          <a:spcPts val="300"/>
                        </a:spcAft>
                        <a:tabLst>
                          <a:tab pos="228600" algn="l"/>
                          <a:tab pos="274320" algn="l"/>
                          <a:tab pos="274320" algn="l"/>
                        </a:tabLst>
                      </a:pPr>
                      <a:r>
                        <a:rPr lang="en-US" sz="1400" kern="1100" dirty="0">
                          <a:effectLst/>
                        </a:rPr>
                        <a:t>Human or another system which may have been previously identified (either correctly or incorrectly) or may be currently unknown. A human attacker may be from outside the organization or from inside the organization.</a:t>
                      </a:r>
                      <a:endParaRPr lang="en-US" sz="1400" kern="1100" dirty="0">
                        <a:effectLst/>
                        <a:latin typeface="Times New Roman"/>
                        <a:ea typeface="Times New Roman"/>
                      </a:endParaRPr>
                    </a:p>
                  </a:txBody>
                  <a:tcPr marL="47608" marR="47608" marT="0" marB="0"/>
                </a:tc>
                <a:extLst>
                  <a:ext uri="{0D108BD9-81ED-4DB2-BD59-A6C34878D82A}">
                    <a16:rowId xmlns:a16="http://schemas.microsoft.com/office/drawing/2014/main" val="10001"/>
                  </a:ext>
                </a:extLst>
              </a:tr>
              <a:tr h="310141">
                <a:tc>
                  <a:txBody>
                    <a:bodyPr/>
                    <a:lstStyle/>
                    <a:p>
                      <a:pPr marL="0" marR="0">
                        <a:lnSpc>
                          <a:spcPts val="1450"/>
                        </a:lnSpc>
                        <a:spcBef>
                          <a:spcPts val="400"/>
                        </a:spcBef>
                        <a:spcAft>
                          <a:spcPts val="400"/>
                        </a:spcAft>
                      </a:pPr>
                      <a:r>
                        <a:rPr lang="en-US" sz="1400">
                          <a:effectLst/>
                        </a:rPr>
                        <a:t>Stimulus</a:t>
                      </a:r>
                      <a:endParaRPr lang="en-US" sz="1400">
                        <a:effectLst/>
                        <a:latin typeface="Times"/>
                        <a:ea typeface="Times New Roman"/>
                        <a:cs typeface="Times New Roman"/>
                      </a:endParaRPr>
                    </a:p>
                  </a:txBody>
                  <a:tcPr marL="47608" marR="47608" marT="0" marB="0"/>
                </a:tc>
                <a:tc>
                  <a:txBody>
                    <a:bodyPr/>
                    <a:lstStyle/>
                    <a:p>
                      <a:pPr marL="0" marR="0" indent="0">
                        <a:lnSpc>
                          <a:spcPts val="1450"/>
                        </a:lnSpc>
                        <a:spcBef>
                          <a:spcPts val="100"/>
                        </a:spcBef>
                        <a:spcAft>
                          <a:spcPts val="300"/>
                        </a:spcAft>
                        <a:tabLst>
                          <a:tab pos="228600" algn="l"/>
                          <a:tab pos="274320" algn="l"/>
                          <a:tab pos="274320" algn="l"/>
                        </a:tabLst>
                      </a:pPr>
                      <a:r>
                        <a:rPr lang="en-US" sz="1400" kern="1100" dirty="0">
                          <a:effectLst/>
                        </a:rPr>
                        <a:t>Unauthorized attempt is made to display data, change or delete data, access system services, change the system’s behavior, or reduce availability.</a:t>
                      </a:r>
                      <a:endParaRPr lang="en-US" sz="1400" kern="1100" dirty="0">
                        <a:effectLst/>
                        <a:latin typeface="Times New Roman"/>
                        <a:ea typeface="Times New Roman"/>
                      </a:endParaRPr>
                    </a:p>
                  </a:txBody>
                  <a:tcPr marL="47608" marR="47608" marT="0" marB="0"/>
                </a:tc>
                <a:extLst>
                  <a:ext uri="{0D108BD9-81ED-4DB2-BD59-A6C34878D82A}">
                    <a16:rowId xmlns:a16="http://schemas.microsoft.com/office/drawing/2014/main" val="10002"/>
                  </a:ext>
                </a:extLst>
              </a:tr>
              <a:tr h="310141">
                <a:tc>
                  <a:txBody>
                    <a:bodyPr/>
                    <a:lstStyle/>
                    <a:p>
                      <a:pPr marL="0" marR="0">
                        <a:lnSpc>
                          <a:spcPts val="1450"/>
                        </a:lnSpc>
                        <a:spcBef>
                          <a:spcPts val="400"/>
                        </a:spcBef>
                        <a:spcAft>
                          <a:spcPts val="400"/>
                        </a:spcAft>
                      </a:pPr>
                      <a:r>
                        <a:rPr lang="en-US" sz="1400">
                          <a:effectLst/>
                        </a:rPr>
                        <a:t>Artifact</a:t>
                      </a:r>
                      <a:endParaRPr lang="en-US" sz="1400">
                        <a:effectLst/>
                        <a:latin typeface="Times"/>
                        <a:ea typeface="Times New Roman"/>
                        <a:cs typeface="Times New Roman"/>
                      </a:endParaRPr>
                    </a:p>
                  </a:txBody>
                  <a:tcPr marL="47608" marR="47608" marT="0" marB="0"/>
                </a:tc>
                <a:tc>
                  <a:txBody>
                    <a:bodyPr/>
                    <a:lstStyle/>
                    <a:p>
                      <a:pPr marL="0" marR="0">
                        <a:lnSpc>
                          <a:spcPts val="1450"/>
                        </a:lnSpc>
                        <a:spcBef>
                          <a:spcPts val="400"/>
                        </a:spcBef>
                        <a:spcAft>
                          <a:spcPts val="400"/>
                        </a:spcAft>
                      </a:pPr>
                      <a:r>
                        <a:rPr lang="en-US" sz="1400" dirty="0">
                          <a:effectLst/>
                        </a:rPr>
                        <a:t>System services; data within the system; a component or resources of the system; data produced or consumed by the system</a:t>
                      </a:r>
                      <a:endParaRPr lang="en-US" sz="1400" dirty="0">
                        <a:effectLst/>
                        <a:latin typeface="Times"/>
                        <a:ea typeface="Times New Roman"/>
                        <a:cs typeface="Times New Roman"/>
                      </a:endParaRPr>
                    </a:p>
                  </a:txBody>
                  <a:tcPr marL="47608" marR="47608" marT="0" marB="0"/>
                </a:tc>
                <a:extLst>
                  <a:ext uri="{0D108BD9-81ED-4DB2-BD59-A6C34878D82A}">
                    <a16:rowId xmlns:a16="http://schemas.microsoft.com/office/drawing/2014/main" val="10003"/>
                  </a:ext>
                </a:extLst>
              </a:tr>
              <a:tr h="310141">
                <a:tc>
                  <a:txBody>
                    <a:bodyPr/>
                    <a:lstStyle/>
                    <a:p>
                      <a:pPr marL="0" marR="0">
                        <a:lnSpc>
                          <a:spcPts val="1450"/>
                        </a:lnSpc>
                        <a:spcBef>
                          <a:spcPts val="400"/>
                        </a:spcBef>
                        <a:spcAft>
                          <a:spcPts val="400"/>
                        </a:spcAft>
                      </a:pPr>
                      <a:r>
                        <a:rPr lang="en-US" sz="1400">
                          <a:effectLst/>
                        </a:rPr>
                        <a:t>Environment</a:t>
                      </a:r>
                      <a:endParaRPr lang="en-US" sz="1400">
                        <a:effectLst/>
                        <a:latin typeface="Times"/>
                        <a:ea typeface="Times New Roman"/>
                        <a:cs typeface="Times New Roman"/>
                      </a:endParaRPr>
                    </a:p>
                  </a:txBody>
                  <a:tcPr marL="47608" marR="47608" marT="0" marB="0"/>
                </a:tc>
                <a:tc>
                  <a:txBody>
                    <a:bodyPr/>
                    <a:lstStyle/>
                    <a:p>
                      <a:pPr marL="0" marR="0">
                        <a:lnSpc>
                          <a:spcPts val="1450"/>
                        </a:lnSpc>
                        <a:spcBef>
                          <a:spcPts val="400"/>
                        </a:spcBef>
                        <a:spcAft>
                          <a:spcPts val="400"/>
                        </a:spcAft>
                        <a:tabLst>
                          <a:tab pos="1969135" algn="ctr"/>
                        </a:tabLst>
                      </a:pPr>
                      <a:r>
                        <a:rPr lang="en-US" sz="1400" dirty="0">
                          <a:effectLst/>
                        </a:rPr>
                        <a:t>The system is either online or offline, connected to or disconnected from a network, behind a firewall or open to a network, fully operational, partially operational, or not operational</a:t>
                      </a:r>
                      <a:endParaRPr lang="en-US" sz="1400" dirty="0">
                        <a:effectLst/>
                        <a:latin typeface="Times"/>
                        <a:ea typeface="Times New Roman"/>
                        <a:cs typeface="Times New Roman"/>
                      </a:endParaRPr>
                    </a:p>
                  </a:txBody>
                  <a:tcPr marL="47608" marR="47608" marT="0" marB="0"/>
                </a:tc>
                <a:extLst>
                  <a:ext uri="{0D108BD9-81ED-4DB2-BD59-A6C34878D82A}">
                    <a16:rowId xmlns:a16="http://schemas.microsoft.com/office/drawing/2014/main" val="10004"/>
                  </a:ext>
                </a:extLst>
              </a:tr>
              <a:tr h="1612223">
                <a:tc>
                  <a:txBody>
                    <a:bodyPr/>
                    <a:lstStyle/>
                    <a:p>
                      <a:pPr marL="0" marR="0">
                        <a:lnSpc>
                          <a:spcPts val="1450"/>
                        </a:lnSpc>
                        <a:spcBef>
                          <a:spcPts val="400"/>
                        </a:spcBef>
                        <a:spcAft>
                          <a:spcPts val="400"/>
                        </a:spcAft>
                      </a:pPr>
                      <a:r>
                        <a:rPr lang="en-US" sz="1400">
                          <a:effectLst/>
                        </a:rPr>
                        <a:t>Response</a:t>
                      </a:r>
                      <a:endParaRPr lang="en-US" sz="1400">
                        <a:effectLst/>
                        <a:latin typeface="Times"/>
                        <a:ea typeface="Times New Roman"/>
                        <a:cs typeface="Times New Roman"/>
                      </a:endParaRPr>
                    </a:p>
                  </a:txBody>
                  <a:tcPr marL="47608" marR="47608" marT="0" marB="0"/>
                </a:tc>
                <a:tc>
                  <a:txBody>
                    <a:bodyPr/>
                    <a:lstStyle/>
                    <a:p>
                      <a:pPr marL="0" marR="0" indent="0">
                        <a:lnSpc>
                          <a:spcPts val="1450"/>
                        </a:lnSpc>
                        <a:spcBef>
                          <a:spcPts val="100"/>
                        </a:spcBef>
                        <a:spcAft>
                          <a:spcPts val="300"/>
                        </a:spcAft>
                        <a:tabLst>
                          <a:tab pos="228600" algn="l"/>
                          <a:tab pos="274320" algn="l"/>
                          <a:tab pos="274320" algn="l"/>
                        </a:tabLst>
                      </a:pPr>
                      <a:r>
                        <a:rPr lang="en-US" sz="1400" kern="1100" dirty="0">
                          <a:effectLst/>
                        </a:rPr>
                        <a:t>Transactions are carried out in a fashion such that </a:t>
                      </a:r>
                    </a:p>
                    <a:p>
                      <a:pPr marL="342900" marR="0" lvl="0" indent="-342900">
                        <a:lnSpc>
                          <a:spcPts val="1400"/>
                        </a:lnSpc>
                        <a:spcBef>
                          <a:spcPts val="0"/>
                        </a:spcBef>
                        <a:spcAft>
                          <a:spcPts val="0"/>
                        </a:spcAft>
                        <a:buFont typeface="Symbol"/>
                        <a:buChar char=""/>
                        <a:tabLst>
                          <a:tab pos="228600" algn="l"/>
                          <a:tab pos="274320" algn="l"/>
                          <a:tab pos="274320" algn="l"/>
                        </a:tabLst>
                      </a:pPr>
                      <a:r>
                        <a:rPr lang="en-US" sz="1400" kern="1100" dirty="0">
                          <a:effectLst/>
                        </a:rPr>
                        <a:t>data or services are protected from unauthorized access; </a:t>
                      </a:r>
                    </a:p>
                    <a:p>
                      <a:pPr marL="342900" marR="0" lvl="0" indent="-342900">
                        <a:lnSpc>
                          <a:spcPts val="1400"/>
                        </a:lnSpc>
                        <a:spcBef>
                          <a:spcPts val="0"/>
                        </a:spcBef>
                        <a:spcAft>
                          <a:spcPts val="0"/>
                        </a:spcAft>
                        <a:buFont typeface="Symbol"/>
                        <a:buChar char=""/>
                        <a:tabLst>
                          <a:tab pos="228600" algn="l"/>
                          <a:tab pos="274320" algn="l"/>
                          <a:tab pos="274320" algn="l"/>
                        </a:tabLst>
                      </a:pPr>
                      <a:r>
                        <a:rPr lang="en-US" sz="1400" kern="1100" dirty="0">
                          <a:effectLst/>
                        </a:rPr>
                        <a:t>data or services are not being manipulated without authorization;</a:t>
                      </a:r>
                    </a:p>
                    <a:p>
                      <a:pPr marL="342900" marR="0" lvl="0" indent="-342900">
                        <a:lnSpc>
                          <a:spcPts val="1400"/>
                        </a:lnSpc>
                        <a:spcBef>
                          <a:spcPts val="0"/>
                        </a:spcBef>
                        <a:spcAft>
                          <a:spcPts val="0"/>
                        </a:spcAft>
                        <a:buFont typeface="Symbol"/>
                        <a:buChar char=""/>
                        <a:tabLst>
                          <a:tab pos="228600" algn="l"/>
                          <a:tab pos="274320" algn="l"/>
                          <a:tab pos="274320" algn="l"/>
                        </a:tabLst>
                      </a:pPr>
                      <a:r>
                        <a:rPr lang="en-US" sz="1400" kern="1100" dirty="0">
                          <a:effectLst/>
                        </a:rPr>
                        <a:t>parties to a transaction are identified with assurance; </a:t>
                      </a:r>
                    </a:p>
                    <a:p>
                      <a:pPr marL="342900" marR="0" lvl="0" indent="-342900">
                        <a:lnSpc>
                          <a:spcPts val="1400"/>
                        </a:lnSpc>
                        <a:spcBef>
                          <a:spcPts val="0"/>
                        </a:spcBef>
                        <a:spcAft>
                          <a:spcPts val="0"/>
                        </a:spcAft>
                        <a:buFont typeface="Symbol"/>
                        <a:buChar char=""/>
                        <a:tabLst>
                          <a:tab pos="228600" algn="l"/>
                          <a:tab pos="274320" algn="l"/>
                          <a:tab pos="274320" algn="l"/>
                        </a:tabLst>
                      </a:pPr>
                      <a:r>
                        <a:rPr lang="en-US" sz="1400" kern="1100" dirty="0">
                          <a:effectLst/>
                        </a:rPr>
                        <a:t>the parties to the transaction cannot repudiate their involvements; </a:t>
                      </a:r>
                    </a:p>
                    <a:p>
                      <a:pPr marL="342900" marR="0" lvl="0" indent="-342900">
                        <a:lnSpc>
                          <a:spcPts val="1400"/>
                        </a:lnSpc>
                        <a:spcBef>
                          <a:spcPts val="0"/>
                        </a:spcBef>
                        <a:spcAft>
                          <a:spcPts val="0"/>
                        </a:spcAft>
                        <a:buFont typeface="Symbol"/>
                        <a:buChar char=""/>
                        <a:tabLst>
                          <a:tab pos="228600" algn="l"/>
                          <a:tab pos="274320" algn="l"/>
                          <a:tab pos="274320" algn="l"/>
                        </a:tabLst>
                      </a:pPr>
                      <a:r>
                        <a:rPr lang="en-US" sz="1400" kern="1100" dirty="0">
                          <a:effectLst/>
                        </a:rPr>
                        <a:t>the data, resources, and system services will be available for legitimate use. </a:t>
                      </a:r>
                    </a:p>
                    <a:p>
                      <a:pPr marL="0" marR="0" indent="0">
                        <a:lnSpc>
                          <a:spcPts val="1450"/>
                        </a:lnSpc>
                        <a:spcBef>
                          <a:spcPts val="100"/>
                        </a:spcBef>
                        <a:spcAft>
                          <a:spcPts val="300"/>
                        </a:spcAft>
                        <a:tabLst>
                          <a:tab pos="228600" algn="l"/>
                          <a:tab pos="274320" algn="l"/>
                          <a:tab pos="274320" algn="l"/>
                        </a:tabLst>
                      </a:pPr>
                      <a:r>
                        <a:rPr lang="en-US" sz="1400" kern="1100" dirty="0">
                          <a:effectLst/>
                        </a:rPr>
                        <a:t>The system tracks activities within it by</a:t>
                      </a:r>
                    </a:p>
                    <a:p>
                      <a:pPr marL="342900" marR="0" lvl="0" indent="-342900">
                        <a:lnSpc>
                          <a:spcPts val="1400"/>
                        </a:lnSpc>
                        <a:spcBef>
                          <a:spcPts val="0"/>
                        </a:spcBef>
                        <a:spcAft>
                          <a:spcPts val="0"/>
                        </a:spcAft>
                        <a:buFont typeface="Symbol"/>
                        <a:buChar char=""/>
                        <a:tabLst>
                          <a:tab pos="228600" algn="l"/>
                          <a:tab pos="274320" algn="l"/>
                          <a:tab pos="274320" algn="l"/>
                        </a:tabLst>
                      </a:pPr>
                      <a:r>
                        <a:rPr lang="en-US" sz="1400" kern="1100" dirty="0">
                          <a:effectLst/>
                        </a:rPr>
                        <a:t>recording access or modification, </a:t>
                      </a:r>
                    </a:p>
                    <a:p>
                      <a:pPr marL="342900" marR="0" lvl="0" indent="-342900">
                        <a:lnSpc>
                          <a:spcPts val="1400"/>
                        </a:lnSpc>
                        <a:spcBef>
                          <a:spcPts val="0"/>
                        </a:spcBef>
                        <a:spcAft>
                          <a:spcPts val="0"/>
                        </a:spcAft>
                        <a:buFont typeface="Symbol"/>
                        <a:buChar char=""/>
                        <a:tabLst>
                          <a:tab pos="228600" algn="l"/>
                          <a:tab pos="274320" algn="l"/>
                          <a:tab pos="274320" algn="l"/>
                        </a:tabLst>
                      </a:pPr>
                      <a:r>
                        <a:rPr lang="en-US" sz="1400" kern="1100" dirty="0">
                          <a:effectLst/>
                        </a:rPr>
                        <a:t>recording attempts to access data, resources or services, </a:t>
                      </a:r>
                    </a:p>
                    <a:p>
                      <a:pPr marL="342900" marR="0" lvl="0" indent="-342900">
                        <a:lnSpc>
                          <a:spcPts val="1400"/>
                        </a:lnSpc>
                        <a:spcBef>
                          <a:spcPts val="0"/>
                        </a:spcBef>
                        <a:spcAft>
                          <a:spcPts val="0"/>
                        </a:spcAft>
                        <a:buFont typeface="Symbol"/>
                        <a:buChar char=""/>
                        <a:tabLst>
                          <a:tab pos="228600" algn="l"/>
                          <a:tab pos="274320" algn="l"/>
                          <a:tab pos="274320" algn="l"/>
                        </a:tabLst>
                      </a:pPr>
                      <a:r>
                        <a:rPr lang="en-US" sz="1400" kern="1100" dirty="0">
                          <a:effectLst/>
                        </a:rPr>
                        <a:t>notifying appropriate entities (people or systems) when an apparent attack is occurring.</a:t>
                      </a:r>
                      <a:endParaRPr lang="en-US" sz="1400" kern="1100" dirty="0">
                        <a:effectLst/>
                        <a:latin typeface="Times New Roman"/>
                        <a:ea typeface="Times New Roman"/>
                      </a:endParaRPr>
                    </a:p>
                  </a:txBody>
                  <a:tcPr marL="47608" marR="47608" marT="0" marB="0"/>
                </a:tc>
                <a:extLst>
                  <a:ext uri="{0D108BD9-81ED-4DB2-BD59-A6C34878D82A}">
                    <a16:rowId xmlns:a16="http://schemas.microsoft.com/office/drawing/2014/main" val="10005"/>
                  </a:ext>
                </a:extLst>
              </a:tr>
              <a:tr h="1055565">
                <a:tc>
                  <a:txBody>
                    <a:bodyPr/>
                    <a:lstStyle/>
                    <a:p>
                      <a:pPr marL="0" marR="0">
                        <a:lnSpc>
                          <a:spcPts val="1450"/>
                        </a:lnSpc>
                        <a:spcBef>
                          <a:spcPts val="400"/>
                        </a:spcBef>
                        <a:spcAft>
                          <a:spcPts val="400"/>
                        </a:spcAft>
                      </a:pPr>
                      <a:r>
                        <a:rPr lang="en-US" sz="1400">
                          <a:effectLst/>
                        </a:rPr>
                        <a:t>Response </a:t>
                      </a:r>
                      <a:br>
                        <a:rPr lang="en-US" sz="1400">
                          <a:effectLst/>
                        </a:rPr>
                      </a:br>
                      <a:r>
                        <a:rPr lang="en-US" sz="1400">
                          <a:effectLst/>
                        </a:rPr>
                        <a:t>Measure</a:t>
                      </a:r>
                      <a:endParaRPr lang="en-US" sz="1400">
                        <a:effectLst/>
                        <a:latin typeface="Times"/>
                        <a:ea typeface="Times New Roman"/>
                        <a:cs typeface="Times New Roman"/>
                      </a:endParaRPr>
                    </a:p>
                  </a:txBody>
                  <a:tcPr marL="47608" marR="47608" marT="0" marB="0"/>
                </a:tc>
                <a:tc>
                  <a:txBody>
                    <a:bodyPr/>
                    <a:lstStyle/>
                    <a:p>
                      <a:pPr marL="0" marR="0" indent="0">
                        <a:lnSpc>
                          <a:spcPts val="1450"/>
                        </a:lnSpc>
                        <a:spcBef>
                          <a:spcPts val="100"/>
                        </a:spcBef>
                        <a:spcAft>
                          <a:spcPts val="300"/>
                        </a:spcAft>
                        <a:tabLst>
                          <a:tab pos="228600" algn="l"/>
                          <a:tab pos="274320" algn="l"/>
                          <a:tab pos="274320" algn="l"/>
                        </a:tabLst>
                      </a:pPr>
                      <a:r>
                        <a:rPr lang="en-US" sz="1400" kern="1100" dirty="0">
                          <a:effectLst/>
                        </a:rPr>
                        <a:t>One or more of the following</a:t>
                      </a:r>
                    </a:p>
                    <a:p>
                      <a:pPr marL="342900" marR="0" lvl="0" indent="-342900">
                        <a:lnSpc>
                          <a:spcPts val="1400"/>
                        </a:lnSpc>
                        <a:spcBef>
                          <a:spcPts val="0"/>
                        </a:spcBef>
                        <a:spcAft>
                          <a:spcPts val="0"/>
                        </a:spcAft>
                        <a:buFont typeface="Symbol"/>
                        <a:buChar char=""/>
                        <a:tabLst>
                          <a:tab pos="228600" algn="l"/>
                          <a:tab pos="274320" algn="l"/>
                          <a:tab pos="274320" algn="l"/>
                        </a:tabLst>
                      </a:pPr>
                      <a:r>
                        <a:rPr lang="en-US" sz="1400" kern="1100" dirty="0">
                          <a:effectLst/>
                        </a:rPr>
                        <a:t>how much of a system is compromised when a particular component or data value is compromised,</a:t>
                      </a:r>
                    </a:p>
                    <a:p>
                      <a:pPr marL="342900" marR="0" lvl="0" indent="-342900">
                        <a:lnSpc>
                          <a:spcPts val="1400"/>
                        </a:lnSpc>
                        <a:spcBef>
                          <a:spcPts val="0"/>
                        </a:spcBef>
                        <a:spcAft>
                          <a:spcPts val="0"/>
                        </a:spcAft>
                        <a:buFont typeface="Symbol"/>
                        <a:buChar char=""/>
                        <a:tabLst>
                          <a:tab pos="228600" algn="l"/>
                          <a:tab pos="274320" algn="l"/>
                          <a:tab pos="274320" algn="l"/>
                        </a:tabLst>
                      </a:pPr>
                      <a:r>
                        <a:rPr lang="en-US" sz="1400" kern="1100" dirty="0">
                          <a:effectLst/>
                        </a:rPr>
                        <a:t>how much time passed before an attack was detected, </a:t>
                      </a:r>
                    </a:p>
                    <a:p>
                      <a:pPr marL="342900" marR="0" lvl="0" indent="-342900">
                        <a:lnSpc>
                          <a:spcPts val="1400"/>
                        </a:lnSpc>
                        <a:spcBef>
                          <a:spcPts val="0"/>
                        </a:spcBef>
                        <a:spcAft>
                          <a:spcPts val="0"/>
                        </a:spcAft>
                        <a:buFont typeface="Symbol"/>
                        <a:buChar char=""/>
                        <a:tabLst>
                          <a:tab pos="228600" algn="l"/>
                          <a:tab pos="274320" algn="l"/>
                          <a:tab pos="274320" algn="l"/>
                        </a:tabLst>
                      </a:pPr>
                      <a:r>
                        <a:rPr lang="en-US" sz="1400" kern="1100" dirty="0">
                          <a:effectLst/>
                        </a:rPr>
                        <a:t>how many attacks were resisted, </a:t>
                      </a:r>
                    </a:p>
                    <a:p>
                      <a:pPr marL="342900" marR="0" lvl="0" indent="-342900">
                        <a:lnSpc>
                          <a:spcPts val="1400"/>
                        </a:lnSpc>
                        <a:spcBef>
                          <a:spcPts val="0"/>
                        </a:spcBef>
                        <a:spcAft>
                          <a:spcPts val="0"/>
                        </a:spcAft>
                        <a:buFont typeface="Symbol"/>
                        <a:buChar char=""/>
                        <a:tabLst>
                          <a:tab pos="228600" algn="l"/>
                          <a:tab pos="274320" algn="l"/>
                          <a:tab pos="274320" algn="l"/>
                        </a:tabLst>
                      </a:pPr>
                      <a:r>
                        <a:rPr lang="en-US" sz="1400" kern="1100" dirty="0">
                          <a:effectLst/>
                        </a:rPr>
                        <a:t>how long does it take to recover from a successful attack, </a:t>
                      </a:r>
                    </a:p>
                    <a:p>
                      <a:pPr marL="342900" marR="0" lvl="0" indent="-342900">
                        <a:lnSpc>
                          <a:spcPts val="1400"/>
                        </a:lnSpc>
                        <a:spcBef>
                          <a:spcPts val="0"/>
                        </a:spcBef>
                        <a:spcAft>
                          <a:spcPts val="0"/>
                        </a:spcAft>
                        <a:buFont typeface="Symbol"/>
                        <a:buChar char=""/>
                        <a:tabLst>
                          <a:tab pos="228600" algn="l"/>
                          <a:tab pos="274320" algn="l"/>
                          <a:tab pos="274320" algn="l"/>
                        </a:tabLst>
                      </a:pPr>
                      <a:r>
                        <a:rPr lang="en-US" sz="1400" kern="1100" dirty="0">
                          <a:effectLst/>
                        </a:rPr>
                        <a:t>how much data is vulnerable to a particular attack</a:t>
                      </a:r>
                      <a:endParaRPr lang="en-US" sz="1400" kern="1100" dirty="0">
                        <a:effectLst/>
                        <a:latin typeface="Times New Roman"/>
                        <a:ea typeface="Times New Roman"/>
                      </a:endParaRPr>
                    </a:p>
                  </a:txBody>
                  <a:tcPr marL="47608" marR="47608"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80022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Arial" panose="020B0604020202020204" pitchFamily="34" charset="0"/>
              <a:buChar char="•"/>
            </a:pPr>
            <a:r>
              <a:rPr lang="en-AU" dirty="0"/>
              <a:t>A disgruntled employee from a remote location attempts to modify the pay rate table during normal operations. The system maintains an audit trail and the correct data is restored within a day.</a:t>
            </a:r>
            <a:endParaRPr lang="en-US" dirty="0"/>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5" name="Date Placeholder 4">
            <a:extLst>
              <a:ext uri="{FF2B5EF4-FFF2-40B4-BE49-F238E27FC236}">
                <a16:creationId xmlns:a16="http://schemas.microsoft.com/office/drawing/2014/main" id="{3DCAD8A6-D261-478A-8DE0-3FA7658A4680}"/>
              </a:ext>
            </a:extLst>
          </p:cNvPr>
          <p:cNvSpPr>
            <a:spLocks noGrp="1"/>
          </p:cNvSpPr>
          <p:nvPr>
            <p:ph type="dt" sz="half" idx="12"/>
          </p:nvPr>
        </p:nvSpPr>
        <p:spPr/>
        <p:txBody>
          <a:bodyPr/>
          <a:lstStyle/>
          <a:p>
            <a:r>
              <a:rPr lang="en-US"/>
              <a:t>August 12, 2023</a:t>
            </a:r>
          </a:p>
        </p:txBody>
      </p:sp>
      <p:sp>
        <p:nvSpPr>
          <p:cNvPr id="8" name="Slide Number Placeholder 7">
            <a:extLst>
              <a:ext uri="{FF2B5EF4-FFF2-40B4-BE49-F238E27FC236}">
                <a16:creationId xmlns:a16="http://schemas.microsoft.com/office/drawing/2014/main" id="{0217EEFF-BD29-46D4-AF36-52245AFC5DFE}"/>
              </a:ext>
            </a:extLst>
          </p:cNvPr>
          <p:cNvSpPr>
            <a:spLocks noGrp="1"/>
          </p:cNvSpPr>
          <p:nvPr>
            <p:ph type="sldNum" sz="quarter" idx="14"/>
          </p:nvPr>
        </p:nvSpPr>
        <p:spPr/>
        <p:txBody>
          <a:bodyPr/>
          <a:lstStyle/>
          <a:p>
            <a:fld id="{BC8D7E44-7D4F-4942-A8C9-2DF6BF8399E8}" type="slidenum">
              <a:rPr lang="en-US" smtClean="0"/>
              <a:pPr/>
              <a:t>7</a:t>
            </a:fld>
            <a:endParaRPr lang="en-US" dirty="0"/>
          </a:p>
        </p:txBody>
      </p:sp>
      <p:sp>
        <p:nvSpPr>
          <p:cNvPr id="9" name="Title 1">
            <a:extLst>
              <a:ext uri="{FF2B5EF4-FFF2-40B4-BE49-F238E27FC236}">
                <a16:creationId xmlns:a16="http://schemas.microsoft.com/office/drawing/2014/main" id="{B6053476-25BF-AEA1-371A-B2237B374D0F}"/>
              </a:ext>
            </a:extLst>
          </p:cNvPr>
          <p:cNvSpPr>
            <a:spLocks noGrp="1"/>
          </p:cNvSpPr>
          <p:nvPr>
            <p:ph sz="quarter" idx="10"/>
          </p:nvPr>
        </p:nvSpPr>
        <p:spPr>
          <a:xfrm>
            <a:off x="304800" y="152400"/>
            <a:ext cx="6324600" cy="1143000"/>
          </a:xfrm>
        </p:spPr>
        <p:txBody>
          <a:bodyPr>
            <a:normAutofit fontScale="97500"/>
          </a:bodyPr>
          <a:lstStyle/>
          <a:p>
            <a:r>
              <a:rPr lang="en-US" dirty="0"/>
              <a:t>Sample Concrete Security Scenario</a:t>
            </a:r>
          </a:p>
        </p:txBody>
      </p:sp>
    </p:spTree>
    <p:extLst>
      <p:ext uri="{BB962C8B-B14F-4D97-AF65-F5344CB8AC3E}">
        <p14:creationId xmlns:p14="http://schemas.microsoft.com/office/powerpoint/2010/main" val="1470384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One method for thinking about system security is to think about physical security. </a:t>
            </a:r>
          </a:p>
          <a:p>
            <a:pPr>
              <a:buFont typeface="Arial" panose="020B0604020202020204" pitchFamily="34" charset="0"/>
              <a:buChar char="•"/>
            </a:pPr>
            <a:r>
              <a:rPr lang="en-US" dirty="0"/>
              <a:t>Secure installations have limited access to them (e.g., by using security checkpoints), have means of detecting intruders (e.g., by requiring legitimate visitors to wear badges), have deterrence mechanisms such as armed guards, have reaction mechanisms such as automatic locking of doors and have recovery mechanisms such as off-site back up. </a:t>
            </a:r>
          </a:p>
          <a:p>
            <a:pPr>
              <a:buFont typeface="Arial" panose="020B0604020202020204" pitchFamily="34" charset="0"/>
              <a:buChar char="•"/>
            </a:pPr>
            <a:r>
              <a:rPr lang="en-US" dirty="0"/>
              <a:t>This leads to our four categories of tactics: detect, resist, react, and recover.</a:t>
            </a:r>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5" name="Date Placeholder 4">
            <a:extLst>
              <a:ext uri="{FF2B5EF4-FFF2-40B4-BE49-F238E27FC236}">
                <a16:creationId xmlns:a16="http://schemas.microsoft.com/office/drawing/2014/main" id="{90EEFE31-C897-48D5-BD83-B3A8B6F7D96F}"/>
              </a:ext>
            </a:extLst>
          </p:cNvPr>
          <p:cNvSpPr>
            <a:spLocks noGrp="1"/>
          </p:cNvSpPr>
          <p:nvPr>
            <p:ph type="dt" sz="half" idx="12"/>
          </p:nvPr>
        </p:nvSpPr>
        <p:spPr/>
        <p:txBody>
          <a:bodyPr/>
          <a:lstStyle/>
          <a:p>
            <a:r>
              <a:rPr lang="en-US"/>
              <a:t>August 12, 2023</a:t>
            </a:r>
          </a:p>
        </p:txBody>
      </p:sp>
      <p:sp>
        <p:nvSpPr>
          <p:cNvPr id="8" name="Slide Number Placeholder 7">
            <a:extLst>
              <a:ext uri="{FF2B5EF4-FFF2-40B4-BE49-F238E27FC236}">
                <a16:creationId xmlns:a16="http://schemas.microsoft.com/office/drawing/2014/main" id="{06F77FED-2866-4BAB-93DD-6316D80B633F}"/>
              </a:ext>
            </a:extLst>
          </p:cNvPr>
          <p:cNvSpPr>
            <a:spLocks noGrp="1"/>
          </p:cNvSpPr>
          <p:nvPr>
            <p:ph type="sldNum" sz="quarter" idx="14"/>
          </p:nvPr>
        </p:nvSpPr>
        <p:spPr/>
        <p:txBody>
          <a:bodyPr/>
          <a:lstStyle/>
          <a:p>
            <a:fld id="{BC8D7E44-7D4F-4942-A8C9-2DF6BF8399E8}" type="slidenum">
              <a:rPr lang="en-US" smtClean="0"/>
              <a:pPr/>
              <a:t>8</a:t>
            </a:fld>
            <a:endParaRPr lang="en-US" dirty="0"/>
          </a:p>
        </p:txBody>
      </p:sp>
      <p:sp>
        <p:nvSpPr>
          <p:cNvPr id="9" name="Title 1">
            <a:extLst>
              <a:ext uri="{FF2B5EF4-FFF2-40B4-BE49-F238E27FC236}">
                <a16:creationId xmlns:a16="http://schemas.microsoft.com/office/drawing/2014/main" id="{E4D3D636-FAB9-CE04-DC24-FAEF493EDE02}"/>
              </a:ext>
            </a:extLst>
          </p:cNvPr>
          <p:cNvSpPr>
            <a:spLocks noGrp="1"/>
          </p:cNvSpPr>
          <p:nvPr>
            <p:ph sz="quarter" idx="10"/>
          </p:nvPr>
        </p:nvSpPr>
        <p:spPr>
          <a:xfrm>
            <a:off x="304800" y="152400"/>
            <a:ext cx="6324600" cy="1143000"/>
          </a:xfrm>
        </p:spPr>
        <p:txBody>
          <a:bodyPr/>
          <a:lstStyle/>
          <a:p>
            <a:r>
              <a:rPr lang="en-US" dirty="0"/>
              <a:t>Goal of Security Tactics</a:t>
            </a:r>
          </a:p>
        </p:txBody>
      </p:sp>
    </p:spTree>
    <p:extLst>
      <p:ext uri="{BB962C8B-B14F-4D97-AF65-F5344CB8AC3E}">
        <p14:creationId xmlns:p14="http://schemas.microsoft.com/office/powerpoint/2010/main" val="3778358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3" name="Date Placeholder 2">
            <a:extLst>
              <a:ext uri="{FF2B5EF4-FFF2-40B4-BE49-F238E27FC236}">
                <a16:creationId xmlns:a16="http://schemas.microsoft.com/office/drawing/2014/main" id="{B4CEDCEC-7626-4744-8E10-ED43FAC19910}"/>
              </a:ext>
            </a:extLst>
          </p:cNvPr>
          <p:cNvSpPr>
            <a:spLocks noGrp="1"/>
          </p:cNvSpPr>
          <p:nvPr>
            <p:ph type="dt" sz="half" idx="12"/>
          </p:nvPr>
        </p:nvSpPr>
        <p:spPr/>
        <p:txBody>
          <a:bodyPr/>
          <a:lstStyle/>
          <a:p>
            <a:r>
              <a:rPr lang="en-US"/>
              <a:t>August 12, 2023</a:t>
            </a:r>
          </a:p>
        </p:txBody>
      </p:sp>
      <p:sp>
        <p:nvSpPr>
          <p:cNvPr id="5" name="Slide Number Placeholder 4">
            <a:extLst>
              <a:ext uri="{FF2B5EF4-FFF2-40B4-BE49-F238E27FC236}">
                <a16:creationId xmlns:a16="http://schemas.microsoft.com/office/drawing/2014/main" id="{02C8EEBF-C246-421C-9848-22D83EDF42FB}"/>
              </a:ext>
            </a:extLst>
          </p:cNvPr>
          <p:cNvSpPr>
            <a:spLocks noGrp="1"/>
          </p:cNvSpPr>
          <p:nvPr>
            <p:ph type="sldNum" sz="quarter" idx="14"/>
          </p:nvPr>
        </p:nvSpPr>
        <p:spPr/>
        <p:txBody>
          <a:bodyPr/>
          <a:lstStyle/>
          <a:p>
            <a:fld id="{BC8D7E44-7D4F-4942-A8C9-2DF6BF8399E8}" type="slidenum">
              <a:rPr lang="en-US" smtClean="0"/>
              <a:pPr/>
              <a:t>9</a:t>
            </a:fld>
            <a:endParaRPr lang="en-US" dirty="0"/>
          </a:p>
        </p:txBody>
      </p:sp>
      <p:sp>
        <p:nvSpPr>
          <p:cNvPr id="9" name="Title 1">
            <a:extLst>
              <a:ext uri="{FF2B5EF4-FFF2-40B4-BE49-F238E27FC236}">
                <a16:creationId xmlns:a16="http://schemas.microsoft.com/office/drawing/2014/main" id="{767F3E4C-843E-72EA-A3E9-D173D7B90196}"/>
              </a:ext>
            </a:extLst>
          </p:cNvPr>
          <p:cNvSpPr>
            <a:spLocks noGrp="1"/>
          </p:cNvSpPr>
          <p:nvPr>
            <p:ph sz="quarter" idx="10"/>
          </p:nvPr>
        </p:nvSpPr>
        <p:spPr>
          <a:xfrm>
            <a:off x="304800" y="152400"/>
            <a:ext cx="6324600" cy="1143000"/>
          </a:xfrm>
        </p:spPr>
        <p:txBody>
          <a:bodyPr/>
          <a:lstStyle/>
          <a:p>
            <a:r>
              <a:rPr lang="en-US" dirty="0"/>
              <a:t>Goal of Security Tactics</a:t>
            </a:r>
          </a:p>
        </p:txBody>
      </p:sp>
      <p:pic>
        <p:nvPicPr>
          <p:cNvPr id="10" name="Picture 1">
            <a:extLst>
              <a:ext uri="{FF2B5EF4-FFF2-40B4-BE49-F238E27FC236}">
                <a16:creationId xmlns:a16="http://schemas.microsoft.com/office/drawing/2014/main" id="{EDE40548-3849-244D-7912-FDA5B101C63E}"/>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99200" y="2743201"/>
            <a:ext cx="8673170" cy="2133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29882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93BB9DCE8645E4D85AE066637E9DA4B" ma:contentTypeVersion="5" ma:contentTypeDescription="Create a new document." ma:contentTypeScope="" ma:versionID="3b0ad083c9fce93758d7c1cd03ef0ba8">
  <xsd:schema xmlns:xsd="http://www.w3.org/2001/XMLSchema" xmlns:xs="http://www.w3.org/2001/XMLSchema" xmlns:p="http://schemas.microsoft.com/office/2006/metadata/properties" xmlns:ns2="8a1544a5-6ec8-4bbc-8101-c341ae766efb" targetNamespace="http://schemas.microsoft.com/office/2006/metadata/properties" ma:root="true" ma:fieldsID="e5875d53c4ed6633c8e7937ece795cb4" ns2:_="">
    <xsd:import namespace="8a1544a5-6ec8-4bbc-8101-c341ae766ef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ObjectDetectorVersion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1544a5-6ec8-4bbc-8101-c341ae766e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3A88028-6372-4D14-856F-38C425A7D103}"/>
</file>

<file path=customXml/itemProps2.xml><?xml version="1.0" encoding="utf-8"?>
<ds:datastoreItem xmlns:ds="http://schemas.openxmlformats.org/officeDocument/2006/customXml" ds:itemID="{4287D9C8-ADDA-4967-B605-149818F3FCDA}"/>
</file>

<file path=customXml/itemProps3.xml><?xml version="1.0" encoding="utf-8"?>
<ds:datastoreItem xmlns:ds="http://schemas.openxmlformats.org/officeDocument/2006/customXml" ds:itemID="{62FC90B6-07EB-4B52-B363-B6B705D91DBC}"/>
</file>

<file path=docProps/app.xml><?xml version="1.0" encoding="utf-8"?>
<Properties xmlns="http://schemas.openxmlformats.org/officeDocument/2006/extended-properties" xmlns:vt="http://schemas.openxmlformats.org/officeDocument/2006/docPropsVTypes">
  <Template/>
  <TotalTime>1520</TotalTime>
  <Words>2170</Words>
  <Application>Microsoft Office PowerPoint</Application>
  <PresentationFormat>On-screen Show (4:3)</PresentationFormat>
  <Paragraphs>210</Paragraphs>
  <Slides>23</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23</vt:i4>
      </vt:variant>
    </vt:vector>
  </HeadingPairs>
  <TitlesOfParts>
    <vt:vector size="31" baseType="lpstr">
      <vt:lpstr>Arial</vt:lpstr>
      <vt:lpstr>Calibri</vt:lpstr>
      <vt:lpstr>Symbol</vt:lpstr>
      <vt:lpstr>Times</vt:lpstr>
      <vt:lpstr>Times New Roman</vt:lpstr>
      <vt:lpstr>Office Theme</vt:lpstr>
      <vt:lpstr>Packager Shell Object</vt:lpstr>
      <vt:lpstr>Visio</vt:lpstr>
      <vt:lpstr> Security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Harvinder Jabbal</cp:lastModifiedBy>
  <cp:revision>70</cp:revision>
  <dcterms:created xsi:type="dcterms:W3CDTF">2011-09-14T09:42:05Z</dcterms:created>
  <dcterms:modified xsi:type="dcterms:W3CDTF">2023-08-12T00:06:09Z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0x010100D93BB9DCE8645E4D85AE066637E9DA4B</vt:lpwstr>
  </property>
</Properties>
</file>