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17-08-2023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19,2023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19,2023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7844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10406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19,2023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19,2023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19,2023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19,2023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19,2023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19,2023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19,2023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19,2023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Usability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19,2023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18114179-648E-454C-2EC3-5EEB0F91A9C3}"/>
              </a:ext>
            </a:extLst>
          </p:cNvPr>
          <p:cNvSpPr>
            <a:spLocks noGrp="1"/>
          </p:cNvSpPr>
          <p:nvPr>
            <p:ph type="dt" sz="half" idx="12"/>
          </p:nvPr>
        </p:nvSpPr>
        <p:spPr/>
        <p:txBody>
          <a:bodyPr/>
          <a:lstStyle/>
          <a:p>
            <a:r>
              <a:rPr lang="en-US"/>
              <a:t>August 19,2023</a:t>
            </a:r>
          </a:p>
        </p:txBody>
      </p:sp>
      <p:sp>
        <p:nvSpPr>
          <p:cNvPr id="10" name="Slide Number Placeholder 9">
            <a:extLst>
              <a:ext uri="{FF2B5EF4-FFF2-40B4-BE49-F238E27FC236}">
                <a16:creationId xmlns:a16="http://schemas.microsoft.com/office/drawing/2014/main" id="{C4661DC9-39FA-9D3F-26A1-31A53186EDA8}"/>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3">
            <a:extLst>
              <a:ext uri="{FF2B5EF4-FFF2-40B4-BE49-F238E27FC236}">
                <a16:creationId xmlns:a16="http://schemas.microsoft.com/office/drawing/2014/main" id="{C3A82333-DEC1-C16D-98BC-548E55954BA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9612" y="1770856"/>
            <a:ext cx="7900988" cy="4229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4ACD356B-E7EE-6E8E-C2F4-5A25873A3295}"/>
              </a:ext>
            </a:extLst>
          </p:cNvPr>
          <p:cNvSpPr>
            <a:spLocks noGrp="1"/>
          </p:cNvSpPr>
          <p:nvPr>
            <p:ph sz="quarter" idx="10"/>
          </p:nvPr>
        </p:nvSpPr>
        <p:spPr>
          <a:xfrm>
            <a:off x="304800" y="152400"/>
            <a:ext cx="6324600" cy="1143000"/>
          </a:xfrm>
        </p:spPr>
        <p:txBody>
          <a:bodyPr>
            <a:normAutofit/>
          </a:bodyPr>
          <a:lstStyle/>
          <a:p>
            <a:r>
              <a:rPr lang="en-US" dirty="0"/>
              <a:t>Usability Tactics</a:t>
            </a:r>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8991600" cy="4525963"/>
          </a:xfrm>
        </p:spPr>
        <p:txBody>
          <a:bodyPr>
            <a:noAutofit/>
          </a:bodyPr>
          <a:lstStyle/>
          <a:p>
            <a:pPr marL="457200" lvl="0" indent="-457200">
              <a:buFont typeface="Arial" panose="020B0604020202020204" pitchFamily="34" charset="0"/>
              <a:buChar char="•"/>
            </a:pPr>
            <a:r>
              <a:rPr lang="en-US" sz="2600" dirty="0"/>
              <a:t>Cancel: the system must listen for the cancel request; the command being canceled must be terminated; resources used must be freed; and collaborating components must be informed.</a:t>
            </a:r>
          </a:p>
          <a:p>
            <a:pPr marL="457200" lvl="0" indent="-457200">
              <a:buFont typeface="Arial" panose="020B0604020202020204" pitchFamily="34" charset="0"/>
              <a:buChar char="•"/>
            </a:pPr>
            <a:r>
              <a:rPr lang="en-US" sz="2600" dirty="0"/>
              <a:t>Pause/Resume: temporarily free resources so that they may be re-allocated to other tasks.</a:t>
            </a:r>
          </a:p>
          <a:p>
            <a:pPr marL="457200" lvl="0" indent="-457200">
              <a:buFont typeface="Arial" panose="020B0604020202020204" pitchFamily="34" charset="0"/>
              <a:buChar char="•"/>
            </a:pPr>
            <a:r>
              <a:rPr lang="en-US" sz="2600" dirty="0"/>
              <a:t>Undo: maintain a sufficient amount of information about system state so that an earlier state may be restored, at the user’s request.</a:t>
            </a:r>
          </a:p>
          <a:p>
            <a:pPr marL="457200" lvl="0" indent="-457200">
              <a:buFont typeface="Arial" panose="020B0604020202020204" pitchFamily="34" charset="0"/>
              <a:buChar char="•"/>
            </a:pPr>
            <a:r>
              <a:rPr lang="en-US" sz="2600" dirty="0"/>
              <a:t>Aggregate: ability to aggregate lower-level objects into a group, so that a user operation may be applied to the group, freeing the user from the drudgery.</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DF808B8-62A0-E4F3-B175-940B0229E4E6}"/>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8A2818CC-5712-1A11-317D-E57DE7A7A740}"/>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40B5A08F-F3BE-2DA4-BD32-3FA89E3D099D}"/>
              </a:ext>
            </a:extLst>
          </p:cNvPr>
          <p:cNvSpPr>
            <a:spLocks noGrp="1"/>
          </p:cNvSpPr>
          <p:nvPr>
            <p:ph sz="quarter" idx="10"/>
          </p:nvPr>
        </p:nvSpPr>
        <p:spPr>
          <a:xfrm>
            <a:off x="304800" y="152400"/>
            <a:ext cx="6324600" cy="1143000"/>
          </a:xfrm>
        </p:spPr>
        <p:txBody>
          <a:bodyPr>
            <a:normAutofit/>
          </a:bodyPr>
          <a:lstStyle/>
          <a:p>
            <a:r>
              <a:rPr lang="en-US" dirty="0"/>
              <a:t>Support User Initiative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Task Model: determines context so the system can have some idea of what the user is attempting and provide assistance. </a:t>
            </a:r>
          </a:p>
          <a:p>
            <a:pPr>
              <a:buFont typeface="Arial" panose="020B0604020202020204" pitchFamily="34" charset="0"/>
              <a:buChar char="•"/>
            </a:pPr>
            <a:r>
              <a:rPr lang="en-US" dirty="0"/>
              <a:t>Maintain User Model: explicitly represents the user's knowledge of the system, the user's behavior in terms of expected response time, etc. </a:t>
            </a:r>
          </a:p>
          <a:p>
            <a:pPr>
              <a:buFont typeface="Arial" panose="020B0604020202020204" pitchFamily="34" charset="0"/>
              <a:buChar char="•"/>
            </a:pPr>
            <a:r>
              <a:rPr lang="en-US" dirty="0"/>
              <a:t>Maintain System Model: system maintains an explicit model of itself. This is used to determine expected system behavior so that appropriate feedback can be given to the user.</a:t>
            </a:r>
          </a:p>
          <a:p>
            <a:pPr lvl="0">
              <a:buFont typeface="Arial" panose="020B0604020202020204" pitchFamily="34" charset="0"/>
              <a:buChar char="•"/>
            </a:pPr>
            <a:endParaRPr lang="en-US" dirty="0"/>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4455F2B-1B7C-E453-E989-98606F98EC44}"/>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5F679025-D938-A1AF-6333-646313869E5D}"/>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C48297D7-A8C0-5BAA-635B-E6BE62E8A09D}"/>
              </a:ext>
            </a:extLst>
          </p:cNvPr>
          <p:cNvSpPr>
            <a:spLocks noGrp="1"/>
          </p:cNvSpPr>
          <p:nvPr>
            <p:ph sz="quarter" idx="10"/>
          </p:nvPr>
        </p:nvSpPr>
        <p:spPr>
          <a:xfrm>
            <a:off x="304800" y="152400"/>
            <a:ext cx="6324600" cy="1143000"/>
          </a:xfrm>
        </p:spPr>
        <p:txBody>
          <a:bodyPr>
            <a:normAutofit/>
          </a:bodyPr>
          <a:lstStyle/>
          <a:p>
            <a:r>
              <a:rPr lang="en-US" dirty="0"/>
              <a:t>Support System Initiative</a:t>
            </a:r>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8419C1E-F48E-68A4-F075-45050728CB15}"/>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F06B6CC7-D4E0-C567-CA86-5431AFF82B6F}"/>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aphicFrame>
        <p:nvGraphicFramePr>
          <p:cNvPr id="10" name="Content Placeholder 9">
            <a:extLst>
              <a:ext uri="{FF2B5EF4-FFF2-40B4-BE49-F238E27FC236}">
                <a16:creationId xmlns:a16="http://schemas.microsoft.com/office/drawing/2014/main" id="{1EF5A58F-5F0B-61C7-D939-31726EFF1A90}"/>
              </a:ext>
            </a:extLst>
          </p:cNvPr>
          <p:cNvGraphicFramePr>
            <a:graphicFrameLocks noGrp="1"/>
          </p:cNvGraphicFramePr>
          <p:nvPr>
            <p:ph idx="1"/>
            <p:extLst>
              <p:ext uri="{D42A27DB-BD31-4B8C-83A1-F6EECF244321}">
                <p14:modId xmlns:p14="http://schemas.microsoft.com/office/powerpoint/2010/main" val="3668094458"/>
              </p:ext>
            </p:extLst>
          </p:nvPr>
        </p:nvGraphicFramePr>
        <p:xfrm>
          <a:off x="304800" y="1493838"/>
          <a:ext cx="8610600" cy="3154362"/>
        </p:xfrm>
        <a:graphic>
          <a:graphicData uri="http://schemas.openxmlformats.org/drawingml/2006/table">
            <a:tbl>
              <a:tblPr firstRow="1" firstCol="1" bandRow="1">
                <a:tableStyleId>{5C22544A-7EE6-4342-B048-85BDC9FD1C3A}</a:tableStyleId>
              </a:tblPr>
              <a:tblGrid>
                <a:gridCol w="2209846">
                  <a:extLst>
                    <a:ext uri="{9D8B030D-6E8A-4147-A177-3AD203B41FA5}">
                      <a16:colId xmlns:a16="http://schemas.microsoft.com/office/drawing/2014/main" val="20000"/>
                    </a:ext>
                  </a:extLst>
                </a:gridCol>
                <a:gridCol w="6400754">
                  <a:extLst>
                    <a:ext uri="{9D8B030D-6E8A-4147-A177-3AD203B41FA5}">
                      <a16:colId xmlns:a16="http://schemas.microsoft.com/office/drawing/2014/main" val="20001"/>
                    </a:ext>
                  </a:extLst>
                </a:gridCol>
              </a:tblGrid>
              <a:tr h="3154362">
                <a:tc>
                  <a:txBody>
                    <a:bodyPr/>
                    <a:lstStyle/>
                    <a:p>
                      <a:pPr marL="0" marR="0">
                        <a:lnSpc>
                          <a:spcPct val="80000"/>
                        </a:lnSpc>
                        <a:spcBef>
                          <a:spcPts val="400"/>
                        </a:spcBef>
                        <a:spcAft>
                          <a:spcPts val="400"/>
                        </a:spcAft>
                      </a:pPr>
                      <a:r>
                        <a:rPr lang="en-US" sz="200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additional system responsibilities have been allocated, as needed, to assist the user in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learning how to use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efficiently achieving the task at hand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adapting and configuring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recovering from user and system errors</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DA17077-18BA-6DD9-CCC9-F5641DC13A19}"/>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409129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1AB0A40-C1C9-9F53-DF48-5936937967C4}"/>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7385252D-424F-B1DF-2CB0-6F0ABFF2F03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graphicFrame>
        <p:nvGraphicFramePr>
          <p:cNvPr id="10" name="Content Placeholder 9">
            <a:extLst>
              <a:ext uri="{FF2B5EF4-FFF2-40B4-BE49-F238E27FC236}">
                <a16:creationId xmlns:a16="http://schemas.microsoft.com/office/drawing/2014/main" id="{FDE640DE-884C-DAAB-B71C-9882B1946EE2}"/>
              </a:ext>
            </a:extLst>
          </p:cNvPr>
          <p:cNvGraphicFramePr>
            <a:graphicFrameLocks noGrp="1"/>
          </p:cNvGraphicFramePr>
          <p:nvPr>
            <p:ph idx="1"/>
            <p:extLst>
              <p:ext uri="{D42A27DB-BD31-4B8C-83A1-F6EECF244321}">
                <p14:modId xmlns:p14="http://schemas.microsoft.com/office/powerpoint/2010/main" val="1684289791"/>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868338">
                  <a:extLst>
                    <a:ext uri="{9D8B030D-6E8A-4147-A177-3AD203B41FA5}">
                      <a16:colId xmlns:a16="http://schemas.microsoft.com/office/drawing/2014/main" val="20000"/>
                    </a:ext>
                  </a:extLst>
                </a:gridCol>
                <a:gridCol w="6742262">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Coordination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whether the properties of system elements’ coordination—timeliness, currency, completeness, correctness, consistency—affect how a user learns to use the system, achieves goals or completes tasks, adapts and configures the system, recovers from user and system errors, increases confidence and satisfaction.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can the system respond to mouse events and give semantic feedback in real time? Can long-running events be canceled in a reasonable amount of time?</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F131FAEA-496F-3444-A0E7-3DD2F383C4C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296127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6601D6B-D078-4EAA-AA5D-FCE8C0DBDD9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FF8DEF2-D93A-A827-00D2-55E0238061C7}"/>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A3A517DF-46CF-E8FF-AACF-1FD4C103A1D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graphicFrame>
        <p:nvGraphicFramePr>
          <p:cNvPr id="10" name="Content Placeholder 9">
            <a:extLst>
              <a:ext uri="{FF2B5EF4-FFF2-40B4-BE49-F238E27FC236}">
                <a16:creationId xmlns:a16="http://schemas.microsoft.com/office/drawing/2014/main" id="{699183B1-9A4F-3660-BB04-D2B60250EE74}"/>
              </a:ext>
            </a:extLst>
          </p:cNvPr>
          <p:cNvGraphicFramePr>
            <a:graphicFrameLocks noGrp="1"/>
          </p:cNvGraphicFramePr>
          <p:nvPr>
            <p:ph idx="1"/>
            <p:extLst>
              <p:ext uri="{D42A27DB-BD31-4B8C-83A1-F6EECF244321}">
                <p14:modId xmlns:p14="http://schemas.microsoft.com/office/powerpoint/2010/main" val="2623580629"/>
              </p:ext>
            </p:extLst>
          </p:nvPr>
        </p:nvGraphicFramePr>
        <p:xfrm>
          <a:off x="304800" y="1493837"/>
          <a:ext cx="8686800" cy="4051047"/>
        </p:xfrm>
        <a:graphic>
          <a:graphicData uri="http://schemas.openxmlformats.org/drawingml/2006/table">
            <a:tbl>
              <a:tblPr firstRow="1" firstCol="1" bandRow="1">
                <a:tableStyleId>{5C22544A-7EE6-4342-B048-85BDC9FD1C3A}</a:tableStyleId>
              </a:tblPr>
              <a:tblGrid>
                <a:gridCol w="1206499">
                  <a:extLst>
                    <a:ext uri="{9D8B030D-6E8A-4147-A177-3AD203B41FA5}">
                      <a16:colId xmlns:a16="http://schemas.microsoft.com/office/drawing/2014/main" val="20000"/>
                    </a:ext>
                  </a:extLst>
                </a:gridCol>
                <a:gridCol w="7480301">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Data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are involved with user-perceivable behavior.  </a:t>
                      </a:r>
                    </a:p>
                    <a:p>
                      <a:pPr marL="0" marR="0">
                        <a:lnSpc>
                          <a:spcPct val="80000"/>
                        </a:lnSpc>
                        <a:spcBef>
                          <a:spcPts val="400"/>
                        </a:spcBef>
                        <a:spcAft>
                          <a:spcPts val="400"/>
                        </a:spcAft>
                      </a:pPr>
                      <a:r>
                        <a:rPr lang="en-US" sz="2000" dirty="0">
                          <a:effectLst/>
                        </a:rPr>
                        <a:t>Ensure these major data abstractions, their operations, and their properties have been designed to assist the user in achieving the task at hand, adapting and configuring the system, recovering from user and system errors, learning how to use the system, and increasing satisfaction and user confidence</a:t>
                      </a:r>
                    </a:p>
                    <a:p>
                      <a:pPr marL="0" marR="0">
                        <a:lnSpc>
                          <a:spcPct val="80000"/>
                        </a:lnSpc>
                        <a:spcBef>
                          <a:spcPts val="400"/>
                        </a:spcBef>
                        <a:spcAft>
                          <a:spcPts val="400"/>
                        </a:spcAft>
                      </a:pPr>
                      <a:r>
                        <a:rPr lang="en-US" sz="2000" dirty="0">
                          <a:effectLst/>
                        </a:rPr>
                        <a:t>For example, the data abstractions should be designed to support undo and cancel operations: the transaction granularity should not be so great that canceling or undoing an operation takes an excessively long time.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4A93859A-02DE-4CBC-9160-2FA28A609B9C}"/>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61444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9E099C1-5FB6-4035-A129-F653954AA8B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08D6D3C6-22B2-4C4A-705A-6A64096CEF04}"/>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5BD714EA-1169-037F-B36C-D984DE2D010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id="{A604E8E5-378D-3577-E514-B9650F54ED1B}"/>
              </a:ext>
            </a:extLst>
          </p:cNvPr>
          <p:cNvGraphicFramePr>
            <a:graphicFrameLocks noGrp="1"/>
          </p:cNvGraphicFramePr>
          <p:nvPr>
            <p:ph idx="1"/>
            <p:extLst>
              <p:ext uri="{D42A27DB-BD31-4B8C-83A1-F6EECF244321}">
                <p14:modId xmlns:p14="http://schemas.microsoft.com/office/powerpoint/2010/main" val="3600742147"/>
              </p:ext>
            </p:extLst>
          </p:nvPr>
        </p:nvGraphicFramePr>
        <p:xfrm>
          <a:off x="304800" y="1493837"/>
          <a:ext cx="8534400" cy="4051047"/>
        </p:xfrm>
        <a:graphic>
          <a:graphicData uri="http://schemas.openxmlformats.org/drawingml/2006/table">
            <a:tbl>
              <a:tblPr firstRow="1" firstCol="1" bandRow="1">
                <a:tableStyleId>{5C22544A-7EE6-4342-B048-85BDC9FD1C3A}</a:tableStyleId>
              </a:tblPr>
              <a:tblGrid>
                <a:gridCol w="1932317">
                  <a:extLst>
                    <a:ext uri="{9D8B030D-6E8A-4147-A177-3AD203B41FA5}">
                      <a16:colId xmlns:a16="http://schemas.microsoft.com/office/drawing/2014/main" val="20000"/>
                    </a:ext>
                  </a:extLst>
                </a:gridCol>
                <a:gridCol w="6602083">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Mapping Among Architectural Elements</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mapping among architectural elements is visible to the end user (for example, the extent to which the end user is aware of which services are local and which are remote).</a:t>
                      </a:r>
                      <a:r>
                        <a:rPr lang="en-US" sz="2000" baseline="0" dirty="0">
                          <a:effectLst/>
                        </a:rPr>
                        <a:t> </a:t>
                      </a:r>
                    </a:p>
                    <a:p>
                      <a:pPr marL="0" marR="0">
                        <a:lnSpc>
                          <a:spcPct val="80000"/>
                        </a:lnSpc>
                        <a:spcBef>
                          <a:spcPts val="400"/>
                        </a:spcBef>
                        <a:spcAft>
                          <a:spcPts val="400"/>
                        </a:spcAft>
                      </a:pPr>
                      <a:r>
                        <a:rPr lang="en-US" sz="2000" dirty="0">
                          <a:effectLst/>
                        </a:rPr>
                        <a:t>For those that are visible, determine how this affects the ways in which, or the ease with which the user will learn how to use the system, achieve the task at hand, adapt and configure the system, recover from user and system errors, and increase confidence and satisfaction.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AE55F61-567E-98C6-014C-84AF26A24DE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178563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341D618-1A06-418F-94B7-33CC34F33FA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63A568AE-EDDE-4530-4044-ECB5A5BBD71B}"/>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FED4E2E7-EDB2-9D93-A0F4-BD4257CDB14C}"/>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2C397E37-41DE-C075-7FB4-5512483774F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93106716-F0CC-40DC-622B-3BB9B097B8AA}"/>
              </a:ext>
            </a:extLst>
          </p:cNvPr>
          <p:cNvGraphicFramePr>
            <a:graphicFrameLocks noGrp="1"/>
          </p:cNvGraphicFramePr>
          <p:nvPr>
            <p:ph idx="1"/>
            <p:extLst>
              <p:ext uri="{D42A27DB-BD31-4B8C-83A1-F6EECF244321}">
                <p14:modId xmlns:p14="http://schemas.microsoft.com/office/powerpoint/2010/main" val="781800462"/>
              </p:ext>
            </p:extLst>
          </p:nvPr>
        </p:nvGraphicFramePr>
        <p:xfrm>
          <a:off x="304800" y="1493838"/>
          <a:ext cx="8610600" cy="3535362"/>
        </p:xfrm>
        <a:graphic>
          <a:graphicData uri="http://schemas.openxmlformats.org/drawingml/2006/table">
            <a:tbl>
              <a:tblPr firstRow="1" firstCol="1" bandRow="1">
                <a:tableStyleId>{5C22544A-7EE6-4342-B048-85BDC9FD1C3A}</a:tableStyleId>
              </a:tblPr>
              <a:tblGrid>
                <a:gridCol w="1862352">
                  <a:extLst>
                    <a:ext uri="{9D8B030D-6E8A-4147-A177-3AD203B41FA5}">
                      <a16:colId xmlns:a16="http://schemas.microsoft.com/office/drawing/2014/main" val="20000"/>
                    </a:ext>
                  </a:extLst>
                </a:gridCol>
                <a:gridCol w="6748248">
                  <a:extLst>
                    <a:ext uri="{9D8B030D-6E8A-4147-A177-3AD203B41FA5}">
                      <a16:colId xmlns:a16="http://schemas.microsoft.com/office/drawing/2014/main" val="20001"/>
                    </a:ext>
                  </a:extLst>
                </a:gridCol>
              </a:tblGrid>
              <a:tr h="35353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user can adapt and configure the system’s use of resources.  </a:t>
                      </a:r>
                    </a:p>
                    <a:p>
                      <a:pPr marL="0" marR="0">
                        <a:lnSpc>
                          <a:spcPct val="80000"/>
                        </a:lnSpc>
                        <a:spcBef>
                          <a:spcPts val="400"/>
                        </a:spcBef>
                        <a:spcAft>
                          <a:spcPts val="400"/>
                        </a:spcAft>
                      </a:pPr>
                      <a:r>
                        <a:rPr lang="en-US" sz="2000" dirty="0">
                          <a:effectLst/>
                        </a:rPr>
                        <a:t>Ensure that resource limitations under all user-controlled configurations will not make users less likely to achieve their tasks.  For example, attempt to avoid configurations that would result in excessively long response times.  </a:t>
                      </a:r>
                    </a:p>
                    <a:p>
                      <a:pPr marL="0" marR="0">
                        <a:lnSpc>
                          <a:spcPct val="80000"/>
                        </a:lnSpc>
                        <a:spcBef>
                          <a:spcPts val="400"/>
                        </a:spcBef>
                        <a:spcAft>
                          <a:spcPts val="400"/>
                        </a:spcAft>
                      </a:pPr>
                      <a:r>
                        <a:rPr lang="en-US" sz="2000" dirty="0">
                          <a:effectLst/>
                        </a:rPr>
                        <a:t>Ensure that the level of resources will not affect the users’ ability to learn how to use the system, or decrease their level of confidence and satisfaction with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094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553ECC69-A26B-01BA-1EC3-32FFB11408A7}"/>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B2ABECED-A6D9-3A7A-5BC2-E517470B47F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8692FD80-0386-D610-8763-2A13960F52AB}"/>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3D7A59C2-98F8-638F-52F9-CF2CE7A45522}"/>
              </a:ext>
            </a:extLst>
          </p:cNvPr>
          <p:cNvGraphicFramePr>
            <a:graphicFrameLocks noGrp="1"/>
          </p:cNvGraphicFramePr>
          <p:nvPr>
            <p:ph idx="1"/>
            <p:extLst>
              <p:ext uri="{D42A27DB-BD31-4B8C-83A1-F6EECF244321}">
                <p14:modId xmlns:p14="http://schemas.microsoft.com/office/powerpoint/2010/main" val="1633044572"/>
              </p:ext>
            </p:extLst>
          </p:nvPr>
        </p:nvGraphicFramePr>
        <p:xfrm>
          <a:off x="304800" y="1493837"/>
          <a:ext cx="8610600" cy="4051047"/>
        </p:xfrm>
        <a:graphic>
          <a:graphicData uri="http://schemas.openxmlformats.org/drawingml/2006/table">
            <a:tbl>
              <a:tblPr firstRow="1" firstCol="1" bandRow="1">
                <a:tableStyleId>{5C22544A-7EE6-4342-B048-85BDC9FD1C3A}</a:tableStyleId>
              </a:tblPr>
              <a:tblGrid>
                <a:gridCol w="1476103">
                  <a:extLst>
                    <a:ext uri="{9D8B030D-6E8A-4147-A177-3AD203B41FA5}">
                      <a16:colId xmlns:a16="http://schemas.microsoft.com/office/drawing/2014/main" val="20000"/>
                    </a:ext>
                  </a:extLst>
                </a:gridCol>
                <a:gridCol w="7134497">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binding time decisions should be under user control and ensure that users can make decisions that aid in usability.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if the user can choose, at run-time, the system’s configuration, or its communication protocols, or its functionality via plug-ins, you need to ensure that such choices do not adversely affect the user’s ability to learn system features, use the system efficiently, minimize the impact of errors, further adapt and configure the system, or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71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D138D-2550-4ECF-9EBC-07D208C8C88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1428C8A0-2741-6F7B-60FF-493ED53EF34C}"/>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590A0C0A-4599-9042-3DF3-E6D1A5C2F45F}"/>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1E7A0EE5-CB1D-DAC0-CF59-090B4BF19C9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F4332079-6F83-B3ED-D434-974B048EA405}"/>
              </a:ext>
            </a:extLst>
          </p:cNvPr>
          <p:cNvGraphicFramePr>
            <a:graphicFrameLocks noGrp="1"/>
          </p:cNvGraphicFramePr>
          <p:nvPr>
            <p:ph idx="1"/>
            <p:extLst>
              <p:ext uri="{D42A27DB-BD31-4B8C-83A1-F6EECF244321}">
                <p14:modId xmlns:p14="http://schemas.microsoft.com/office/powerpoint/2010/main" val="2584854608"/>
              </p:ext>
            </p:extLst>
          </p:nvPr>
        </p:nvGraphicFramePr>
        <p:xfrm>
          <a:off x="304800" y="1493838"/>
          <a:ext cx="8458200" cy="3916362"/>
        </p:xfrm>
        <a:graphic>
          <a:graphicData uri="http://schemas.openxmlformats.org/drawingml/2006/table">
            <a:tbl>
              <a:tblPr firstRow="1" firstCol="1" bandRow="1">
                <a:tableStyleId>{5C22544A-7EE6-4342-B048-85BDC9FD1C3A}</a:tableStyleId>
              </a:tblPr>
              <a:tblGrid>
                <a:gridCol w="1739069">
                  <a:extLst>
                    <a:ext uri="{9D8B030D-6E8A-4147-A177-3AD203B41FA5}">
                      <a16:colId xmlns:a16="http://schemas.microsoft.com/office/drawing/2014/main" val="20000"/>
                    </a:ext>
                  </a:extLst>
                </a:gridCol>
                <a:gridCol w="6719131">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a:effectLst/>
                        </a:rPr>
                        <a:t>Choice of Technology</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chosen technologies help to achieve the usability scenarios that apply to your system. For example, do these technologies aid in the creation of on-line help, training materials, and user feedback collection. </a:t>
                      </a:r>
                    </a:p>
                    <a:p>
                      <a:pPr marL="0" marR="0" indent="0">
                        <a:lnSpc>
                          <a:spcPct val="80000"/>
                        </a:lnSpc>
                        <a:spcBef>
                          <a:spcPts val="100"/>
                        </a:spcBef>
                        <a:spcAft>
                          <a:spcPts val="300"/>
                        </a:spcAft>
                        <a:tabLst>
                          <a:tab pos="228600" algn="l"/>
                          <a:tab pos="274320" algn="l"/>
                          <a:tab pos="274320" algn="l"/>
                        </a:tabLst>
                      </a:pPr>
                      <a:r>
                        <a:rPr lang="en-US" sz="2000" kern="1100" dirty="0">
                          <a:effectLst/>
                        </a:rPr>
                        <a:t>How usable are any of your chosen technologies?  Ensure the chosen technologies do not adversely affect the usability of the system (in terms of learning system features, using the system efficiently, minimizing the impact of errors, or adapting/configuring the system,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16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19,2023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Architectural support for usability involves both allowing the user to take the initiative in circumstances such as cancelling a long running command, undoing a completed command, and aggregating data and commands. </a:t>
            </a:r>
          </a:p>
          <a:p>
            <a:r>
              <a:rPr lang="en-US" dirty="0"/>
              <a:t>To predict user or system response, the system must keep a model of the user, the system, and the task.</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96BD09E-F088-3F2A-1D3B-9521A8C815C8}"/>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69D09D31-9473-15B3-E413-C99B92BBAAC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a:extLst>
              <a:ext uri="{FF2B5EF4-FFF2-40B4-BE49-F238E27FC236}">
                <a16:creationId xmlns:a16="http://schemas.microsoft.com/office/drawing/2014/main" id="{D514CD2C-F1DC-DC29-82F3-D31C5177C52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991997E6-6055-4C51-A75F-32160B28AED5}"/>
              </a:ext>
            </a:extLst>
          </p:cNvPr>
          <p:cNvSpPr>
            <a:spLocks noGrp="1"/>
          </p:cNvSpPr>
          <p:nvPr>
            <p:ph sz="quarter" idx="10"/>
          </p:nvPr>
        </p:nvSpPr>
        <p:spPr/>
        <p:txBody>
          <a:bodyPr/>
          <a:lstStyle/>
          <a:p>
            <a:r>
              <a:rPr lang="en-AU" dirty="0"/>
              <a:t>Other Quality Attributes</a:t>
            </a:r>
          </a:p>
        </p:txBody>
      </p:sp>
      <p:sp>
        <p:nvSpPr>
          <p:cNvPr id="2" name="Date Placeholder 1">
            <a:extLst>
              <a:ext uri="{FF2B5EF4-FFF2-40B4-BE49-F238E27FC236}">
                <a16:creationId xmlns:a16="http://schemas.microsoft.com/office/drawing/2014/main" id="{716A2B64-BC0D-CB8E-6CDC-F73FA1770BFA}"/>
              </a:ext>
            </a:extLst>
          </p:cNvPr>
          <p:cNvSpPr>
            <a:spLocks noGrp="1"/>
          </p:cNvSpPr>
          <p:nvPr>
            <p:ph type="dt" sz="half" idx="11"/>
          </p:nvPr>
        </p:nvSpPr>
        <p:spPr/>
        <p:txBody>
          <a:bodyPr/>
          <a:lstStyle/>
          <a:p>
            <a:r>
              <a:rPr lang="en-US"/>
              <a:t>August 19,2023</a:t>
            </a:r>
            <a:endParaRPr lang="en-US" dirty="0"/>
          </a:p>
        </p:txBody>
      </p:sp>
      <p:sp>
        <p:nvSpPr>
          <p:cNvPr id="3" name="Slide Number Placeholder 2">
            <a:extLst>
              <a:ext uri="{FF2B5EF4-FFF2-40B4-BE49-F238E27FC236}">
                <a16:creationId xmlns:a16="http://schemas.microsoft.com/office/drawing/2014/main" id="{F83A95D9-F8A4-D325-340D-11F12FF6B733}"/>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Other Important Quality Attributes</a:t>
            </a:r>
          </a:p>
          <a:p>
            <a:r>
              <a:rPr lang="en-US" dirty="0"/>
              <a:t>Other Categories of Quality Attributes</a:t>
            </a:r>
            <a:endParaRPr lang="en-US" sz="3200" b="0" i="0" u="none" strike="noStrike" kern="1200" baseline="0" dirty="0">
              <a:solidFill>
                <a:schemeClr val="tx1"/>
              </a:solidFill>
              <a:latin typeface="+mn-lt"/>
              <a:ea typeface="+mn-ea"/>
              <a:cs typeface="+mn-cs"/>
            </a:endParaRPr>
          </a:p>
          <a:p>
            <a:r>
              <a:rPr lang="en-US" dirty="0"/>
              <a:t>Software Quality Attributes and System Quality Attributes</a:t>
            </a:r>
          </a:p>
          <a:p>
            <a:r>
              <a:rPr lang="en-US" dirty="0"/>
              <a:t>Using Standard Lists of Quality Attributes </a:t>
            </a:r>
          </a:p>
          <a:p>
            <a:r>
              <a:rPr lang="en-US" dirty="0"/>
              <a:t>Dealing with “X-ability”</a:t>
            </a:r>
          </a:p>
          <a:p>
            <a:r>
              <a:rPr lang="en-US" dirty="0"/>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C7BEBDC-5A9F-F20E-0E9F-47F17E4308BA}"/>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F4540FA8-1C25-C97E-F10F-D251AB80647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id="{62971BF7-DEE6-6CC3-B59E-A65D7DE6E8E0}"/>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30396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Variability: is a special form of modifiability. It refers to the ability of a system and its supporting artifacts to support the production of a set of variants that differ from each other in a preplanned fashion.  </a:t>
            </a:r>
          </a:p>
          <a:p>
            <a:pPr>
              <a:buFont typeface="Arial" panose="020B0604020202020204" pitchFamily="34" charset="0"/>
              <a:buChar char="•"/>
            </a:pPr>
            <a:r>
              <a:rPr lang="en-US" dirty="0"/>
              <a:t>Portability: is also a special form of modifiability.  Portability refers to the ease with which software that built to run on one platform can be changed to run on a different platform. </a:t>
            </a:r>
          </a:p>
          <a:p>
            <a:pPr>
              <a:buFont typeface="Arial" panose="020B0604020202020204" pitchFamily="34" charset="0"/>
              <a:buChar char="•"/>
            </a:pPr>
            <a:r>
              <a:rPr lang="en-US" dirty="0"/>
              <a:t>Development </a:t>
            </a:r>
            <a:r>
              <a:rPr lang="en-US" dirty="0" err="1"/>
              <a:t>Distributability</a:t>
            </a:r>
            <a:r>
              <a:rPr lang="en-US" dirty="0"/>
              <a:t>: is the quality of designing the software to support distributed software development.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5DB0AF5-45B8-E5F8-7AEB-B2C9582D818A}"/>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08756B9C-2A31-0A43-5663-46A29CEF356F}"/>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id="{90FA2130-035A-02A0-F95F-81269AB59F6E}"/>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373786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Scalability: Horizontal scalability (scaling out) refers to adding more resources to logical units such as adding another server to a cluster. Vertical scalability (scaling up) refers to adding more resources to a physical unit such as adding more memory to a computer. </a:t>
            </a:r>
          </a:p>
          <a:p>
            <a:pPr>
              <a:buFont typeface="Arial" panose="020B0604020202020204" pitchFamily="34" charset="0"/>
              <a:buChar char="•"/>
            </a:pPr>
            <a:r>
              <a:rPr lang="en-US" dirty="0"/>
              <a:t>Deployability: is concerned with how an executable arrives at a host platform and how it is invoked.</a:t>
            </a:r>
          </a:p>
          <a:p>
            <a:pPr>
              <a:buFont typeface="Arial" panose="020B0604020202020204" pitchFamily="34" charset="0"/>
              <a:buChar char="•"/>
            </a:pPr>
            <a:r>
              <a:rPr lang="en-US" dirty="0"/>
              <a:t>Mobility: deals with the problems of movement and affordances of a platform (e.g. size, type of display, type of input devices, availability and volume of bandwidth, and battery life).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A2F68E80-0EE3-8394-3460-8C994A9D1534}"/>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50E45850-3F02-1974-9BA7-DD104FCD6A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a:extLst>
              <a:ext uri="{FF2B5EF4-FFF2-40B4-BE49-F238E27FC236}">
                <a16:creationId xmlns:a16="http://schemas.microsoft.com/office/drawing/2014/main" id="{A114DA69-7B79-750B-987D-F34B38AC00BF}"/>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12583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Monitorability: deals with the ability of the operations staff to monitor the system while it is executing.</a:t>
            </a:r>
          </a:p>
          <a:p>
            <a:pPr>
              <a:buFont typeface="Arial" panose="020B0604020202020204" pitchFamily="34" charset="0"/>
              <a:buChar char="•"/>
            </a:pPr>
            <a:r>
              <a:rPr lang="en-US" dirty="0"/>
              <a:t>Safety: Software safety is about the software’s ability to avoid entering states that cause or lead to damage, injury, or loss of life, and to recover and limit the damage when it does enter into bad states. The architectural concerns with safety are almost identical with those for availability  (i.e. preventing, detecting, and recovering from failures).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30948A4-89C6-5DB4-1A27-AAD34B629D70}"/>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4E85B9EF-168F-32D6-DF24-4AECECE5B2DF}"/>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a:extLst>
              <a:ext uri="{FF2B5EF4-FFF2-40B4-BE49-F238E27FC236}">
                <a16:creationId xmlns:a16="http://schemas.microsoft.com/office/drawing/2014/main" id="{BB201BD6-390E-F3D9-8B4E-1205FEC1457D}"/>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25011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Conceptual Integrity: refers to consistency in the design of the architecture. It contributes to the understandability of the architecture.   Conceptual integrity demands that the same thing is done in the same way through the architecture. </a:t>
            </a:r>
          </a:p>
          <a:p>
            <a:pPr>
              <a:buFont typeface="Arial" panose="020B0604020202020204" pitchFamily="34" charset="0"/>
              <a:buChar char="•"/>
            </a:pPr>
            <a:r>
              <a:rPr lang="en-US" dirty="0"/>
              <a:t>Marketability: Some systems are marketed by their architectures, and these architectures sometimes carry a meaning all their own, independent of what other quality attributes they bring to the system (e.g. service-oriented or cloud-based).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7D947EC-514C-D410-B885-8B49F24437F7}"/>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3E7EA3C1-1DE2-86AD-CB5B-1658566CC626}"/>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a:extLst>
              <a:ext uri="{FF2B5EF4-FFF2-40B4-BE49-F238E27FC236}">
                <a16:creationId xmlns:a16="http://schemas.microsoft.com/office/drawing/2014/main" id="{279C6C04-3E57-CD32-D5E2-4D709549D1C5}"/>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271088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Quality in Use: qualities that pertain to the use of the system by various stakeholders. For example </a:t>
            </a:r>
          </a:p>
          <a:p>
            <a:pPr lvl="1"/>
            <a:r>
              <a:rPr lang="en-US" dirty="0"/>
              <a:t>Effectiveness: a measure whether the system is correct </a:t>
            </a:r>
          </a:p>
          <a:p>
            <a:pPr lvl="1"/>
            <a:r>
              <a:rPr lang="en-US" dirty="0"/>
              <a:t>Efficiency: the effort and time required to develop a system </a:t>
            </a:r>
          </a:p>
          <a:p>
            <a:pPr lvl="1"/>
            <a:r>
              <a:rPr lang="en-US" dirty="0"/>
              <a:t>Freedom from risk: degree to which a product or system affects economic status, human life, health, or the environment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E4D1535-1A2E-557D-E4E9-F1C33720EAD9}"/>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F58EC82D-CADE-14F7-7DE5-D22C6FA9416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
        <p:nvSpPr>
          <p:cNvPr id="9" name="Title 1">
            <a:extLst>
              <a:ext uri="{FF2B5EF4-FFF2-40B4-BE49-F238E27FC236}">
                <a16:creationId xmlns:a16="http://schemas.microsoft.com/office/drawing/2014/main" id="{EED6B4C0-C6AC-77CE-AC7F-2A58691274E8}"/>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90109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Physical systems, such as aircraft or automobiles or kitchen appliances, that rely on software embedded within are designed to meet a whole other litany of quality attributes:  weight, size, electric consumption, power output, pollution output, weather resistance, battery life, and on and on. </a:t>
            </a:r>
          </a:p>
          <a:p>
            <a:pPr>
              <a:buFont typeface="Arial" panose="020B0604020202020204" pitchFamily="34" charset="0"/>
              <a:buChar char="•"/>
            </a:pPr>
            <a:r>
              <a:rPr lang="en-US" dirty="0"/>
              <a:t>The software architecture can have a substantial effect on the system’s quality attributes.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5A5343E-EB18-1525-FE3C-FB865F1AC722}"/>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31598D00-D5C8-5B33-BC85-673330A498D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a:extLst>
              <a:ext uri="{FF2B5EF4-FFF2-40B4-BE49-F238E27FC236}">
                <a16:creationId xmlns:a16="http://schemas.microsoft.com/office/drawing/2014/main" id="{6F9E1F97-E0FD-F1CC-6277-DDE4F68EA78B}"/>
              </a:ext>
            </a:extLst>
          </p:cNvPr>
          <p:cNvSpPr>
            <a:spLocks noGrp="1"/>
          </p:cNvSpPr>
          <p:nvPr>
            <p:ph sz="quarter" idx="10"/>
          </p:nvPr>
        </p:nvSpPr>
        <p:spPr>
          <a:xfrm>
            <a:off x="304800" y="152400"/>
            <a:ext cx="6324600" cy="1143000"/>
          </a:xfrm>
        </p:spPr>
        <p:txBody>
          <a:bodyPr>
            <a:normAutofit fontScale="97500"/>
          </a:bodyPr>
          <a:lstStyle/>
          <a:p>
            <a:r>
              <a:rPr lang="en-US" dirty="0"/>
              <a:t>Software Quality Attributes and System Quality Attributes </a:t>
            </a:r>
          </a:p>
        </p:txBody>
      </p:sp>
    </p:spTree>
    <p:extLst>
      <p:ext uri="{BB962C8B-B14F-4D97-AF65-F5344CB8AC3E}">
        <p14:creationId xmlns:p14="http://schemas.microsoft.com/office/powerpoint/2010/main" val="103615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ISO/IEC FCD 25010 </a:t>
            </a:r>
            <a:br>
              <a:rPr lang="en-US" sz="2400" dirty="0"/>
            </a:br>
            <a:r>
              <a:rPr lang="en-US" sz="2400" dirty="0"/>
              <a:t>Product Quality Standard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5" name="Picture 4"/>
          <p:cNvPicPr/>
          <p:nvPr/>
        </p:nvPicPr>
        <p:blipFill>
          <a:blip r:embed="rId2" cstate="print"/>
          <a:stretch>
            <a:fillRect/>
          </a:stretch>
        </p:blipFill>
        <p:spPr>
          <a:xfrm>
            <a:off x="323528" y="1124744"/>
            <a:ext cx="8424936" cy="5328592"/>
          </a:xfrm>
          <a:prstGeom prst="rect">
            <a:avLst/>
          </a:prstGeom>
        </p:spPr>
      </p:pic>
      <p:sp>
        <p:nvSpPr>
          <p:cNvPr id="8" name="Date Placeholder 7">
            <a:extLst>
              <a:ext uri="{FF2B5EF4-FFF2-40B4-BE49-F238E27FC236}">
                <a16:creationId xmlns:a16="http://schemas.microsoft.com/office/drawing/2014/main" id="{F02810F1-C752-D550-003C-F29E99CC2BDF}"/>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D730F38C-CAA9-86C8-045C-31C51DD0F955}"/>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10" name="Title 1">
            <a:extLst>
              <a:ext uri="{FF2B5EF4-FFF2-40B4-BE49-F238E27FC236}">
                <a16:creationId xmlns:a16="http://schemas.microsoft.com/office/drawing/2014/main" id="{F2D9C9F5-3D6A-D3A9-C763-725FC6870FFA}"/>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320362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Usability?</a:t>
            </a:r>
          </a:p>
          <a:p>
            <a:r>
              <a:rPr lang="en-US" dirty="0"/>
              <a:t>Usability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Usability</a:t>
            </a:r>
            <a:endParaRPr lang="en-US" sz="3200" b="0" i="0" u="none" strike="noStrike" kern="1200" baseline="0" dirty="0">
              <a:solidFill>
                <a:schemeClr val="tx1"/>
              </a:solidFill>
              <a:latin typeface="+mn-lt"/>
              <a:ea typeface="+mn-ea"/>
              <a:cs typeface="+mn-cs"/>
            </a:endParaRPr>
          </a:p>
          <a:p>
            <a:r>
              <a:rPr lang="en-US" dirty="0"/>
              <a:t>A Design Checklist for Usability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E7F50D5-5167-BF38-BEB5-6C786C680D7C}"/>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CB17257E-750C-AD45-E9DE-41591BCFA366}"/>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C5090947-7964-D9B8-92B6-F5736E15BD7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Advantages:</a:t>
            </a:r>
          </a:p>
          <a:p>
            <a:pPr lvl="1"/>
            <a:r>
              <a:rPr lang="en-US" dirty="0"/>
              <a:t>Can be helpful checklists to assist requirements gatherers in making sure that no important needs were overlooked.  </a:t>
            </a:r>
          </a:p>
          <a:p>
            <a:pPr lvl="1"/>
            <a:r>
              <a:rPr lang="en-US" dirty="0"/>
              <a:t>Can serve as the basis for creating your own checklist that contains the quality attributes of concern in your domain, your industry, your organization, your products,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701337D3-C9B2-E224-0EA9-A9A398BD30B9}"/>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7C77AAFE-731B-A3D9-81BC-6B979CE20EAA}"/>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9" name="Title 1">
            <a:extLst>
              <a:ext uri="{FF2B5EF4-FFF2-40B4-BE49-F238E27FC236}">
                <a16:creationId xmlns:a16="http://schemas.microsoft.com/office/drawing/2014/main" id="{3E4087BF-7056-74B6-F52F-0C91FB8FC73B}"/>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542687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Disadvantages:</a:t>
            </a:r>
          </a:p>
          <a:p>
            <a:pPr lvl="1"/>
            <a:r>
              <a:rPr lang="en-US" dirty="0"/>
              <a:t>No list will ever be complete.  </a:t>
            </a:r>
          </a:p>
          <a:p>
            <a:pPr lvl="1"/>
            <a:r>
              <a:rPr lang="en-US" dirty="0"/>
              <a:t>Lists often generate more controversy than understanding.</a:t>
            </a:r>
          </a:p>
          <a:p>
            <a:pPr lvl="1"/>
            <a:r>
              <a:rPr lang="en-US" dirty="0"/>
              <a:t> Lists often purport to be </a:t>
            </a:r>
            <a:r>
              <a:rPr lang="en-US" i="1" dirty="0"/>
              <a:t>taxonomies</a:t>
            </a:r>
            <a:r>
              <a:rPr lang="en-US" dirty="0"/>
              <a:t>. But what is a denial-of-service attack?</a:t>
            </a:r>
          </a:p>
          <a:p>
            <a:pPr lvl="1"/>
            <a:r>
              <a:rPr lang="en-US" dirty="0"/>
              <a:t>They force architects to pay attention to every quality attribute on the list, even if only to finally decide that the particular quality attribute is irrelevant to their system.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D8DAD3A-112C-FB29-AC8F-97013215D333}"/>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B023437E-066D-B067-DD59-B8E02A1E51DD}"/>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
        <p:nvSpPr>
          <p:cNvPr id="9" name="Title 1">
            <a:extLst>
              <a:ext uri="{FF2B5EF4-FFF2-40B4-BE49-F238E27FC236}">
                <a16:creationId xmlns:a16="http://schemas.microsoft.com/office/drawing/2014/main" id="{FFA15A4B-2C8D-3BD8-DAE2-AFA710B23AC6}"/>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30123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Suppose you must deal with a quality attribute for which there is no compact body of knowledge, e.g. green computing.  </a:t>
            </a:r>
          </a:p>
          <a:p>
            <a:pPr>
              <a:buFont typeface="Arial" panose="020B0604020202020204" pitchFamily="34" charset="0"/>
              <a:buChar char="•"/>
            </a:pPr>
            <a:r>
              <a:rPr lang="en-US" dirty="0"/>
              <a:t>What do you do?</a:t>
            </a:r>
          </a:p>
          <a:p>
            <a:pPr marL="914400" lvl="1" indent="-514350">
              <a:buFont typeface="+mj-lt"/>
              <a:buAutoNum type="arabicPeriod"/>
            </a:pPr>
            <a:r>
              <a:rPr lang="en-US" dirty="0"/>
              <a:t>Model the quality attribute</a:t>
            </a:r>
          </a:p>
          <a:p>
            <a:pPr marL="914400" lvl="1" indent="-514350">
              <a:buFont typeface="+mj-lt"/>
              <a:buAutoNum type="arabicPeriod"/>
            </a:pPr>
            <a:r>
              <a:rPr lang="en-US" dirty="0"/>
              <a:t>Assemble a set of tactics for the quality attribute</a:t>
            </a:r>
          </a:p>
          <a:p>
            <a:pPr marL="914400" lvl="1" indent="-514350">
              <a:buFont typeface="+mj-lt"/>
              <a:buAutoNum type="arabicPeriod"/>
            </a:pPr>
            <a:r>
              <a:rPr lang="en-US" dirty="0"/>
              <a:t>Construct design checklists</a:t>
            </a:r>
          </a:p>
        </p:txBody>
      </p:sp>
      <p:sp>
        <p:nvSpPr>
          <p:cNvPr id="6" name="Content Placeholder 5">
            <a:extLst>
              <a:ext uri="{FF2B5EF4-FFF2-40B4-BE49-F238E27FC236}">
                <a16:creationId xmlns:a16="http://schemas.microsoft.com/office/drawing/2014/main" id="{1C883543-6AA6-4D00-8E3D-C86A7877CC2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B9CD1D4-5287-DB8C-1C4E-853633DF594D}"/>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B3962C73-5FE3-138F-F208-C73B1DEAE64C}"/>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
        <p:nvSpPr>
          <p:cNvPr id="9" name="Title 1">
            <a:extLst>
              <a:ext uri="{FF2B5EF4-FFF2-40B4-BE49-F238E27FC236}">
                <a16:creationId xmlns:a16="http://schemas.microsoft.com/office/drawing/2014/main" id="{46792B83-AA1C-2992-940E-3CA660068784}"/>
              </a:ext>
            </a:extLst>
          </p:cNvPr>
          <p:cNvSpPr>
            <a:spLocks noGrp="1"/>
          </p:cNvSpPr>
          <p:nvPr>
            <p:ph sz="quarter" idx="10"/>
          </p:nvPr>
        </p:nvSpPr>
        <p:spPr>
          <a:xfrm>
            <a:off x="304800" y="152400"/>
            <a:ext cx="6324600" cy="1143000"/>
          </a:xfrm>
        </p:spPr>
        <p:txBody>
          <a:bodyPr>
            <a:normAutofit/>
          </a:bodyPr>
          <a:lstStyle/>
          <a:p>
            <a:r>
              <a:rPr lang="en-US" dirty="0"/>
              <a:t>Dealing with “X-ability”</a:t>
            </a:r>
          </a:p>
        </p:txBody>
      </p:sp>
    </p:spTree>
    <p:extLst>
      <p:ext uri="{BB962C8B-B14F-4D97-AF65-F5344CB8AC3E}">
        <p14:creationId xmlns:p14="http://schemas.microsoft.com/office/powerpoint/2010/main" val="166382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There are many other quality attributes than the seven that we cover in detail.</a:t>
            </a:r>
          </a:p>
          <a:p>
            <a:pPr>
              <a:buFont typeface="Arial" panose="020B0604020202020204" pitchFamily="34" charset="0"/>
              <a:buChar char="•"/>
            </a:pPr>
            <a:r>
              <a:rPr lang="en-US" dirty="0"/>
              <a:t>Taxonomies of attributes may offer some help, but their disadvantages often outweigh their advantages.</a:t>
            </a:r>
          </a:p>
          <a:p>
            <a:pPr>
              <a:buFont typeface="Arial" panose="020B0604020202020204" pitchFamily="34" charset="0"/>
              <a:buChar char="•"/>
            </a:pPr>
            <a:r>
              <a:rPr lang="en-US" dirty="0"/>
              <a:t>You may need to design or analyze a system for a “new” quality attribute. While this may be challenging, it is doable.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CAE7FA6-27EC-17DE-73E5-C67360321A70}"/>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7E3E7EFC-CC8C-AF5C-9719-938F07B5F72D}"/>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
        <p:nvSpPr>
          <p:cNvPr id="9" name="Title 1">
            <a:extLst>
              <a:ext uri="{FF2B5EF4-FFF2-40B4-BE49-F238E27FC236}">
                <a16:creationId xmlns:a16="http://schemas.microsoft.com/office/drawing/2014/main" id="{505662B8-224D-B984-D210-DDB3B92BA102}"/>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67468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is concerned with how easy it is for the user to accomplish a desired task and the kind of user support the system provides. </a:t>
            </a:r>
          </a:p>
          <a:p>
            <a:r>
              <a:rPr lang="en-US" dirty="0"/>
              <a:t>Over the years, a focus on usability has shown itself to be one of the cheapest and easiest ways to improve a system’s quality (or, more precisely, the user’s </a:t>
            </a:r>
            <a:r>
              <a:rPr lang="en-US" i="1" dirty="0"/>
              <a:t>perception</a:t>
            </a:r>
            <a:r>
              <a:rPr lang="en-US" dirty="0"/>
              <a:t> of quality). </a:t>
            </a:r>
          </a:p>
          <a:p>
            <a:pPr marL="0" indent="0">
              <a:buNone/>
            </a:pPr>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3C5F222-F15C-B941-6605-915EEFFE2A32}"/>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9940B1E0-2E7B-F3BA-3D78-2965E0A5D71A}"/>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431BAFAE-118A-28EE-9F30-CD757C35985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comprises the following areas:</a:t>
            </a:r>
          </a:p>
          <a:p>
            <a:pPr lvl="1"/>
            <a:r>
              <a:rPr lang="en-US" dirty="0"/>
              <a:t>Learning system features. </a:t>
            </a:r>
          </a:p>
          <a:p>
            <a:pPr lvl="1"/>
            <a:r>
              <a:rPr lang="en-US" dirty="0"/>
              <a:t>Using a system efficiently. </a:t>
            </a:r>
          </a:p>
          <a:p>
            <a:pPr lvl="1"/>
            <a:r>
              <a:rPr lang="en-US" dirty="0"/>
              <a:t>Minimizing the impact of errors. </a:t>
            </a:r>
          </a:p>
          <a:p>
            <a:pPr lvl="1"/>
            <a:r>
              <a:rPr lang="en-US" dirty="0"/>
              <a:t>Adapting the system to user needs. </a:t>
            </a:r>
          </a:p>
          <a:p>
            <a:pPr lvl="1"/>
            <a:r>
              <a:rPr lang="en-US" dirty="0"/>
              <a:t>Increasing confidence and satisfaction. 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B732EDD4-15FB-22A1-B56E-62C5878B2798}"/>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9854324F-D75E-CAFA-61FF-D4724B3FD805}"/>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48CAFC3D-8EBB-8C56-4105-DFDDC346872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330567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0B94E6D-5940-4FE2-A4FE-639C5AFD291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8BCB608-FBCD-248F-08E4-5B6005C3183E}"/>
              </a:ext>
            </a:extLst>
          </p:cNvPr>
          <p:cNvSpPr>
            <a:spLocks noGrp="1"/>
          </p:cNvSpPr>
          <p:nvPr>
            <p:ph type="dt" sz="half" idx="12"/>
          </p:nvPr>
        </p:nvSpPr>
        <p:spPr/>
        <p:txBody>
          <a:bodyPr/>
          <a:lstStyle/>
          <a:p>
            <a:r>
              <a:rPr lang="en-US"/>
              <a:t>August 19,2023</a:t>
            </a:r>
          </a:p>
        </p:txBody>
      </p:sp>
      <p:sp>
        <p:nvSpPr>
          <p:cNvPr id="9" name="Slide Number Placeholder 8">
            <a:extLst>
              <a:ext uri="{FF2B5EF4-FFF2-40B4-BE49-F238E27FC236}">
                <a16:creationId xmlns:a16="http://schemas.microsoft.com/office/drawing/2014/main" id="{63C724E9-0A0B-7503-0A2A-62106A5FC04B}"/>
              </a:ext>
            </a:extLst>
          </p:cNvPr>
          <p:cNvSpPr>
            <a:spLocks noGrp="1"/>
          </p:cNvSpPr>
          <p:nvPr>
            <p:ph type="sldNum" sz="quarter" idx="14"/>
          </p:nvPr>
        </p:nvSpPr>
        <p:spPr/>
        <p:txBody>
          <a:bodyPr/>
          <a:lstStyle/>
          <a:p>
            <a:fld id="{BC8D7E44-7D4F-4942-A8C9-2DF6BF8399E8}" type="slidenum">
              <a:rPr lang="en-US" smtClean="0"/>
              <a:pPr/>
              <a:t>6</a:t>
            </a:fld>
            <a:endParaRPr lang="en-US" dirty="0"/>
          </a:p>
        </p:txBody>
      </p:sp>
      <p:graphicFrame>
        <p:nvGraphicFramePr>
          <p:cNvPr id="10" name="Content Placeholder 9">
            <a:extLst>
              <a:ext uri="{FF2B5EF4-FFF2-40B4-BE49-F238E27FC236}">
                <a16:creationId xmlns:a16="http://schemas.microsoft.com/office/drawing/2014/main" id="{F5F9F2A2-4473-B8CF-7758-0AEF5B4105DC}"/>
              </a:ext>
            </a:extLst>
          </p:cNvPr>
          <p:cNvGraphicFramePr>
            <a:graphicFrameLocks noGrp="1"/>
          </p:cNvGraphicFramePr>
          <p:nvPr>
            <p:ph idx="1"/>
            <p:extLst>
              <p:ext uri="{D42A27DB-BD31-4B8C-83A1-F6EECF244321}">
                <p14:modId xmlns:p14="http://schemas.microsoft.com/office/powerpoint/2010/main" val="72044675"/>
              </p:ext>
            </p:extLst>
          </p:nvPr>
        </p:nvGraphicFramePr>
        <p:xfrm>
          <a:off x="304800" y="1493838"/>
          <a:ext cx="8458200" cy="4525962"/>
        </p:xfrm>
        <a:graphic>
          <a:graphicData uri="http://schemas.openxmlformats.org/drawingml/2006/table">
            <a:tbl>
              <a:tblPr firstRow="1" firstCol="1" bandRow="1">
                <a:tableStyleId>{5C22544A-7EE6-4342-B048-85BDC9FD1C3A}</a:tableStyleId>
              </a:tblPr>
              <a:tblGrid>
                <a:gridCol w="16916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581204">
                <a:tc>
                  <a:txBody>
                    <a:bodyPr/>
                    <a:lstStyle/>
                    <a:p>
                      <a:pPr marL="0" marR="0">
                        <a:lnSpc>
                          <a:spcPct val="80000"/>
                        </a:lnSpc>
                        <a:spcBef>
                          <a:spcPts val="400"/>
                        </a:spcBef>
                        <a:spcAft>
                          <a:spcPts val="400"/>
                        </a:spcAft>
                      </a:pPr>
                      <a:r>
                        <a:rPr lang="en-US" sz="2000" dirty="0">
                          <a:solidFill>
                            <a:schemeClr val="tx1"/>
                          </a:solidFill>
                          <a:effectLst/>
                        </a:rPr>
                        <a:t>Portion of</a:t>
                      </a:r>
                      <a:br>
                        <a:rPr lang="en-US" sz="2000" dirty="0">
                          <a:solidFill>
                            <a:schemeClr val="tx1"/>
                          </a:solidFill>
                          <a:effectLst/>
                        </a:rPr>
                      </a:br>
                      <a:r>
                        <a:rPr lang="en-US" sz="2000" dirty="0">
                          <a:solidFill>
                            <a:schemeClr val="tx1"/>
                          </a:solidFill>
                          <a:effectLst/>
                        </a:rPr>
                        <a:t>Scenario</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Possible Values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0"/>
                  </a:ext>
                </a:extLst>
              </a:tr>
              <a:tr h="341422">
                <a:tc>
                  <a:txBody>
                    <a:bodyPr/>
                    <a:lstStyle/>
                    <a:p>
                      <a:pPr marL="0" marR="0">
                        <a:lnSpc>
                          <a:spcPct val="80000"/>
                        </a:lnSpc>
                        <a:spcBef>
                          <a:spcPts val="400"/>
                        </a:spcBef>
                        <a:spcAft>
                          <a:spcPts val="400"/>
                        </a:spcAft>
                      </a:pPr>
                      <a:r>
                        <a:rPr lang="en-US" sz="2000" dirty="0">
                          <a:solidFill>
                            <a:schemeClr val="tx1"/>
                          </a:solidFill>
                          <a:effectLst/>
                        </a:rPr>
                        <a:t>Source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End user, possibly in a specialized role</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1"/>
                  </a:ext>
                </a:extLst>
              </a:tr>
              <a:tr h="787726">
                <a:tc>
                  <a:txBody>
                    <a:bodyPr/>
                    <a:lstStyle/>
                    <a:p>
                      <a:pPr marL="0" marR="0">
                        <a:lnSpc>
                          <a:spcPct val="80000"/>
                        </a:lnSpc>
                        <a:spcBef>
                          <a:spcPts val="400"/>
                        </a:spcBef>
                        <a:spcAft>
                          <a:spcPts val="400"/>
                        </a:spcAft>
                      </a:pPr>
                      <a:r>
                        <a:rPr lang="en-US" sz="2000">
                          <a:solidFill>
                            <a:schemeClr val="tx1"/>
                          </a:solidFill>
                          <a:effectLst/>
                        </a:rPr>
                        <a:t>Stimulus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End user tries to use a system efficiently, learn to use the system, minimize the impact of errors, adapt the system, or configure the system</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2"/>
                  </a:ext>
                </a:extLst>
              </a:tr>
              <a:tr h="452433">
                <a:tc>
                  <a:txBody>
                    <a:bodyPr/>
                    <a:lstStyle/>
                    <a:p>
                      <a:pPr marL="0" marR="0">
                        <a:lnSpc>
                          <a:spcPct val="80000"/>
                        </a:lnSpc>
                        <a:spcBef>
                          <a:spcPts val="400"/>
                        </a:spcBef>
                        <a:spcAft>
                          <a:spcPts val="400"/>
                        </a:spcAft>
                      </a:pPr>
                      <a:r>
                        <a:rPr lang="en-US" sz="2000">
                          <a:solidFill>
                            <a:schemeClr val="tx1"/>
                          </a:solidFill>
                          <a:effectLst/>
                        </a:rPr>
                        <a:t>Environment</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Runtime or configuration time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3"/>
                  </a:ext>
                </a:extLst>
              </a:tr>
              <a:tr h="526736">
                <a:tc>
                  <a:txBody>
                    <a:bodyPr/>
                    <a:lstStyle/>
                    <a:p>
                      <a:pPr marL="0" marR="0">
                        <a:lnSpc>
                          <a:spcPct val="80000"/>
                        </a:lnSpc>
                        <a:spcBef>
                          <a:spcPts val="400"/>
                        </a:spcBef>
                        <a:spcAft>
                          <a:spcPts val="400"/>
                        </a:spcAft>
                      </a:pPr>
                      <a:r>
                        <a:rPr lang="en-US" sz="2000">
                          <a:solidFill>
                            <a:schemeClr val="tx1"/>
                          </a:solidFill>
                          <a:effectLst/>
                        </a:rPr>
                        <a:t>Artifacts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System or the specific portion of the system with which the user is interacting.</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4"/>
                  </a:ext>
                </a:extLst>
              </a:tr>
              <a:tr h="526736">
                <a:tc>
                  <a:txBody>
                    <a:bodyPr/>
                    <a:lstStyle/>
                    <a:p>
                      <a:pPr marL="0" marR="0">
                        <a:lnSpc>
                          <a:spcPct val="80000"/>
                        </a:lnSpc>
                        <a:spcBef>
                          <a:spcPts val="400"/>
                        </a:spcBef>
                        <a:spcAft>
                          <a:spcPts val="400"/>
                        </a:spcAft>
                      </a:pPr>
                      <a:r>
                        <a:rPr lang="en-US" sz="2000">
                          <a:solidFill>
                            <a:schemeClr val="tx1"/>
                          </a:solidFill>
                          <a:effectLst/>
                        </a:rPr>
                        <a:t>Response</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The system should either provide the user with the features needed or anticipate the user’s needs.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5"/>
                  </a:ext>
                </a:extLst>
              </a:tr>
              <a:tr h="1309705">
                <a:tc>
                  <a:txBody>
                    <a:bodyPr/>
                    <a:lstStyle/>
                    <a:p>
                      <a:pPr marL="0" marR="0">
                        <a:lnSpc>
                          <a:spcPct val="80000"/>
                        </a:lnSpc>
                        <a:spcBef>
                          <a:spcPts val="400"/>
                        </a:spcBef>
                        <a:spcAft>
                          <a:spcPts val="400"/>
                        </a:spcAft>
                      </a:pPr>
                      <a:r>
                        <a:rPr lang="en-US" sz="2000">
                          <a:solidFill>
                            <a:schemeClr val="tx1"/>
                          </a:solidFill>
                          <a:effectLst/>
                        </a:rPr>
                        <a:t>Response Measure </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One or more of the following: task time, number of errors, number of tasks accomplished, user satisfaction, gain of user knowledge, ratio of successful operations to total operations, or amount of time or data lost when an error occurs. </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1" name="Title 1">
            <a:extLst>
              <a:ext uri="{FF2B5EF4-FFF2-40B4-BE49-F238E27FC236}">
                <a16:creationId xmlns:a16="http://schemas.microsoft.com/office/drawing/2014/main" id="{B16D0388-17FA-9676-DBB6-3C0D4D67246F}"/>
              </a:ext>
            </a:extLst>
          </p:cNvPr>
          <p:cNvSpPr>
            <a:spLocks noGrp="1"/>
          </p:cNvSpPr>
          <p:nvPr>
            <p:ph sz="quarter" idx="10"/>
          </p:nvPr>
        </p:nvSpPr>
        <p:spPr>
          <a:xfrm>
            <a:off x="304800" y="152400"/>
            <a:ext cx="6324600" cy="1143000"/>
          </a:xfrm>
        </p:spPr>
        <p:txBody>
          <a:bodyPr/>
          <a:lstStyle/>
          <a:p>
            <a:r>
              <a:rPr lang="en-US" dirty="0"/>
              <a:t>Usability General Scenario</a:t>
            </a:r>
          </a:p>
        </p:txBody>
      </p:sp>
    </p:spTree>
    <p:extLst>
      <p:ext uri="{BB962C8B-B14F-4D97-AF65-F5344CB8AC3E}">
        <p14:creationId xmlns:p14="http://schemas.microsoft.com/office/powerpoint/2010/main" val="137246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user downloads a new application and is using it productively after two minutes of experimentation.</a:t>
            </a:r>
          </a:p>
        </p:txBody>
      </p:sp>
      <p:sp>
        <p:nvSpPr>
          <p:cNvPr id="6" name="Content Placeholder 5">
            <a:extLst>
              <a:ext uri="{FF2B5EF4-FFF2-40B4-BE49-F238E27FC236}">
                <a16:creationId xmlns:a16="http://schemas.microsoft.com/office/drawing/2014/main" id="{BA2795FF-887F-46FF-9349-8050D4E9DD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96949DA-C4C8-9873-98AE-9D2597274876}"/>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2403FD9B-EDED-84DE-6FD0-3EAD7B88BF8A}"/>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3519856E-344C-A957-98A7-C1954646DDC2}"/>
              </a:ext>
            </a:extLst>
          </p:cNvPr>
          <p:cNvSpPr>
            <a:spLocks noGrp="1"/>
          </p:cNvSpPr>
          <p:nvPr>
            <p:ph sz="quarter" idx="10"/>
          </p:nvPr>
        </p:nvSpPr>
        <p:spPr>
          <a:xfrm>
            <a:off x="304800" y="152400"/>
            <a:ext cx="6324600" cy="1143000"/>
          </a:xfrm>
        </p:spPr>
        <p:txBody>
          <a:bodyPr>
            <a:normAutofit fontScale="97500"/>
          </a:bodyPr>
          <a:lstStyle/>
          <a:p>
            <a:r>
              <a:rPr lang="en-US" dirty="0"/>
              <a:t>Sample Concrete Usability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Researchers in human-computer interaction have used the terms "user initiative," "system initiative," and "mixed initiative" to describe which of the human-computer pair takes the initiative in performing certain actions and how the interaction proceeds. </a:t>
            </a:r>
          </a:p>
          <a:p>
            <a:pPr>
              <a:buFont typeface="Arial" panose="020B0604020202020204" pitchFamily="34" charset="0"/>
              <a:buChar char="•"/>
            </a:pPr>
            <a:r>
              <a:rPr lang="en-US" dirty="0"/>
              <a:t>Usability scenarios can combine initiatives from both perspectives. </a:t>
            </a:r>
          </a:p>
          <a:p>
            <a:pPr>
              <a:buFont typeface="Arial" panose="020B0604020202020204" pitchFamily="34" charset="0"/>
              <a:buChar char="•"/>
            </a:pPr>
            <a:r>
              <a:rPr lang="en-US" dirty="0"/>
              <a:t>We use this distinction between user and system initiative to discuss the tactics that the architect uses to achieve the various scenarios.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08F3EF1-9DC4-F43E-6676-2BD3C618C7A5}"/>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29108228-4C8A-248C-E141-8384C9784CE2}"/>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A1FE149-BB39-C95D-093F-48C2D2CBE3DE}"/>
              </a:ext>
            </a:extLst>
          </p:cNvPr>
          <p:cNvSpPr>
            <a:spLocks noGrp="1"/>
          </p:cNvSpPr>
          <p:nvPr>
            <p:ph sz="quarter" idx="10"/>
          </p:nvPr>
        </p:nvSpPr>
        <p:spPr>
          <a:xfrm>
            <a:off x="304800" y="152400"/>
            <a:ext cx="6324600" cy="1143000"/>
          </a:xfrm>
        </p:spPr>
        <p:txBody>
          <a:bodyPr/>
          <a:lstStyle/>
          <a:p>
            <a:r>
              <a:rPr lang="en-US" dirty="0"/>
              <a:t>Goal of Usability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EA111C8-18AD-F8C0-160B-5FBFC29789EE}"/>
              </a:ext>
            </a:extLst>
          </p:cNvPr>
          <p:cNvSpPr>
            <a:spLocks noGrp="1"/>
          </p:cNvSpPr>
          <p:nvPr>
            <p:ph type="dt" sz="half" idx="12"/>
          </p:nvPr>
        </p:nvSpPr>
        <p:spPr/>
        <p:txBody>
          <a:bodyPr/>
          <a:lstStyle/>
          <a:p>
            <a:r>
              <a:rPr lang="en-US"/>
              <a:t>August 19,2023</a:t>
            </a:r>
          </a:p>
        </p:txBody>
      </p:sp>
      <p:sp>
        <p:nvSpPr>
          <p:cNvPr id="8" name="Slide Number Placeholder 7">
            <a:extLst>
              <a:ext uri="{FF2B5EF4-FFF2-40B4-BE49-F238E27FC236}">
                <a16:creationId xmlns:a16="http://schemas.microsoft.com/office/drawing/2014/main" id="{56840047-575C-25AA-07DF-B8C92767258C}"/>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id="{E7285396-BDA9-2750-19D4-8FAE2870A9DA}"/>
              </a:ext>
            </a:extLst>
          </p:cNvPr>
          <p:cNvSpPr>
            <a:spLocks noGrp="1"/>
          </p:cNvSpPr>
          <p:nvPr>
            <p:ph sz="quarter" idx="10"/>
          </p:nvPr>
        </p:nvSpPr>
        <p:spPr>
          <a:xfrm>
            <a:off x="304800" y="152400"/>
            <a:ext cx="6324600" cy="1143000"/>
          </a:xfrm>
        </p:spPr>
        <p:txBody>
          <a:bodyPr/>
          <a:lstStyle/>
          <a:p>
            <a:r>
              <a:rPr lang="en-US" dirty="0"/>
              <a:t>Goal of Usability Tactics</a:t>
            </a:r>
          </a:p>
        </p:txBody>
      </p:sp>
      <p:pic>
        <p:nvPicPr>
          <p:cNvPr id="10" name="Picture 20" descr="Description: Description: Description: Description: graphics/05fig12.gif">
            <a:extLst>
              <a:ext uri="{FF2B5EF4-FFF2-40B4-BE49-F238E27FC236}">
                <a16:creationId xmlns:a16="http://schemas.microsoft.com/office/drawing/2014/main" id="{80CFBFFD-0B7A-FA82-28FA-6D33A034B7D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7732" y="2604686"/>
            <a:ext cx="7491399" cy="19327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3CFA2-F7F2-46DC-801C-0F0AC1E07AEB}"/>
</file>

<file path=customXml/itemProps2.xml><?xml version="1.0" encoding="utf-8"?>
<ds:datastoreItem xmlns:ds="http://schemas.openxmlformats.org/officeDocument/2006/customXml" ds:itemID="{7BA5986A-793F-434B-88A4-64A7F4F0B86F}"/>
</file>

<file path=customXml/itemProps3.xml><?xml version="1.0" encoding="utf-8"?>
<ds:datastoreItem xmlns:ds="http://schemas.openxmlformats.org/officeDocument/2006/customXml" ds:itemID="{4D719963-0402-4069-9643-9519C9A735AB}"/>
</file>

<file path=docProps/app.xml><?xml version="1.0" encoding="utf-8"?>
<Properties xmlns="http://schemas.openxmlformats.org/officeDocument/2006/extended-properties" xmlns:vt="http://schemas.openxmlformats.org/officeDocument/2006/docPropsVTypes">
  <Template/>
  <TotalTime>972</TotalTime>
  <Words>2255</Words>
  <Application>Microsoft Office PowerPoint</Application>
  <PresentationFormat>On-screen Show (4:3)</PresentationFormat>
  <Paragraphs>244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vt:lpstr>
      <vt:lpstr>Times New Roman</vt:lpstr>
      <vt:lpstr>Office Theme</vt:lpstr>
      <vt:lpstr>Usability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72</cp:revision>
  <dcterms:created xsi:type="dcterms:W3CDTF">2011-09-14T09:42:05Z</dcterms:created>
  <dcterms:modified xsi:type="dcterms:W3CDTF">2023-08-18T01:06:27Z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