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60" r:id="rId2"/>
    <p:sldId id="291" r:id="rId3"/>
    <p:sldId id="257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4" r:id="rId16"/>
    <p:sldId id="277" r:id="rId17"/>
    <p:sldId id="278" r:id="rId18"/>
    <p:sldId id="279" r:id="rId19"/>
    <p:sldId id="272" r:id="rId20"/>
    <p:sldId id="275" r:id="rId21"/>
    <p:sldId id="280" r:id="rId22"/>
    <p:sldId id="281" r:id="rId23"/>
    <p:sldId id="282" r:id="rId24"/>
    <p:sldId id="273" r:id="rId25"/>
    <p:sldId id="276" r:id="rId26"/>
    <p:sldId id="283" r:id="rId27"/>
    <p:sldId id="284" r:id="rId28"/>
    <p:sldId id="286" r:id="rId29"/>
    <p:sldId id="285" r:id="rId30"/>
    <p:sldId id="287" r:id="rId31"/>
    <p:sldId id="288" r:id="rId32"/>
    <p:sldId id="289" r:id="rId33"/>
    <p:sldId id="29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4E17E-ACDA-4D33-BCAE-677FB616DBEF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C08CD-08CE-4BE9-82DB-405CF9CCA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78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9C1E6-9A33-4660-8215-AD7CFB9E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26,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A9E00-0706-4B0C-9543-052F6176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3FD4A-D7E4-4CFD-9684-6D45C1BA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6762" y="6356350"/>
            <a:ext cx="1937238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40E3B-903D-44FF-B76A-1A74F8CAA9C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August 26, 2023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AF849AF-005D-45B2-8B61-4DDF84849F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81B6769-8356-43BB-A576-AD606E33301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315200" y="6340475"/>
            <a:ext cx="18288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3449E-F921-4097-ACEB-2539608ECFE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August 26,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B3AF7-233A-45D2-85EE-5EC3FDF5EF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D4B6A-FADE-4F8D-8A09-32D7B65878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313488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811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95B91-80DC-439F-8C70-3B1EBFBBF1F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95800" y="6363741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August 26,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51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4B0F8-D031-4A9E-92CA-E8B9C130C6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August 26,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88829-EECA-49B6-9EB3-BCB216DDBB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03438-FC3D-42A9-8AF7-A14C2054D94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972300" y="6142574"/>
            <a:ext cx="2133600" cy="403541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314700" y="6598919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DD9E3-F004-45EE-BC53-8795F8E8816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August 26,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C770E-EF70-4FCE-A166-B9462D1C0F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FC222-269D-47E2-8242-B002730600B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7260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4CF8A-883F-4144-AB15-923DF648E0C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August 26,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C6268-F619-48BB-933B-E115CE93C62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9EFE8-733E-4AFB-BDAB-0CE5D93733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010400" y="6206025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B6E1B0A-851E-4A0C-B89D-3CC106FF0C5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August 26, 2023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24DB619-8B4A-4430-9A32-51334D35E4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986382B-03E0-49E8-ABB3-DDB7651045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0934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August 26, 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SEZG651/SSZG653 Software Architectures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Architectural Structures and Views</a:t>
            </a:r>
            <a:endParaRPr lang="en-US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Harvinder S Jabbal</a:t>
            </a:r>
          </a:p>
          <a:p>
            <a:r>
              <a:rPr lang="en-US" dirty="0"/>
              <a:t>SSZG653 Software Architectures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90C164-BD80-4958-B5AD-15C0024F6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8058F-E2B6-466F-9CC1-565AF74727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BFCCC-1B52-43EB-9B30-A96190E558F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August 26, 2023</a:t>
            </a:r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EFAEEA-648B-495C-8640-9F1414BED4B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b="0" dirty="0"/>
              <a:t>architectural design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EB7459-3AFA-4DB9-BF9A-550D6FCEE5A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August 26,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1A996B-9D8E-4D31-82D3-D437BC82098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7CCF80-98BC-41F1-9027-B817607D4C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343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138083-027C-43AB-B9FF-E0C3E3F6E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How is the system to be structured as a set of code units (modules)?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How is the system to be structured as a set of elements that have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runtime </a:t>
            </a:r>
            <a:r>
              <a:rPr lang="en-IN" sz="2000" dirty="0" err="1"/>
              <a:t>behavior</a:t>
            </a:r>
            <a:r>
              <a:rPr lang="en-IN" sz="2000" dirty="0"/>
              <a:t> (components) and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interactions (connectors)?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How is the system to relate to </a:t>
            </a:r>
            <a:r>
              <a:rPr lang="en-IN" sz="3200" dirty="0" err="1"/>
              <a:t>nonsoftware</a:t>
            </a:r>
            <a:r>
              <a:rPr lang="en-IN" sz="3200" dirty="0"/>
              <a:t> structures in its environment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(i.e., CPUs, file systems, networks, development teams, etc.)?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4701B-6908-4D93-8F96-CF96E10028F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b="0" dirty="0"/>
              <a:t>3 structures </a:t>
            </a:r>
          </a:p>
          <a:p>
            <a:r>
              <a:rPr lang="en-IN" b="0" dirty="0"/>
              <a:t>		3 broad decision  types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219C8-8486-454F-A297-18480F53887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August 26,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87DFB-36F0-4494-A274-F838DC1D7EF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B2707-A435-4DDB-96C4-3D97A58676F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244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AA4998-A89B-419B-9035-F3489485912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b="0" dirty="0"/>
              <a:t>SOFTWARE STRUCTURES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5F9CB-76F9-4138-A1E3-EF685F542C1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August 26,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DF4C82-7B0E-400B-9281-BD51E3B7AC6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1085A-5D0B-4B47-844D-14F5F312F1B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43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5A895-6ACB-448D-BBAA-310FA707881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b="0" dirty="0"/>
              <a:t>SOFTWARE STRUCTURES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6AA32-F6BF-4A26-ABDC-95DB02272C8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August 26,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1D4E2-2520-4C38-B528-2D194B5581A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90351-3CCA-47C0-B458-DC457B7FDE2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6" name="Picture 2" descr="graphics/02fig03.gif">
            <a:extLst>
              <a:ext uri="{FF2B5EF4-FFF2-40B4-BE49-F238E27FC236}">
                <a16:creationId xmlns:a16="http://schemas.microsoft.com/office/drawing/2014/main" id="{8B3A430A-7106-4DBC-87EC-E619C1B01F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91" y="1600200"/>
            <a:ext cx="8466665" cy="472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47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29B9D2-614F-40DF-B2A1-8C00E3E5F97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Module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C5E43A-20DB-4497-9971-1080874C1FF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August 26,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23AAC-A998-439E-943B-90997CDAC1F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221EC-9C4B-41DF-8BB0-703B9ED39B1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03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35E358-52EC-46CF-8F06-22B213612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units are modules related to each other by the "is a submodule of " relation, showing how larger modules are decomposed into smaller ones recursively until they are small enough to be easily understood.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Modules in this structure represent a common starting point for design, as the architect enumerates what the units of software will have to do and assigns each item to a module for subsequent (more detailed) design and eventual implementation.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Modules often have associated products (i.e., interface specifications, code, test plans, etc.).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decomposition structure provides a large part of the system's modifiability, by ensuring that likely changes fall within the purview of at most a few small modules.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It is often used as the basis for the development project's organization, including the structure of the documentation, and its integration and test plans. The units in this structure often have organization-specific names.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Certain U.S. Department of </a:t>
            </a:r>
            <a:r>
              <a:rPr lang="en-IN" dirty="0" err="1"/>
              <a:t>Defense</a:t>
            </a:r>
            <a:r>
              <a:rPr lang="en-IN" dirty="0"/>
              <a:t> standards, for instance, define Computer Software Configuration Items (CSCIs) and Computer Software Components (CSCs), which are units of modular decomposition.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C7009-037F-434A-B13A-BFD459BF32A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Decomposition. 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7618C-EA9E-41A2-B08F-96B4634446D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August 26,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926F-AF69-4B3C-8D0A-650D10C0DCA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501E1-71AF-4B8F-B0A7-67BBE551B4E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520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39D5FA-242E-497E-BA44-893B28214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units of this important but overlooked structure are also modules, or (in circumstances where a finer grain is warranted) procedures or resources on the interfaces of modules.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units are related by the uses relation.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One unit uses another if the correctness of the first requires the presence of a correct version (as opposed to a stub) of the second.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uses structure is used to engineer systems that can be easily extended to add functionality or from which useful functional subsets can be easily extracted.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ability to easily subset a working system allows for incremental development.</a:t>
            </a:r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42471-10E1-4720-9E8C-2AA010B5042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Uses. 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DE5A1-6DB2-49E3-85FF-806FE119D70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August 26,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BF7FF-6C11-4F0C-8E60-121FDEFA532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095E8-240D-41CF-8A19-D60B9A2B1AE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684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70D415-0566-4DD5-945D-D5C7BEE69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When the uses relations in this structure are carefully controlled in a particular way, a system of layers emerges, in which a layer is a coherent set of related functionality.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 a strictly layered structure, layer n may only use the services of layer n - 1.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Many variations of this (and a lessening of this structural restriction) occur in practice, however.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Layers are often designed as abstractions (virtual machines) that hide implementation specifics below from the layers above, engendering portability. </a:t>
            </a:r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C2187-9497-48D7-A40F-911F57CA32F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Layered. 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9E226-BF43-49E0-B3D6-2A684010AE2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August 26,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5B32E-5417-44F6-807A-4F6FC361C54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52E36-A23B-44DF-BFFC-F4E72BB0578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561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40DDFB-256A-45AC-A53B-5D2FD3AFF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module units in this structure are called classes.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relation is "inherits-from" or "is-an-instance-of."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view supports reasoning about collections of similar </a:t>
            </a:r>
            <a:r>
              <a:rPr lang="en-IN" dirty="0" err="1"/>
              <a:t>behavior</a:t>
            </a:r>
            <a:r>
              <a:rPr lang="en-IN" dirty="0"/>
              <a:t> or capability (i.e., the classes that other classes inherit from) and parameterized differences which are captured by </a:t>
            </a:r>
            <a:r>
              <a:rPr lang="en-IN" dirty="0" err="1"/>
              <a:t>subclassing</a:t>
            </a:r>
            <a:r>
              <a:rPr lang="en-IN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class structure allows us to reason about re-use and the incremental addition of functionality.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B0DFC-9135-4C7D-8D7C-7C638007250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Class, or generalization. 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41BB7-4F3A-4E67-A0C0-4475E89FE03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August 26,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F7C6D-A38F-4027-BEC3-236E45F9647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9B757-27D6-4D87-ABE0-9A231FCE457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107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1261DF-4DE0-477F-A2E6-C3DD963F4B7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Component and Connector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CE6BC-6ECD-4F80-9F6F-935DB93315E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August 26,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537482-8D91-4D35-91BB-7D01626C7EC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57C23-FF7D-4822-A30E-25DB0F65823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17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D57622-A680-4565-A309-F44BB4BEF78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SEZG651/ SSZG653 </a:t>
            </a:r>
          </a:p>
          <a:p>
            <a:r>
              <a:rPr lang="en-US" dirty="0"/>
              <a:t>Software Architectures</a:t>
            </a:r>
          </a:p>
          <a:p>
            <a:r>
              <a:rPr lang="en-US" dirty="0"/>
              <a:t>Module 4-CS 05/1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F9F50-F3AD-4DF3-8321-EDBABE15863B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August 26,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DE5860-D1D7-4897-A469-54BD9019C51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4673F-73E7-4FD9-8B3A-47F0164AE4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29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CA52860-392C-4875-917C-944E17A62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Like all component-and-connector structures, this one is orthogonal to the module-based structures and deals with the dynamic aspects of a running system.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units here are processes or threads that are connected with each other by communication, synchronization, and/or exclusion operations.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relation in this (and in all component-and-connector structures) is attachment, showing how the components and connectors are hooked together.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process structure is important in helping to engineer a system's execution performance and availability.</a:t>
            </a:r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2DF9-048B-4D34-B248-10AD113FF6C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Process, or communicating processes. 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6A2F3-34DA-4B6E-A8F6-B51615E5836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August 26,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DE9C3-778D-4F22-A103-A5950A27B55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838A7-21CC-4E58-B818-6EFA20645D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752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D4F3EF-E976-405D-B457-CC8309909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component-and-connector structure allows the architect to determine opportunities for parallelism and the locations where resource contention may occur.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units are components and the connectors are "logical threads."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 logical thread is a sequence of computation that can be allocated to a separate physical thread later in the design process.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concurrency structure is used early in design to identify the requirements for managing the issues associated with concurrent execution.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E471B-08CA-4FA8-BA7B-8BD1429D1D3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Concurrency. 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BF394-15FE-4BFB-BFBB-3243BA68C95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August 26,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3EE53-1FFC-410D-BC60-C4E80BA42F0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C6B2A-8644-473A-9873-AA394DA81CC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783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167D0E-ECFA-461E-9811-E35D33450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structure comprises components and connectors that create, store, and access persistent data.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If the system is in fact structured around one or more shared data repositories, this structure is a good one to illuminate.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It shows how data is produced and consumed by runtime software elements, and it can be used to ensure good performance and data integrity.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164AE-4A33-4539-B867-9C9AD78A5BB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Shared data, or repository. 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E2AFA-E915-4691-983A-EA2D2EE7733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August 26,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7F340-7864-4334-A233-41581848A39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93F29-F712-4CFD-BABB-64C0781244F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04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B88C79-4575-4ED1-B858-1289CC17A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If the system is built as a group of cooperating clients and servers, this is a good component-and-connector structure to illuminate.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components are the clients and servers, and the connectors are protocols and messages they share to carry out the system's work.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is useful for separation of concerns (supporting modifiability), for physical distribution, and for load balancing (supporting runtime performance).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4235B-C836-46CF-9F17-41A1DB0FC9A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Client-server. 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B70C8-DBA0-43CF-A9A7-34CF4EA679E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CF919-131D-418B-AF16-A5561B51F9F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August 26,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89747-4F7D-41A9-B722-F25BD1655F6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13B2B-F272-4CC5-BF82-BE5F76244BE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187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C37956-3B96-4E98-B17B-44A265DF416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Allocation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2FCA2E-F379-43AB-AE67-AE969E93184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August 26,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69143-5326-4B4D-98CC-ACE398A877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93EB6-4BC9-4E9A-A1CA-74BA2C96992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82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A2062D-1634-4AEF-BD43-05CF1B52A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deployment structure shows how software is assigned to hardware-processing and communication elements.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elements are software (usually a process from a component-and-connector view), hardware entities (processors), and communication pathways.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Relations are "allocated-to," showing on which physical units the software elements reside, and "migrates-to," if the allocation is dynamic.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view allows an engineer to reason about performance, data integrity, availability, and security.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It is of particular interest in distributed or parallel systems.</a:t>
            </a:r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EFA77-6DA0-47B4-BD39-25CF6E4F89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Deployment. 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915E4-31A1-4522-80FA-602D85BBEDC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August 26,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E0002-7314-4DB9-B977-9DA7AC08432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26B0E-7D88-4395-A605-19BB2112EE0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811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409131-756C-4961-A06C-99C0D219A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structure shows how software elements (usually modules) are mapped to the file structure(s) in the system's development, integration, or configuration control environments.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is critical for the management of development activities and build processes.</a:t>
            </a:r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40E2D-5074-46A1-8141-65D4BE69006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Implementation. 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3073F-43CA-4E41-9D24-8DBE7CAB2EF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August 26,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8A8C9-18BA-406B-B1AE-6EADB69DE2D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56079-A40D-403D-ABFC-83816FB028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471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26FC47-4A42-4954-AC51-569107122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structure assigns responsibility for implementing and integrating the modules to the appropriate development teams.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Having a work assignment structure as part of the architecture makes it clear that the decision about who does the work has architectural as well as management implications.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architect will know the expertise required on each team.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Also, on large multi-sourced distributed development projects, the work assignment structure is the means for calling out units of functional commonality and assigning them to a single team, rather than having them implemented by everyone who needs them.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3D0F6-5CD2-46C5-ACB6-F5718CA97B1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Work assignment. 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FA1FF-48FD-42BC-94FF-15F369908F7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August 26,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9BA18-BCDA-4008-B6D4-12B59E77DF7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2BB85-81AE-4962-BF20-B3BBBD365F7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7891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CE8AE78-E194-4544-9C08-6EEDDCA86F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7028197"/>
              </p:ext>
            </p:extLst>
          </p:nvPr>
        </p:nvGraphicFramePr>
        <p:xfrm>
          <a:off x="304800" y="1372870"/>
          <a:ext cx="82296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113008887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53394580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49996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Software Structure</a:t>
                      </a: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Relations</a:t>
                      </a: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Useful for</a:t>
                      </a:r>
                    </a:p>
                  </a:txBody>
                  <a:tcPr marL="38100" marR="38100" marT="38100" marB="38100" anchor="b"/>
                </a:tc>
                <a:extLst>
                  <a:ext uri="{0D108BD9-81ED-4DB2-BD59-A6C34878D82A}">
                    <a16:rowId xmlns:a16="http://schemas.microsoft.com/office/drawing/2014/main" val="1182211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Decomposition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Is a submodule of; shares secret with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Resource allocation and project structuring and planning; information hiding, encapsulation; configuration control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08040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Uses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Requires the correct presence of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Engineering subsets; engineering extensions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39681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Layered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Requires the correct presence of; uses the services of; provides abstraction to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Incremental development; implementing systems on top of "virtual machines" portability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289125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Class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Is an instance of; shares access methods of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In object-oriented design systems, producing rapid almost-alike implementations from a common template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499407359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EB905-33F1-4ACF-B12C-5259309E1AD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b="0" dirty="0"/>
              <a:t>elements and relations in each structure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7A43E-28C8-42D9-90A2-95622E3F534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August 26,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401F8-2EED-46B1-9103-3880F949C57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ACE04-DCD6-4D77-B06A-6F2A5D5C053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46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CE8AE78-E194-4544-9C08-6EEDDCA86F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6716254"/>
              </p:ext>
            </p:extLst>
          </p:nvPr>
        </p:nvGraphicFramePr>
        <p:xfrm>
          <a:off x="304800" y="1372870"/>
          <a:ext cx="8229600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113008887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53394580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49996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Software Structure</a:t>
                      </a: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Relations</a:t>
                      </a: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Useful for</a:t>
                      </a:r>
                    </a:p>
                  </a:txBody>
                  <a:tcPr marL="38100" marR="38100" marT="38100" marB="38100" anchor="b"/>
                </a:tc>
                <a:extLst>
                  <a:ext uri="{0D108BD9-81ED-4DB2-BD59-A6C34878D82A}">
                    <a16:rowId xmlns:a16="http://schemas.microsoft.com/office/drawing/2014/main" val="1182211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Client-Server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Communicates with; depends on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Distributed operation; separation of concerns; performance analysis; load balancing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65101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Process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Runs concurrently with; may run concurrently with; excludes; precedes; etc.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Scheduling analysis; performance analysis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540369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Concurrency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Runs on the same logical thread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Identifying locations where resource contention exists, where threads may fork, join, be created or be killed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804738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Shared Data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Produces data; consumes data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Performance; data integrity; modifiability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673514706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EB905-33F1-4ACF-B12C-5259309E1AD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b="0" dirty="0"/>
              <a:t>elements and relations in each structure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7A43E-28C8-42D9-90A2-95622E3F534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August 26,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401F8-2EED-46B1-9103-3880F949C57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ACE04-DCD6-4D77-B06A-6F2A5D5C053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21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Structure &amp; 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BFEEC9-39FE-4ED3-9492-253B21FC61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7C6D1-3127-44AB-815C-6CD30FAB8ED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B7FCC-1E1B-4ED6-A110-099AFCD682B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August 26, 2023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CE8AE78-E194-4544-9C08-6EEDDCA86F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7467536"/>
              </p:ext>
            </p:extLst>
          </p:nvPr>
        </p:nvGraphicFramePr>
        <p:xfrm>
          <a:off x="304800" y="1372870"/>
          <a:ext cx="82296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113008887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53394580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49996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Software Structure</a:t>
                      </a: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Relations</a:t>
                      </a: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Useful for</a:t>
                      </a:r>
                    </a:p>
                  </a:txBody>
                  <a:tcPr marL="38100" marR="38100" marT="38100" marB="38100" anchor="b"/>
                </a:tc>
                <a:extLst>
                  <a:ext uri="{0D108BD9-81ED-4DB2-BD59-A6C34878D82A}">
                    <a16:rowId xmlns:a16="http://schemas.microsoft.com/office/drawing/2014/main" val="1182211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Deployment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Allocated to; migrates to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Performance, availability, security analysis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262498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Implementation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Stored in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Configuration control, integration, test activities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768642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Work Assignment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Assigned to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Project management, best use of expertise, management of commonality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938142051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EB905-33F1-4ACF-B12C-5259309E1AD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b="0" dirty="0"/>
              <a:t>elements and relations in each structure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7A43E-28C8-42D9-90A2-95622E3F534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August 26,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401F8-2EED-46B1-9103-3880F949C57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ACE04-DCD6-4D77-B06A-6F2A5D5C053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51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518C35-B5E9-42CF-9D85-2DC82EDFD67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b="0" dirty="0" err="1"/>
              <a:t>Kruchten's</a:t>
            </a:r>
            <a:r>
              <a:rPr lang="en-IN" b="0" dirty="0"/>
              <a:t> four views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A987A-82EF-44C6-8668-77D679DB242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August 26,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FCD9F-C4BC-435A-92DA-2AE0D82F245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FF753-9568-4034-8343-7E5EC8D82E9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3048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9F3E8A-0D5D-4977-9686-47451CBB1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Logical. </a:t>
            </a:r>
          </a:p>
          <a:p>
            <a:r>
              <a:rPr lang="en-IN" dirty="0"/>
              <a:t>	The elements are "key abstractions," which are manifested in the object-oriented world as objects or object classes. This is a module view.</a:t>
            </a:r>
          </a:p>
          <a:p>
            <a:r>
              <a:rPr lang="en-IN" dirty="0"/>
              <a:t>Process. </a:t>
            </a:r>
          </a:p>
          <a:p>
            <a:r>
              <a:rPr lang="en-IN" dirty="0"/>
              <a:t>	This view addresses concurrency and distribution of functionality. It is a component-and-connector view.</a:t>
            </a:r>
          </a:p>
          <a:p>
            <a:r>
              <a:rPr lang="en-IN" dirty="0"/>
              <a:t>Development. </a:t>
            </a:r>
          </a:p>
          <a:p>
            <a:r>
              <a:rPr lang="en-IN" dirty="0"/>
              <a:t>	This view shows the organization of software modules, libraries, subsystems, and units of development. It is an allocation view, mapping software to the development environment.</a:t>
            </a:r>
          </a:p>
          <a:p>
            <a:r>
              <a:rPr lang="en-IN" dirty="0"/>
              <a:t>Physical. </a:t>
            </a:r>
          </a:p>
          <a:p>
            <a:r>
              <a:rPr lang="en-IN" dirty="0"/>
              <a:t>	This view maps other elements onto processing and communication nodes and is also an allocation view (which others call the deployment view).</a:t>
            </a:r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5921D-2869-403A-B330-16F8ED0201A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b="0" dirty="0"/>
              <a:t>WHICH STRUCTURES TO CHOOSE?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5A8D4-0B56-42D1-8E88-464DDF19F71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August 26,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95579-69CD-4F4F-830E-92A5646FA95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D23C6-1F50-4E2F-B606-9657AB85FD3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8075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A0A8CC-C564-4991-81D2-0DA66E67E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Ref. Text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746E0-9A9F-42A2-A287-04ED229F587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34AAC0-B81F-4AE0-AE08-7B8C0DE3213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52ECF-032F-40AA-9225-A697046387A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August 26,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CC95C-7CE1-4ED1-A3BC-36D518590E6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2B11F-558B-4191-B2E8-A48395FC953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34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A </a:t>
            </a:r>
            <a:r>
              <a:rPr lang="en-IN" sz="3200" b="1" dirty="0"/>
              <a:t>view</a:t>
            </a:r>
            <a:r>
              <a:rPr lang="en-IN" sz="3200" dirty="0"/>
              <a:t> is a representation of a coherent set of architectural elements, as written by and read by system stakeholders.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It consists of a representation of a set of elements and the relations among them.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A </a:t>
            </a:r>
            <a:r>
              <a:rPr lang="en-IN" sz="3200" b="1" dirty="0"/>
              <a:t>structure</a:t>
            </a:r>
            <a:r>
              <a:rPr lang="en-IN" sz="3200" dirty="0"/>
              <a:t> is the set of elements itself, as they exist in software or hardware.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Structure &amp; View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97967-705A-447D-AEC0-09B799C298D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1E2D98D-3C01-486A-BD10-5FB36BC3F67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August 26, 2023</a:t>
            </a:r>
          </a:p>
        </p:txBody>
      </p:sp>
    </p:spTree>
    <p:extLst>
      <p:ext uri="{BB962C8B-B14F-4D97-AF65-F5344CB8AC3E}">
        <p14:creationId xmlns:p14="http://schemas.microsoft.com/office/powerpoint/2010/main" val="198764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169C84-BE55-4224-BA3C-717FF9A04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A </a:t>
            </a:r>
            <a:r>
              <a:rPr lang="en-IN" sz="3200" b="1" dirty="0"/>
              <a:t>module structure</a:t>
            </a:r>
            <a:r>
              <a:rPr lang="en-IN" sz="3200" dirty="0"/>
              <a:t> is the set of the system's modules and their organization.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A </a:t>
            </a:r>
            <a:r>
              <a:rPr lang="en-IN" sz="3200" b="1" dirty="0"/>
              <a:t>module view</a:t>
            </a:r>
            <a:r>
              <a:rPr lang="en-IN" sz="3200" dirty="0"/>
              <a:t> is the representation of that structure, as documented by and used by some system stakeholders.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These terms are often used interchangeably, but we will adhere to these definitions.</a:t>
            </a:r>
            <a:endParaRPr lang="en-US" sz="3200" dirty="0"/>
          </a:p>
          <a:p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3B9A3-6D4D-4B04-929E-A93238501A9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403A6-E852-4218-BDBE-33CEAAA5E6F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August 26,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4878B-2154-4DC0-8828-A260FEF2BD7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574A9-9234-4E83-9271-6EF364ED29F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74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44997F-1C4E-4365-BC3A-B3083A2D768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b="0" dirty="0"/>
              <a:t>Architectural structures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0FFBB-98D3-4A31-9EB4-3A03DE2D2BF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August 26,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9BA28B-69D4-47C8-B5E6-443733D823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8522A7-C005-44C8-AFE7-4D2D6FE094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883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039F60-F04E-4887-BAF5-084552729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Here the elements are modules, which are units of implementation.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Modules represent a code-based way of considering the system.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They are assigned areas of functional responsibility.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There is less emphasis on how the resulting software manifests itself at runtime.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Module structures allow us to answer questions such as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What is the primary functional responsibility assigned to each module?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What other software elements is a module allowed to use?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What other software does it actually use?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What modules are related to other modules by generalization or specialization (i.e., inheritance) relationships?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0F738-40ED-486B-B196-9AB43D15710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Module structures.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A6672-5A9C-4D7C-8D4C-131375BA0C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August 26,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0EDF2-D93E-42B4-BE2D-65A0477A587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94DB1-4257-496C-85FC-8ADA7AB61E4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322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10D945-336F-475D-86B0-F7F805790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 Here the elements are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/>
              <a:t>runtime components (which are the principal units of computation) and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/>
              <a:t>connectors (which are the communication vehicles among components).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Component-and-connector structures help answer questions such as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/>
              <a:t>What are the major executing components and how do they interact?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/>
              <a:t>What are the major shared data stores?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/>
              <a:t>Which parts of the system are replicated?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/>
              <a:t>How does data progress through the system?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/>
              <a:t>What parts of the system can run in parallel?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/>
              <a:t>How can the system's structure change as it executes?</a:t>
            </a:r>
          </a:p>
          <a:p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09FE0-DC3B-4FE1-8640-5FF7BEF50F6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Component-and-connector structures.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16CD6-6F6A-43CE-B8FF-1435708BD5A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August 26,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C2420-36AB-4C20-99C7-2727B4DFD8C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FFB45-ACE5-4153-81C8-6205F9E90B3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26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509283-1C4C-450F-A244-43D98377F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Allocation structures show the relationship between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the software elements and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the elements in one or more external environments in which the software is created and executed.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They answer questions such as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What processor does each software element execute on?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In what files is each element stored during development, testing, and system building?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What is the assignment of software elements to development teams?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F913C-EC53-4A54-96FB-F4368B0DC51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Allocation structures. 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A458A-ADA0-49B9-BD57-006430AB6A6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August 26,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007C6-5962-4CD6-BFBA-8D416BD002F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BB5F3-F179-43D4-ADA9-3BA17F0E023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343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3BB9DCE8645E4D85AE066637E9DA4B" ma:contentTypeVersion="5" ma:contentTypeDescription="Create a new document." ma:contentTypeScope="" ma:versionID="3b0ad083c9fce93758d7c1cd03ef0ba8">
  <xsd:schema xmlns:xsd="http://www.w3.org/2001/XMLSchema" xmlns:xs="http://www.w3.org/2001/XMLSchema" xmlns:p="http://schemas.microsoft.com/office/2006/metadata/properties" xmlns:ns2="8a1544a5-6ec8-4bbc-8101-c341ae766efb" targetNamespace="http://schemas.microsoft.com/office/2006/metadata/properties" ma:root="true" ma:fieldsID="e5875d53c4ed6633c8e7937ece795cb4" ns2:_="">
    <xsd:import namespace="8a1544a5-6ec8-4bbc-8101-c341ae76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1544a5-6ec8-4bbc-8101-c341ae766e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8C227C-A2B3-4F68-BB0A-7A9301B6C258}"/>
</file>

<file path=customXml/itemProps2.xml><?xml version="1.0" encoding="utf-8"?>
<ds:datastoreItem xmlns:ds="http://schemas.openxmlformats.org/officeDocument/2006/customXml" ds:itemID="{4F37D7A3-12E1-4082-8B2A-C5059C9992AE}"/>
</file>

<file path=customXml/itemProps3.xml><?xml version="1.0" encoding="utf-8"?>
<ds:datastoreItem xmlns:ds="http://schemas.openxmlformats.org/officeDocument/2006/customXml" ds:itemID="{66888AA0-B0B1-4393-97BE-1D574DED097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2566</TotalTime>
  <Words>2216</Words>
  <Application>Microsoft Office PowerPoint</Application>
  <PresentationFormat>On-screen Show (4:3)</PresentationFormat>
  <Paragraphs>270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Calibri</vt:lpstr>
      <vt:lpstr>Office Theme</vt:lpstr>
      <vt:lpstr>Architectural Structures and Views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Harvinder Jabbal</cp:lastModifiedBy>
  <cp:revision>68</cp:revision>
  <dcterms:created xsi:type="dcterms:W3CDTF">2011-09-14T09:42:05Z</dcterms:created>
  <dcterms:modified xsi:type="dcterms:W3CDTF">2023-08-25T13:16:30Z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0x010100D93BB9DCE8645E4D85AE066637E9DA4B</vt:lpwstr>
  </property>
</Properties>
</file>