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57" r:id="rId3"/>
    <p:sldId id="263" r:id="rId4"/>
    <p:sldId id="264" r:id="rId5"/>
    <p:sldId id="265" r:id="rId6"/>
    <p:sldId id="266" r:id="rId7"/>
    <p:sldId id="271" r:id="rId8"/>
    <p:sldId id="273" r:id="rId9"/>
    <p:sldId id="274" r:id="rId10"/>
    <p:sldId id="275" r:id="rId11"/>
    <p:sldId id="276" r:id="rId12"/>
    <p:sldId id="277" r:id="rId13"/>
    <p:sldId id="278" r:id="rId14"/>
    <p:sldId id="279" r:id="rId15"/>
    <p:sldId id="281" r:id="rId16"/>
    <p:sldId id="280" r:id="rId17"/>
    <p:sldId id="272" r:id="rId18"/>
    <p:sldId id="282" r:id="rId19"/>
    <p:sldId id="262" r:id="rId20"/>
    <p:sldId id="268" r:id="rId21"/>
    <p:sldId id="267" r:id="rId22"/>
    <p:sldId id="261" r:id="rId23"/>
    <p:sldId id="26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15-09-2023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Sept 16,2023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Sept 16,2023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Sept 16,2023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Sept 16,2023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Sept 16,2023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Sept 16,2023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Sept 16,2023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 16,2023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4600" y="3687763"/>
            <a:ext cx="6019800" cy="1524000"/>
          </a:xfrm>
        </p:spPr>
        <p:txBody>
          <a:bodyPr/>
          <a:lstStyle/>
          <a:p>
            <a:r>
              <a:rPr lang="en-US" sz="3200" dirty="0"/>
              <a:t>Module 6: </a:t>
            </a:r>
            <a:r>
              <a:rPr lang="en-US" sz="3200"/>
              <a:t>CS 09</a:t>
            </a:r>
            <a:br>
              <a:rPr lang="en-US" sz="3200" dirty="0"/>
            </a:br>
            <a:r>
              <a:rPr lang="en-US" sz="2400" dirty="0"/>
              <a:t>Patterns – Part 1</a:t>
            </a:r>
            <a:br>
              <a:rPr lang="en-US" sz="2400" dirty="0"/>
            </a:br>
            <a:r>
              <a:rPr lang="en-US" sz="2400" dirty="0"/>
              <a:t>Layers</a:t>
            </a:r>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Sept 16,2023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F59276-D46D-4249-96BD-CDE3A00F9609}"/>
              </a:ext>
            </a:extLst>
          </p:cNvPr>
          <p:cNvSpPr>
            <a:spLocks noGrp="1"/>
          </p:cNvSpPr>
          <p:nvPr>
            <p:ph idx="1"/>
          </p:nvPr>
        </p:nvSpPr>
        <p:spPr/>
        <p:txBody>
          <a:bodyPr>
            <a:normAutofit fontScale="92500"/>
          </a:bodyPr>
          <a:lstStyle/>
          <a:p>
            <a:pPr>
              <a:buFont typeface="Arial" panose="020B0604020202020204" pitchFamily="34" charset="0"/>
              <a:buChar char="•"/>
            </a:pPr>
            <a:r>
              <a:rPr lang="en-IN" dirty="0"/>
              <a:t>Patterns identify and specify abstractions that are above the level of single classes and instances, or of components. </a:t>
            </a:r>
          </a:p>
          <a:p>
            <a:pPr>
              <a:buFont typeface="Arial" panose="020B0604020202020204" pitchFamily="34" charset="0"/>
              <a:buChar char="•"/>
            </a:pPr>
            <a:r>
              <a:rPr lang="en-IN" dirty="0"/>
              <a:t>Typically, a pattern describes several components, classes or objects, and details their responsibilities and relationships, as well as their cooperation. </a:t>
            </a:r>
          </a:p>
          <a:p>
            <a:pPr>
              <a:buFont typeface="Arial" panose="020B0604020202020204" pitchFamily="34" charset="0"/>
              <a:buChar char="•"/>
            </a:pPr>
            <a:r>
              <a:rPr lang="en-IN" dirty="0"/>
              <a:t>All components together solve the problem that the pattern addresses, and usually more effectively than a single component.</a:t>
            </a:r>
          </a:p>
          <a:p>
            <a:pPr>
              <a:buFont typeface="Arial" panose="020B0604020202020204" pitchFamily="34" charset="0"/>
              <a:buChar char="•"/>
            </a:pPr>
            <a:r>
              <a:rPr lang="en-IN" dirty="0"/>
              <a:t>Example, the Model-View-Controller pattern describes a triad of three cooperating components, and each MVC triad also cooperates with other MVC triads of the system. </a:t>
            </a:r>
          </a:p>
        </p:txBody>
      </p:sp>
      <p:sp>
        <p:nvSpPr>
          <p:cNvPr id="3" name="Content Placeholder 2">
            <a:extLst>
              <a:ext uri="{FF2B5EF4-FFF2-40B4-BE49-F238E27FC236}">
                <a16:creationId xmlns:a16="http://schemas.microsoft.com/office/drawing/2014/main" id="{D3A168C2-9C19-48C5-A913-5FEA72BBADFE}"/>
              </a:ext>
            </a:extLst>
          </p:cNvPr>
          <p:cNvSpPr>
            <a:spLocks noGrp="1"/>
          </p:cNvSpPr>
          <p:nvPr>
            <p:ph sz="quarter" idx="10"/>
          </p:nvPr>
        </p:nvSpPr>
        <p:spPr/>
        <p:txBody>
          <a:bodyPr/>
          <a:lstStyle/>
          <a:p>
            <a:r>
              <a:rPr lang="en-IN" dirty="0"/>
              <a:t>Identify and Specify Abstractions</a:t>
            </a:r>
          </a:p>
        </p:txBody>
      </p:sp>
      <p:sp>
        <p:nvSpPr>
          <p:cNvPr id="5" name="Date Placeholder 4">
            <a:extLst>
              <a:ext uri="{FF2B5EF4-FFF2-40B4-BE49-F238E27FC236}">
                <a16:creationId xmlns:a16="http://schemas.microsoft.com/office/drawing/2014/main" id="{8A88A9A8-E3EE-492D-B02C-CAA1816A62DD}"/>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D90B8C58-19D0-4E04-97A6-4684895E06FA}"/>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6A178CE4-F0C1-4D87-B2BB-002F30663C7F}"/>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304389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696C2-9D78-4614-99E8-EF342B732564}"/>
              </a:ext>
            </a:extLst>
          </p:cNvPr>
          <p:cNvSpPr>
            <a:spLocks noGrp="1"/>
          </p:cNvSpPr>
          <p:nvPr>
            <p:ph idx="1"/>
          </p:nvPr>
        </p:nvSpPr>
        <p:spPr>
          <a:xfrm>
            <a:off x="304800" y="1493837"/>
            <a:ext cx="8534400" cy="4972839"/>
          </a:xfrm>
        </p:spPr>
        <p:txBody>
          <a:bodyPr>
            <a:normAutofit fontScale="85000" lnSpcReduction="20000"/>
          </a:bodyPr>
          <a:lstStyle/>
          <a:p>
            <a:pPr>
              <a:buFont typeface="Arial" panose="020B0604020202020204" pitchFamily="34" charset="0"/>
              <a:buChar char="•"/>
            </a:pPr>
            <a:r>
              <a:rPr lang="en-IN" dirty="0"/>
              <a:t>Patterns provide a common vocabulary and understanding for design principles. </a:t>
            </a:r>
          </a:p>
          <a:p>
            <a:pPr>
              <a:buFont typeface="Arial" panose="020B0604020202020204" pitchFamily="34" charset="0"/>
              <a:buChar char="•"/>
            </a:pPr>
            <a:r>
              <a:rPr lang="en-IN" dirty="0"/>
              <a:t>Pattern names, if chosen carefully, become part of a widespread design language. </a:t>
            </a:r>
          </a:p>
          <a:p>
            <a:pPr>
              <a:buFont typeface="Arial" panose="020B0604020202020204" pitchFamily="34" charset="0"/>
              <a:buChar char="•"/>
            </a:pPr>
            <a:r>
              <a:rPr lang="en-IN" dirty="0"/>
              <a:t>They facilitate effective discussion of design problems and their solutions. </a:t>
            </a:r>
          </a:p>
          <a:p>
            <a:pPr>
              <a:buFont typeface="Arial" panose="020B0604020202020204" pitchFamily="34" charset="0"/>
              <a:buChar char="•"/>
            </a:pPr>
            <a:r>
              <a:rPr lang="en-IN" dirty="0"/>
              <a:t>They remove the need to explain a solution to a particular problem with a lengthy and complicated description. </a:t>
            </a:r>
          </a:p>
          <a:p>
            <a:pPr>
              <a:buFont typeface="Arial" panose="020B0604020202020204" pitchFamily="34" charset="0"/>
              <a:buChar char="•"/>
            </a:pPr>
            <a:r>
              <a:rPr lang="en-IN" dirty="0"/>
              <a:t>Instead, you can use a pattern name, and explain which parts of a solution correspond to which components of the pattern, or to which relationships between them. </a:t>
            </a:r>
          </a:p>
          <a:p>
            <a:pPr>
              <a:buFont typeface="Arial" panose="020B0604020202020204" pitchFamily="34" charset="0"/>
              <a:buChar char="•"/>
            </a:pPr>
            <a:r>
              <a:rPr lang="en-IN" dirty="0"/>
              <a:t>Example, the name 'Model-View-Controller' and the associated pattern has been to the Smalltalk community since the early '80s and is used by many software engineers. When we say, 'the architecture of the software follows Model-View-Controller', all our colleagues who are familiar with the pattern have an idea of the basic structure and properties of the application immediately. </a:t>
            </a:r>
          </a:p>
        </p:txBody>
      </p:sp>
      <p:sp>
        <p:nvSpPr>
          <p:cNvPr id="3" name="Content Placeholder 2">
            <a:extLst>
              <a:ext uri="{FF2B5EF4-FFF2-40B4-BE49-F238E27FC236}">
                <a16:creationId xmlns:a16="http://schemas.microsoft.com/office/drawing/2014/main" id="{20D7A80C-10D2-4E58-B12D-A69DAB43055E}"/>
              </a:ext>
            </a:extLst>
          </p:cNvPr>
          <p:cNvSpPr>
            <a:spLocks noGrp="1"/>
          </p:cNvSpPr>
          <p:nvPr>
            <p:ph sz="quarter" idx="10"/>
          </p:nvPr>
        </p:nvSpPr>
        <p:spPr/>
        <p:txBody>
          <a:bodyPr>
            <a:normAutofit/>
          </a:bodyPr>
          <a:lstStyle/>
          <a:p>
            <a:r>
              <a:rPr lang="en-IN" dirty="0"/>
              <a:t>Provide Common Vocabulary</a:t>
            </a:r>
          </a:p>
        </p:txBody>
      </p:sp>
      <p:sp>
        <p:nvSpPr>
          <p:cNvPr id="5" name="Date Placeholder 4">
            <a:extLst>
              <a:ext uri="{FF2B5EF4-FFF2-40B4-BE49-F238E27FC236}">
                <a16:creationId xmlns:a16="http://schemas.microsoft.com/office/drawing/2014/main" id="{649EEC28-0FDB-4F90-AA63-66A769622661}"/>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170B4BE1-03D8-4696-B0CE-C8C29C97DB6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FAD88350-85E0-45CF-8EF7-E528C48ABDE7}"/>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328476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239FAD-AC4A-4C83-A742-D6D7A646CDC7}"/>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Patterns are a means of documenting software architectures. </a:t>
            </a:r>
          </a:p>
          <a:p>
            <a:pPr>
              <a:buFont typeface="Arial" panose="020B0604020202020204" pitchFamily="34" charset="0"/>
              <a:buChar char="•"/>
            </a:pPr>
            <a:r>
              <a:rPr lang="en-IN" dirty="0"/>
              <a:t>They can describe the vision you have in mind when designing a software system. </a:t>
            </a:r>
          </a:p>
          <a:p>
            <a:pPr>
              <a:buFont typeface="Arial" panose="020B0604020202020204" pitchFamily="34" charset="0"/>
              <a:buChar char="•"/>
            </a:pPr>
            <a:r>
              <a:rPr lang="en-IN" dirty="0"/>
              <a:t>This helps others to avoid violating this vision when extending and modifying the original architecture, or when modifying the system's code. </a:t>
            </a:r>
          </a:p>
          <a:p>
            <a:pPr>
              <a:buFont typeface="Arial" panose="020B0604020202020204" pitchFamily="34" charset="0"/>
              <a:buChar char="•"/>
            </a:pPr>
            <a:r>
              <a:rPr lang="en-IN" dirty="0"/>
              <a:t>Example, if you know that a system is structured according to the Model-View-Controller pattern, you also know how to extend it with a new function: keep core functionality separate from user input and information display. </a:t>
            </a:r>
          </a:p>
        </p:txBody>
      </p:sp>
      <p:sp>
        <p:nvSpPr>
          <p:cNvPr id="3" name="Content Placeholder 2">
            <a:extLst>
              <a:ext uri="{FF2B5EF4-FFF2-40B4-BE49-F238E27FC236}">
                <a16:creationId xmlns:a16="http://schemas.microsoft.com/office/drawing/2014/main" id="{199D53CD-DD18-4CC1-AF45-134C95B54A07}"/>
              </a:ext>
            </a:extLst>
          </p:cNvPr>
          <p:cNvSpPr>
            <a:spLocks noGrp="1"/>
          </p:cNvSpPr>
          <p:nvPr>
            <p:ph sz="quarter" idx="10"/>
          </p:nvPr>
        </p:nvSpPr>
        <p:spPr/>
        <p:txBody>
          <a:bodyPr>
            <a:normAutofit/>
          </a:bodyPr>
          <a:lstStyle/>
          <a:p>
            <a:r>
              <a:rPr lang="en-IN" dirty="0"/>
              <a:t>Means of documenting Software Architecture</a:t>
            </a:r>
          </a:p>
        </p:txBody>
      </p:sp>
      <p:sp>
        <p:nvSpPr>
          <p:cNvPr id="5" name="Date Placeholder 4">
            <a:extLst>
              <a:ext uri="{FF2B5EF4-FFF2-40B4-BE49-F238E27FC236}">
                <a16:creationId xmlns:a16="http://schemas.microsoft.com/office/drawing/2014/main" id="{05607914-0B15-4C86-8A56-CB389EBD0F31}"/>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605F48A1-E43A-4871-AE97-52A882C8FDF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337B4B58-376A-4B20-A07A-2EE37573C165}"/>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413447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38D13-6DBE-443D-9595-B25BCE431D02}"/>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Patterns support the construction of software with defined properties. </a:t>
            </a:r>
          </a:p>
          <a:p>
            <a:pPr>
              <a:buFont typeface="Arial" panose="020B0604020202020204" pitchFamily="34" charset="0"/>
              <a:buChar char="•"/>
            </a:pPr>
            <a:r>
              <a:rPr lang="en-IN" dirty="0"/>
              <a:t>Patterns provide a skeleton of functional behaviour and therefore help to implement the functionality of your application</a:t>
            </a:r>
          </a:p>
          <a:p>
            <a:pPr>
              <a:buFont typeface="Arial" panose="020B0604020202020204" pitchFamily="34" charset="0"/>
              <a:buChar char="•"/>
            </a:pPr>
            <a:r>
              <a:rPr lang="en-IN" dirty="0"/>
              <a:t>Example, patterns exist for maintaining consistency between cooperating components and for providing transparent peer-to-peer inter-process communication. In addition, patterns explicitly address non- functional requirements for software systems, such as changeability, reliability, testability or reusability. </a:t>
            </a:r>
          </a:p>
          <a:p>
            <a:pPr>
              <a:buFont typeface="Arial" panose="020B0604020202020204" pitchFamily="34" charset="0"/>
              <a:buChar char="•"/>
            </a:pPr>
            <a:r>
              <a:rPr lang="en-IN" dirty="0"/>
              <a:t>The Model-View-Controller pattern, for example, supports the changeability of user interfaces and the reusability of core functionality. </a:t>
            </a:r>
          </a:p>
        </p:txBody>
      </p:sp>
      <p:sp>
        <p:nvSpPr>
          <p:cNvPr id="3" name="Content Placeholder 2">
            <a:extLst>
              <a:ext uri="{FF2B5EF4-FFF2-40B4-BE49-F238E27FC236}">
                <a16:creationId xmlns:a16="http://schemas.microsoft.com/office/drawing/2014/main" id="{5696FDCE-6688-4193-9493-A75828FE04D3}"/>
              </a:ext>
            </a:extLst>
          </p:cNvPr>
          <p:cNvSpPr>
            <a:spLocks noGrp="1"/>
          </p:cNvSpPr>
          <p:nvPr>
            <p:ph sz="quarter" idx="10"/>
          </p:nvPr>
        </p:nvSpPr>
        <p:spPr/>
        <p:txBody>
          <a:bodyPr>
            <a:normAutofit/>
          </a:bodyPr>
          <a:lstStyle/>
          <a:p>
            <a:r>
              <a:rPr lang="en-IN" dirty="0"/>
              <a:t>Support construction with defined properties</a:t>
            </a:r>
          </a:p>
        </p:txBody>
      </p:sp>
      <p:sp>
        <p:nvSpPr>
          <p:cNvPr id="5" name="Date Placeholder 4">
            <a:extLst>
              <a:ext uri="{FF2B5EF4-FFF2-40B4-BE49-F238E27FC236}">
                <a16:creationId xmlns:a16="http://schemas.microsoft.com/office/drawing/2014/main" id="{F38E0B10-0E1C-453F-9042-D191CDA314E2}"/>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3D831505-489F-4303-AF7F-324BF87CEA0D}"/>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CC8031B7-60AC-4C16-A4B2-7CA6488BFD37}"/>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95949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1E7976-4485-46D0-9758-262E3765A839}"/>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dirty="0"/>
              <a:t>Patterns help you build complex and heterogeneous software architectures. </a:t>
            </a:r>
          </a:p>
          <a:p>
            <a:pPr>
              <a:buFont typeface="Arial" panose="020B0604020202020204" pitchFamily="34" charset="0"/>
              <a:buChar char="•"/>
            </a:pPr>
            <a:r>
              <a:rPr lang="en-IN" dirty="0"/>
              <a:t>Every pattern provides a predefined set of components, roles and relationships between them. </a:t>
            </a:r>
          </a:p>
          <a:p>
            <a:pPr>
              <a:buFont typeface="Arial" panose="020B0604020202020204" pitchFamily="34" charset="0"/>
              <a:buChar char="•"/>
            </a:pPr>
            <a:r>
              <a:rPr lang="en-IN" dirty="0"/>
              <a:t>It can be used to specify particular aspects of concrete software structures. </a:t>
            </a:r>
          </a:p>
          <a:p>
            <a:pPr>
              <a:buFont typeface="Arial" panose="020B0604020202020204" pitchFamily="34" charset="0"/>
              <a:buChar char="•"/>
            </a:pPr>
            <a:r>
              <a:rPr lang="en-IN" dirty="0"/>
              <a:t>Patterns 'act as building-blocks for constructing more complex designs’. </a:t>
            </a:r>
          </a:p>
          <a:p>
            <a:pPr>
              <a:buFont typeface="Arial" panose="020B0604020202020204" pitchFamily="34" charset="0"/>
              <a:buChar char="•"/>
            </a:pPr>
            <a:r>
              <a:rPr lang="en-IN" dirty="0"/>
              <a:t>This method of using predefined design artefacts supports the speed and the quality of your design. </a:t>
            </a:r>
          </a:p>
          <a:p>
            <a:pPr>
              <a:buFont typeface="Arial" panose="020B0604020202020204" pitchFamily="34" charset="0"/>
              <a:buChar char="•"/>
            </a:pPr>
            <a:r>
              <a:rPr lang="en-IN" dirty="0"/>
              <a:t>Understanding and applying well-written patterns saves time when compared to searching for solutions on your own. </a:t>
            </a:r>
          </a:p>
          <a:p>
            <a:pPr>
              <a:buFont typeface="Arial" panose="020B0604020202020204" pitchFamily="34" charset="0"/>
              <a:buChar char="•"/>
            </a:pPr>
            <a:r>
              <a:rPr lang="en-IN" dirty="0"/>
              <a:t>This is not to say that individual patterns will necessarily be better than your own solutions, but, at the very least. a pattern system can help you to evaluate and assess design alternatives. </a:t>
            </a:r>
          </a:p>
        </p:txBody>
      </p:sp>
      <p:sp>
        <p:nvSpPr>
          <p:cNvPr id="3" name="Content Placeholder 2">
            <a:extLst>
              <a:ext uri="{FF2B5EF4-FFF2-40B4-BE49-F238E27FC236}">
                <a16:creationId xmlns:a16="http://schemas.microsoft.com/office/drawing/2014/main" id="{AB4B39A5-211D-4AEA-8742-84048C439D83}"/>
              </a:ext>
            </a:extLst>
          </p:cNvPr>
          <p:cNvSpPr>
            <a:spLocks noGrp="1"/>
          </p:cNvSpPr>
          <p:nvPr>
            <p:ph sz="quarter" idx="10"/>
          </p:nvPr>
        </p:nvSpPr>
        <p:spPr/>
        <p:txBody>
          <a:bodyPr>
            <a:normAutofit/>
          </a:bodyPr>
          <a:lstStyle/>
          <a:p>
            <a:r>
              <a:rPr lang="en-IN" dirty="0"/>
              <a:t>Help build complex and heterogenous architectures</a:t>
            </a:r>
          </a:p>
        </p:txBody>
      </p:sp>
      <p:sp>
        <p:nvSpPr>
          <p:cNvPr id="5" name="Date Placeholder 4">
            <a:extLst>
              <a:ext uri="{FF2B5EF4-FFF2-40B4-BE49-F238E27FC236}">
                <a16:creationId xmlns:a16="http://schemas.microsoft.com/office/drawing/2014/main" id="{A0217870-233A-49D9-95D8-B7BCBD694F89}"/>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D329A921-ABFD-43E0-8A6F-6756CBBB6D9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B62F2BC1-0AF8-4C54-9365-22880C219648}"/>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9600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B0CF39-D384-449A-8681-B8A39C518656}"/>
              </a:ext>
            </a:extLst>
          </p:cNvPr>
          <p:cNvSpPr>
            <a:spLocks noGrp="1"/>
          </p:cNvSpPr>
          <p:nvPr>
            <p:ph idx="1"/>
          </p:nvPr>
        </p:nvSpPr>
        <p:spPr>
          <a:xfrm>
            <a:off x="304800" y="1493837"/>
            <a:ext cx="8382000" cy="4862513"/>
          </a:xfrm>
        </p:spPr>
        <p:txBody>
          <a:bodyPr>
            <a:normAutofit lnSpcReduction="10000"/>
          </a:bodyPr>
          <a:lstStyle/>
          <a:p>
            <a:pPr>
              <a:buFont typeface="Arial" panose="020B0604020202020204" pitchFamily="34" charset="0"/>
              <a:buChar char="•"/>
            </a:pPr>
            <a:r>
              <a:rPr lang="en-IN" dirty="0"/>
              <a:t>However, although a pattern determines the basic structure of the solution to a particular design problem, it does not specify a fully detailed solution. </a:t>
            </a:r>
          </a:p>
          <a:p>
            <a:pPr>
              <a:buFont typeface="Arial" panose="020B0604020202020204" pitchFamily="34" charset="0"/>
              <a:buChar char="•"/>
            </a:pPr>
            <a:r>
              <a:rPr lang="en-IN" dirty="0"/>
              <a:t>A pattern provides a scheme for a generic solution to a family of problems, rather than a prefabricated module that can be used 'as is’. </a:t>
            </a:r>
          </a:p>
          <a:p>
            <a:pPr>
              <a:buFont typeface="Arial" panose="020B0604020202020204" pitchFamily="34" charset="0"/>
              <a:buChar char="•"/>
            </a:pPr>
            <a:r>
              <a:rPr lang="en-IN" dirty="0"/>
              <a:t>You must implement this scheme according to the specific needs of the design problem at hand. </a:t>
            </a:r>
          </a:p>
          <a:p>
            <a:pPr>
              <a:buFont typeface="Arial" panose="020B0604020202020204" pitchFamily="34" charset="0"/>
              <a:buChar char="•"/>
            </a:pPr>
            <a:r>
              <a:rPr lang="en-IN" dirty="0"/>
              <a:t>A pattern helps with the creation of similar units. </a:t>
            </a:r>
          </a:p>
          <a:p>
            <a:pPr>
              <a:buFont typeface="Arial" panose="020B0604020202020204" pitchFamily="34" charset="0"/>
              <a:buChar char="•"/>
            </a:pPr>
            <a:r>
              <a:rPr lang="en-IN" dirty="0"/>
              <a:t>These units can be alike in their broad structure, but are frequently quite different in their detailed appearance.</a:t>
            </a:r>
          </a:p>
          <a:p>
            <a:pPr>
              <a:buFont typeface="Arial" panose="020B0604020202020204" pitchFamily="34" charset="0"/>
              <a:buChar char="•"/>
            </a:pPr>
            <a:r>
              <a:rPr lang="en-IN" dirty="0"/>
              <a:t>Patterns help solve problems, but they do not provide complete solutions. </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BFF4FD11-E32A-46F4-9148-74C4ADA74D40}"/>
              </a:ext>
            </a:extLst>
          </p:cNvPr>
          <p:cNvSpPr>
            <a:spLocks noGrp="1"/>
          </p:cNvSpPr>
          <p:nvPr>
            <p:ph sz="quarter" idx="10"/>
          </p:nvPr>
        </p:nvSpPr>
        <p:spPr/>
        <p:txBody>
          <a:bodyPr/>
          <a:lstStyle/>
          <a:p>
            <a:r>
              <a:rPr lang="en-IN" dirty="0"/>
              <a:t>….cont.</a:t>
            </a:r>
          </a:p>
        </p:txBody>
      </p:sp>
      <p:sp>
        <p:nvSpPr>
          <p:cNvPr id="4" name="Content Placeholder 3">
            <a:extLst>
              <a:ext uri="{FF2B5EF4-FFF2-40B4-BE49-F238E27FC236}">
                <a16:creationId xmlns:a16="http://schemas.microsoft.com/office/drawing/2014/main" id="{C399CBF1-0A80-400C-8053-FCE7F81FDE21}"/>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CF11097C-EF7A-4785-851D-654759B33F5E}"/>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9B01CE68-B54C-497C-9703-6FBBA7B86D1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8CFB661B-CAAF-46DC-88A7-54730017AD5D}"/>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17151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304516-292F-4E2D-8F23-00C10907C5BC}"/>
              </a:ext>
            </a:extLst>
          </p:cNvPr>
          <p:cNvSpPr>
            <a:spLocks noGrp="1"/>
          </p:cNvSpPr>
          <p:nvPr>
            <p:ph idx="1"/>
          </p:nvPr>
        </p:nvSpPr>
        <p:spPr>
          <a:xfrm>
            <a:off x="304800" y="1493837"/>
            <a:ext cx="8534400" cy="4972839"/>
          </a:xfrm>
        </p:spPr>
        <p:txBody>
          <a:bodyPr>
            <a:normAutofit fontScale="92500"/>
          </a:bodyPr>
          <a:lstStyle/>
          <a:p>
            <a:pPr>
              <a:buFont typeface="Arial" panose="020B0604020202020204" pitchFamily="34" charset="0"/>
              <a:buChar char="•"/>
            </a:pPr>
            <a:r>
              <a:rPr lang="en-IN" dirty="0"/>
              <a:t>Patterns help you to manage software complexity. </a:t>
            </a:r>
          </a:p>
          <a:p>
            <a:pPr>
              <a:buFont typeface="Arial" panose="020B0604020202020204" pitchFamily="34" charset="0"/>
              <a:buChar char="•"/>
            </a:pPr>
            <a:r>
              <a:rPr lang="en-IN" dirty="0"/>
              <a:t>Every pattern describes a proven way to handle the problem it addresses: the kinds of components needed, their roles, the details that should be hidden, the abstractions that should be visible, and how everything works. </a:t>
            </a:r>
          </a:p>
          <a:p>
            <a:pPr>
              <a:buFont typeface="Arial" panose="020B0604020202020204" pitchFamily="34" charset="0"/>
              <a:buChar char="•"/>
            </a:pPr>
            <a:r>
              <a:rPr lang="en-IN" dirty="0"/>
              <a:t>When you encounter a concrete design situation covered by a pattern there is no need to waste time inventing a new solution to your problem. </a:t>
            </a:r>
          </a:p>
          <a:p>
            <a:pPr>
              <a:buFont typeface="Arial" panose="020B0604020202020204" pitchFamily="34" charset="0"/>
              <a:buChar char="•"/>
            </a:pPr>
            <a:r>
              <a:rPr lang="en-IN" dirty="0"/>
              <a:t>If you implement the pattern correctly, you can rely on the solution it provides. </a:t>
            </a:r>
          </a:p>
          <a:p>
            <a:pPr>
              <a:buFont typeface="Arial" panose="020B0604020202020204" pitchFamily="34" charset="0"/>
              <a:buChar char="•"/>
            </a:pPr>
            <a:r>
              <a:rPr lang="en-IN" dirty="0"/>
              <a:t>The Model-View-Controller pattern, for example, helps you to separate the different user interface aspects of a software system and provide appropriate abstractions for them. </a:t>
            </a:r>
          </a:p>
          <a:p>
            <a:endParaRPr lang="en-IN" dirty="0"/>
          </a:p>
        </p:txBody>
      </p:sp>
      <p:sp>
        <p:nvSpPr>
          <p:cNvPr id="3" name="Content Placeholder 2">
            <a:extLst>
              <a:ext uri="{FF2B5EF4-FFF2-40B4-BE49-F238E27FC236}">
                <a16:creationId xmlns:a16="http://schemas.microsoft.com/office/drawing/2014/main" id="{3D48B7ED-724D-49F2-AA5F-C8173E1BE1F4}"/>
              </a:ext>
            </a:extLst>
          </p:cNvPr>
          <p:cNvSpPr>
            <a:spLocks noGrp="1"/>
          </p:cNvSpPr>
          <p:nvPr>
            <p:ph sz="quarter" idx="10"/>
          </p:nvPr>
        </p:nvSpPr>
        <p:spPr/>
        <p:txBody>
          <a:bodyPr/>
          <a:lstStyle/>
          <a:p>
            <a:r>
              <a:rPr lang="en-IN" dirty="0"/>
              <a:t>Help to manage software complexity</a:t>
            </a:r>
          </a:p>
        </p:txBody>
      </p:sp>
      <p:sp>
        <p:nvSpPr>
          <p:cNvPr id="4" name="Content Placeholder 3">
            <a:extLst>
              <a:ext uri="{FF2B5EF4-FFF2-40B4-BE49-F238E27FC236}">
                <a16:creationId xmlns:a16="http://schemas.microsoft.com/office/drawing/2014/main" id="{2401DF37-B4DF-4CDB-88C7-B2EA2BBB7DD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CE1552BB-9BB9-4BA2-9219-60AB5A25D6B4}"/>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96CFB74D-749B-4FD9-BA66-72B17F9F1E2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9F9EB2C0-3A6D-46F9-B832-162390A52B00}"/>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404840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D006D0-B4ED-4E78-86D6-F18C6098AE1A}"/>
              </a:ext>
            </a:extLst>
          </p:cNvPr>
          <p:cNvSpPr>
            <a:spLocks noGrp="1"/>
          </p:cNvSpPr>
          <p:nvPr>
            <p:ph idx="1"/>
          </p:nvPr>
        </p:nvSpPr>
        <p:spPr/>
        <p:txBody>
          <a:bodyPr>
            <a:normAutofit/>
          </a:bodyPr>
          <a:lstStyle/>
          <a:p>
            <a:pPr algn="just"/>
            <a:r>
              <a:rPr lang="en-IN" sz="3200" dirty="0"/>
              <a:t>	A pattern for software architecture describes a particular recurring design problem that arises in specific design contexts, and presents a well-proven generic scheme for its solution. The solution scheme is specified by describing its constituent components, their responsibilities and relationships, and the ways in which they collaborate. </a:t>
            </a:r>
          </a:p>
        </p:txBody>
      </p:sp>
      <p:sp>
        <p:nvSpPr>
          <p:cNvPr id="3" name="Content Placeholder 2">
            <a:extLst>
              <a:ext uri="{FF2B5EF4-FFF2-40B4-BE49-F238E27FC236}">
                <a16:creationId xmlns:a16="http://schemas.microsoft.com/office/drawing/2014/main" id="{5B08DCED-80FF-4C2B-84A3-5BD7E26F4835}"/>
              </a:ext>
            </a:extLst>
          </p:cNvPr>
          <p:cNvSpPr>
            <a:spLocks noGrp="1"/>
          </p:cNvSpPr>
          <p:nvPr>
            <p:ph sz="quarter" idx="10"/>
          </p:nvPr>
        </p:nvSpPr>
        <p:spPr/>
        <p:txBody>
          <a:bodyPr/>
          <a:lstStyle/>
          <a:p>
            <a:r>
              <a:rPr lang="en-IN" dirty="0"/>
              <a:t>Definition: Pattern</a:t>
            </a:r>
          </a:p>
        </p:txBody>
      </p:sp>
      <p:sp>
        <p:nvSpPr>
          <p:cNvPr id="5" name="Date Placeholder 4">
            <a:extLst>
              <a:ext uri="{FF2B5EF4-FFF2-40B4-BE49-F238E27FC236}">
                <a16:creationId xmlns:a16="http://schemas.microsoft.com/office/drawing/2014/main" id="{7CB0C984-E9BD-43F1-94C6-7D0B26FBD791}"/>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66C8C3D6-C21D-4AD8-BF30-2CE453509866}"/>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AF0C7E93-F08E-4216-9D10-075336FB3B61}"/>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3047289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3B2218-2420-40DD-9767-B6FD2B77F361}"/>
              </a:ext>
            </a:extLst>
          </p:cNvPr>
          <p:cNvSpPr>
            <a:spLocks noGrp="1"/>
          </p:cNvSpPr>
          <p:nvPr>
            <p:ph idx="1"/>
          </p:nvPr>
        </p:nvSpPr>
        <p:spPr>
          <a:xfrm>
            <a:off x="304800" y="1493837"/>
            <a:ext cx="8763000" cy="5364163"/>
          </a:xfrm>
        </p:spPr>
        <p:txBody>
          <a:bodyPr>
            <a:normAutofit fontScale="55000" lnSpcReduction="20000"/>
          </a:bodyPr>
          <a:lstStyle/>
          <a:p>
            <a:r>
              <a:rPr lang="en-IN" dirty="0"/>
              <a:t>From Mud to Structure. </a:t>
            </a:r>
          </a:p>
          <a:p>
            <a:pPr>
              <a:buFont typeface="Arial" panose="020B0604020202020204" pitchFamily="34" charset="0"/>
              <a:buChar char="•"/>
            </a:pPr>
            <a:r>
              <a:rPr lang="en-IN" dirty="0"/>
              <a:t>Patterns in this category help you to avoid a 'sea' of components or objects. </a:t>
            </a:r>
          </a:p>
          <a:p>
            <a:pPr>
              <a:buFont typeface="Arial" panose="020B0604020202020204" pitchFamily="34" charset="0"/>
              <a:buChar char="•"/>
            </a:pPr>
            <a:r>
              <a:rPr lang="en-IN" dirty="0"/>
              <a:t>In particular, they support a controlled decomposition of an overall system task into cooperating subtasks. </a:t>
            </a:r>
          </a:p>
          <a:p>
            <a:pPr>
              <a:buFont typeface="Arial" panose="020B0604020202020204" pitchFamily="34" charset="0"/>
              <a:buChar char="•"/>
            </a:pPr>
            <a:r>
              <a:rPr lang="en-IN" dirty="0"/>
              <a:t>The category includes </a:t>
            </a:r>
          </a:p>
          <a:p>
            <a:pPr lvl="1">
              <a:buFont typeface="Arial" panose="020B0604020202020204" pitchFamily="34" charset="0"/>
              <a:buChar char="•"/>
            </a:pPr>
            <a:r>
              <a:rPr lang="en-IN" dirty="0"/>
              <a:t>the Layers pattern </a:t>
            </a:r>
          </a:p>
          <a:p>
            <a:pPr lvl="1">
              <a:buFont typeface="Arial" panose="020B0604020202020204" pitchFamily="34" charset="0"/>
              <a:buChar char="•"/>
            </a:pPr>
            <a:r>
              <a:rPr lang="en-IN" dirty="0"/>
              <a:t>the Pipes and Filters pattern </a:t>
            </a:r>
          </a:p>
          <a:p>
            <a:pPr lvl="1">
              <a:buFont typeface="Arial" panose="020B0604020202020204" pitchFamily="34" charset="0"/>
              <a:buChar char="•"/>
            </a:pPr>
            <a:r>
              <a:rPr lang="en-IN" dirty="0"/>
              <a:t>the Blackboard pattern</a:t>
            </a:r>
          </a:p>
          <a:p>
            <a:r>
              <a:rPr lang="en-IN" dirty="0"/>
              <a:t>Distributed Systems. </a:t>
            </a:r>
          </a:p>
          <a:p>
            <a:pPr>
              <a:buFont typeface="Arial" panose="020B0604020202020204" pitchFamily="34" charset="0"/>
              <a:buChar char="•"/>
            </a:pPr>
            <a:r>
              <a:rPr lang="en-IN" dirty="0"/>
              <a:t>This category includes one pattern. </a:t>
            </a:r>
          </a:p>
          <a:p>
            <a:pPr lvl="1">
              <a:buFont typeface="Arial" panose="020B0604020202020204" pitchFamily="34" charset="0"/>
              <a:buChar char="•"/>
            </a:pPr>
            <a:r>
              <a:rPr lang="en-IN" dirty="0"/>
              <a:t>Broker </a:t>
            </a:r>
          </a:p>
          <a:p>
            <a:pPr>
              <a:buFont typeface="Arial" panose="020B0604020202020204" pitchFamily="34" charset="0"/>
              <a:buChar char="•"/>
            </a:pPr>
            <a:r>
              <a:rPr lang="en-IN" dirty="0"/>
              <a:t>and refers to two patterns in other categories, </a:t>
            </a:r>
          </a:p>
          <a:p>
            <a:pPr lvl="1">
              <a:buFont typeface="Arial" panose="020B0604020202020204" pitchFamily="34" charset="0"/>
              <a:buChar char="•"/>
            </a:pPr>
            <a:r>
              <a:rPr lang="en-IN" dirty="0"/>
              <a:t>Microkernel</a:t>
            </a:r>
          </a:p>
          <a:p>
            <a:pPr lvl="1">
              <a:buFont typeface="Arial" panose="020B0604020202020204" pitchFamily="34" charset="0"/>
              <a:buChar char="•"/>
            </a:pPr>
            <a:r>
              <a:rPr lang="en-IN" dirty="0"/>
              <a:t>Pipes and Filters </a:t>
            </a:r>
          </a:p>
          <a:p>
            <a:pPr>
              <a:buFont typeface="Arial" panose="020B0604020202020204" pitchFamily="34" charset="0"/>
              <a:buChar char="•"/>
            </a:pPr>
            <a:r>
              <a:rPr lang="en-IN" dirty="0"/>
              <a:t>The Broker pattern provides a complete infrastructure for distributed applications. </a:t>
            </a:r>
          </a:p>
          <a:p>
            <a:pPr>
              <a:buFont typeface="Arial" panose="020B0604020202020204" pitchFamily="34" charset="0"/>
              <a:buChar char="•"/>
            </a:pPr>
            <a:r>
              <a:rPr lang="en-IN" dirty="0"/>
              <a:t>The Microkernel and Pipes and Filters patterns only consider distribution as a secondary concern and are therefore listed under their respective primary categories. </a:t>
            </a:r>
          </a:p>
          <a:p>
            <a:r>
              <a:rPr lang="en-IN" dirty="0"/>
              <a:t>Interactive Systems. </a:t>
            </a:r>
          </a:p>
          <a:p>
            <a:pPr>
              <a:buFont typeface="Arial" panose="020B0604020202020204" pitchFamily="34" charset="0"/>
              <a:buChar char="•"/>
            </a:pPr>
            <a:r>
              <a:rPr lang="en-IN" dirty="0"/>
              <a:t>This category comprises two patterns, </a:t>
            </a:r>
          </a:p>
          <a:p>
            <a:pPr lvl="1">
              <a:buFont typeface="Arial" panose="020B0604020202020204" pitchFamily="34" charset="0"/>
              <a:buChar char="•"/>
            </a:pPr>
            <a:r>
              <a:rPr lang="en-IN" dirty="0"/>
              <a:t>the Model-View-Controller pattern (well-known from Smalltalk,)</a:t>
            </a:r>
          </a:p>
          <a:p>
            <a:pPr lvl="1">
              <a:buFont typeface="Arial" panose="020B0604020202020204" pitchFamily="34" charset="0"/>
              <a:buChar char="•"/>
            </a:pPr>
            <a:r>
              <a:rPr lang="en-IN" dirty="0"/>
              <a:t>the Presentation-Abstraction-Control pattern. </a:t>
            </a:r>
          </a:p>
          <a:p>
            <a:pPr>
              <a:buFont typeface="Arial" panose="020B0604020202020204" pitchFamily="34" charset="0"/>
              <a:buChar char="•"/>
            </a:pPr>
            <a:r>
              <a:rPr lang="en-IN" dirty="0"/>
              <a:t>Both patterns support the structuring of software systems that feature human-computer interaction. </a:t>
            </a:r>
          </a:p>
          <a:p>
            <a:pPr marL="0" indent="0"/>
            <a:r>
              <a:rPr lang="en-IN" dirty="0"/>
              <a:t>Adaptable Systems. </a:t>
            </a:r>
          </a:p>
          <a:p>
            <a:pPr>
              <a:buFont typeface="Arial" panose="020B0604020202020204" pitchFamily="34" charset="0"/>
              <a:buChar char="•"/>
            </a:pPr>
            <a:r>
              <a:rPr lang="en-IN" dirty="0"/>
              <a:t>This category includes</a:t>
            </a:r>
          </a:p>
          <a:p>
            <a:pPr lvl="1">
              <a:buFont typeface="Arial" panose="020B0604020202020204" pitchFamily="34" charset="0"/>
              <a:buChar char="•"/>
            </a:pPr>
            <a:r>
              <a:rPr lang="en-IN" dirty="0"/>
              <a:t>The Reflection pattern </a:t>
            </a:r>
          </a:p>
          <a:p>
            <a:pPr lvl="1">
              <a:buFont typeface="Arial" panose="020B0604020202020204" pitchFamily="34" charset="0"/>
              <a:buChar char="•"/>
            </a:pPr>
            <a:r>
              <a:rPr lang="en-IN" dirty="0"/>
              <a:t>the Microkernel pattern </a:t>
            </a:r>
          </a:p>
          <a:p>
            <a:pPr>
              <a:buFont typeface="Arial" panose="020B0604020202020204" pitchFamily="34" charset="0"/>
              <a:buChar char="•"/>
            </a:pPr>
            <a:r>
              <a:rPr lang="en-IN" dirty="0"/>
              <a:t>strongly support extension of applications and their adaptation to evolving technology and changing functional requirements. </a:t>
            </a:r>
          </a:p>
        </p:txBody>
      </p:sp>
      <p:sp>
        <p:nvSpPr>
          <p:cNvPr id="3" name="Content Placeholder 2">
            <a:extLst>
              <a:ext uri="{FF2B5EF4-FFF2-40B4-BE49-F238E27FC236}">
                <a16:creationId xmlns:a16="http://schemas.microsoft.com/office/drawing/2014/main" id="{32007265-0CB3-4700-AADA-FC3DBBD81B0B}"/>
              </a:ext>
            </a:extLst>
          </p:cNvPr>
          <p:cNvSpPr>
            <a:spLocks noGrp="1"/>
          </p:cNvSpPr>
          <p:nvPr>
            <p:ph sz="quarter" idx="10"/>
          </p:nvPr>
        </p:nvSpPr>
        <p:spPr/>
        <p:txBody>
          <a:bodyPr/>
          <a:lstStyle/>
          <a:p>
            <a:r>
              <a:rPr lang="en-IN" dirty="0"/>
              <a:t>Categories</a:t>
            </a:r>
          </a:p>
        </p:txBody>
      </p:sp>
      <p:sp>
        <p:nvSpPr>
          <p:cNvPr id="5" name="Date Placeholder 4">
            <a:extLst>
              <a:ext uri="{FF2B5EF4-FFF2-40B4-BE49-F238E27FC236}">
                <a16:creationId xmlns:a16="http://schemas.microsoft.com/office/drawing/2014/main" id="{D7D7129D-8E69-4D7D-8A25-48F8A2042F2D}"/>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F4F2A314-9096-4C83-BC8C-A040BE391E87}"/>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E1E0E476-2B26-44EE-8FD1-7F31241A36DA}"/>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144959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552019-C85E-471A-89B6-69514F14627D}"/>
              </a:ext>
            </a:extLst>
          </p:cNvPr>
          <p:cNvSpPr>
            <a:spLocks noGrp="1"/>
          </p:cNvSpPr>
          <p:nvPr>
            <p:ph sz="quarter" idx="10"/>
          </p:nvPr>
        </p:nvSpPr>
        <p:spPr/>
        <p:txBody>
          <a:bodyPr/>
          <a:lstStyle/>
          <a:p>
            <a:r>
              <a:rPr lang="en-IN" dirty="0"/>
              <a:t>From Mud to Structure: Layers</a:t>
            </a:r>
          </a:p>
        </p:txBody>
      </p:sp>
      <p:sp>
        <p:nvSpPr>
          <p:cNvPr id="3" name="Date Placeholder 2">
            <a:extLst>
              <a:ext uri="{FF2B5EF4-FFF2-40B4-BE49-F238E27FC236}">
                <a16:creationId xmlns:a16="http://schemas.microsoft.com/office/drawing/2014/main" id="{F624AF60-4A17-4880-BF35-131BA2B19202}"/>
              </a:ext>
            </a:extLst>
          </p:cNvPr>
          <p:cNvSpPr>
            <a:spLocks noGrp="1"/>
          </p:cNvSpPr>
          <p:nvPr>
            <p:ph type="dt" sz="half" idx="11"/>
          </p:nvPr>
        </p:nvSpPr>
        <p:spPr/>
        <p:txBody>
          <a:bodyPr/>
          <a:lstStyle/>
          <a:p>
            <a:r>
              <a:rPr lang="en-US"/>
              <a:t>Sept 16,2023</a:t>
            </a:r>
            <a:endParaRPr lang="en-US" dirty="0"/>
          </a:p>
        </p:txBody>
      </p:sp>
      <p:sp>
        <p:nvSpPr>
          <p:cNvPr id="4" name="Footer Placeholder 3">
            <a:extLst>
              <a:ext uri="{FF2B5EF4-FFF2-40B4-BE49-F238E27FC236}">
                <a16:creationId xmlns:a16="http://schemas.microsoft.com/office/drawing/2014/main" id="{6E924E8A-B621-4282-B5E6-FDBF9F913395}"/>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711F640F-C806-496A-9FCD-2CE051181EB6}"/>
              </a:ext>
            </a:extLst>
          </p:cNvPr>
          <p:cNvSpPr>
            <a:spLocks noGrp="1"/>
          </p:cNvSpPr>
          <p:nvPr>
            <p:ph type="sldNum" sz="quarter" idx="13"/>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11923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Introducing Patterns</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 ZG651/ SS 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Sept 16,2023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a:t>Context: </a:t>
            </a:r>
          </a:p>
          <a:p>
            <a:pPr algn="just"/>
            <a:endParaRPr lang="en-US" sz="2800" b="1" dirty="0"/>
          </a:p>
          <a:p>
            <a:pPr algn="just"/>
            <a:r>
              <a:rPr lang="en-US" sz="2800" b="1" dirty="0"/>
              <a:t>	</a:t>
            </a:r>
            <a:r>
              <a:rPr lang="en-US" sz="2800" dirty="0"/>
              <a:t>All complex systems experience the need to develop and evolve portions of the system independently. For this reason, the developers of the system need a clear and well-documented separation of concerns, so that modules of the system may be independently developed and maintained.</a:t>
            </a:r>
          </a:p>
        </p:txBody>
      </p:sp>
      <p:sp>
        <p:nvSpPr>
          <p:cNvPr id="4" name="Content Placeholder 3"/>
          <p:cNvSpPr>
            <a:spLocks noGrp="1"/>
          </p:cNvSpPr>
          <p:nvPr>
            <p:ph sz="quarter" idx="10"/>
          </p:nvPr>
        </p:nvSpPr>
        <p:spPr/>
        <p:txBody>
          <a:bodyPr/>
          <a:lstStyle/>
          <a:p>
            <a:r>
              <a:rPr lang="en-IN" dirty="0"/>
              <a:t>From Mud to Structure: Layers</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 ZG651/ SS 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Sept 16,2023</a:t>
            </a:r>
          </a:p>
        </p:txBody>
      </p:sp>
    </p:spTree>
    <p:extLst>
      <p:ext uri="{BB962C8B-B14F-4D97-AF65-F5344CB8AC3E}">
        <p14:creationId xmlns:p14="http://schemas.microsoft.com/office/powerpoint/2010/main" val="224042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a:t>Problem: </a:t>
            </a:r>
          </a:p>
          <a:p>
            <a:pPr algn="just"/>
            <a:endParaRPr lang="en-US" sz="2800" b="1" dirty="0"/>
          </a:p>
          <a:p>
            <a:pPr algn="just"/>
            <a:r>
              <a:rPr lang="en-US" sz="2800" b="1" dirty="0"/>
              <a:t>	</a:t>
            </a:r>
            <a:r>
              <a:rPr lang="en-US" sz="2800" dirty="0"/>
              <a:t>The software needs to be segmented in such a way that the modules can be developed and evolved separately with little interaction among the parts, supporting portability, modifiability, and reuse.</a:t>
            </a:r>
          </a:p>
        </p:txBody>
      </p:sp>
      <p:sp>
        <p:nvSpPr>
          <p:cNvPr id="4" name="Content Placeholder 3"/>
          <p:cNvSpPr>
            <a:spLocks noGrp="1"/>
          </p:cNvSpPr>
          <p:nvPr>
            <p:ph sz="quarter" idx="10"/>
          </p:nvPr>
        </p:nvSpPr>
        <p:spPr/>
        <p:txBody>
          <a:bodyPr/>
          <a:lstStyle/>
          <a:p>
            <a:r>
              <a:rPr lang="en-IN" dirty="0"/>
              <a:t>From Mud to Structure: Layers</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 ZG651/ SS 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Sept 16,2023</a:t>
            </a:r>
          </a:p>
        </p:txBody>
      </p:sp>
    </p:spTree>
    <p:extLst>
      <p:ext uri="{BB962C8B-B14F-4D97-AF65-F5344CB8AC3E}">
        <p14:creationId xmlns:p14="http://schemas.microsoft.com/office/powerpoint/2010/main" val="256180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a:t>Solution: </a:t>
            </a:r>
          </a:p>
          <a:p>
            <a:pPr algn="just"/>
            <a:endParaRPr lang="en-US" sz="2800" b="1" dirty="0"/>
          </a:p>
          <a:p>
            <a:pPr algn="just"/>
            <a:r>
              <a:rPr lang="en-US" sz="2800" b="1" dirty="0"/>
              <a:t>	</a:t>
            </a:r>
            <a:r>
              <a:rPr lang="en-US" sz="2800" dirty="0"/>
              <a:t>To achieve this separation of concerns, the layered pattern divides the software into units called layers. Each layer is a grouping of modules that offers a cohesive set of services. The usage must be unidirectional. Layers completely partition a set of software, and each partition is exposed through a public interface.</a:t>
            </a:r>
            <a:r>
              <a:rPr lang="en-US" dirty="0"/>
              <a:t> </a:t>
            </a:r>
            <a:endParaRPr lang="en-US" sz="2800" dirty="0"/>
          </a:p>
        </p:txBody>
      </p:sp>
      <p:sp>
        <p:nvSpPr>
          <p:cNvPr id="4" name="Content Placeholder 3"/>
          <p:cNvSpPr>
            <a:spLocks noGrp="1"/>
          </p:cNvSpPr>
          <p:nvPr>
            <p:ph sz="quarter" idx="10"/>
          </p:nvPr>
        </p:nvSpPr>
        <p:spPr/>
        <p:txBody>
          <a:bodyPr/>
          <a:lstStyle/>
          <a:p>
            <a:r>
              <a:rPr lang="en-IN" dirty="0"/>
              <a:t>From Mud to Structure: Layers</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 ZG651/ SS 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Sept 16,2023</a:t>
            </a:r>
          </a:p>
        </p:txBody>
      </p:sp>
    </p:spTree>
    <p:extLst>
      <p:ext uri="{BB962C8B-B14F-4D97-AF65-F5344CB8AC3E}">
        <p14:creationId xmlns:p14="http://schemas.microsoft.com/office/powerpoint/2010/main" val="19876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A757E-17B6-4FE6-A36A-9F04AE17280F}"/>
              </a:ext>
            </a:extLst>
          </p:cNvPr>
          <p:cNvSpPr>
            <a:spLocks noGrp="1"/>
          </p:cNvSpPr>
          <p:nvPr>
            <p:ph sz="quarter" idx="10"/>
          </p:nvPr>
        </p:nvSpPr>
        <p:spPr/>
        <p:txBody>
          <a:bodyPr/>
          <a:lstStyle/>
          <a:p>
            <a:r>
              <a:rPr lang="en-IN" dirty="0"/>
              <a:t>Layer: </a:t>
            </a:r>
            <a:r>
              <a:rPr lang="en-IN" dirty="0" err="1"/>
              <a:t>Diagramatical</a:t>
            </a:r>
            <a:r>
              <a:rPr lang="en-IN" dirty="0"/>
              <a:t> 					  Representation</a:t>
            </a:r>
          </a:p>
        </p:txBody>
      </p:sp>
      <p:sp>
        <p:nvSpPr>
          <p:cNvPr id="5" name="Date Placeholder 4">
            <a:extLst>
              <a:ext uri="{FF2B5EF4-FFF2-40B4-BE49-F238E27FC236}">
                <a16:creationId xmlns:a16="http://schemas.microsoft.com/office/drawing/2014/main" id="{52936ED0-ACA4-4E9C-8589-4211A819320F}"/>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130142B5-0563-4A87-A412-A4F9CBA72C25}"/>
              </a:ext>
            </a:extLst>
          </p:cNvPr>
          <p:cNvSpPr>
            <a:spLocks noGrp="1"/>
          </p:cNvSpPr>
          <p:nvPr>
            <p:ph type="ftr" sz="quarter" idx="13"/>
          </p:nvPr>
        </p:nvSpPr>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6019F2CB-5FC9-4E1C-B3DD-47D1738D4555}"/>
              </a:ext>
            </a:extLst>
          </p:cNvPr>
          <p:cNvSpPr>
            <a:spLocks noGrp="1"/>
          </p:cNvSpPr>
          <p:nvPr>
            <p:ph type="sldNum" sz="quarter" idx="14"/>
          </p:nvPr>
        </p:nvSpPr>
        <p:spPr/>
        <p:txBody>
          <a:bodyPr/>
          <a:lstStyle/>
          <a:p>
            <a:fld id="{BC8D7E44-7D4F-4942-A8C9-2DF6BF8399E8}" type="slidenum">
              <a:rPr lang="en-US" smtClean="0"/>
              <a:pPr/>
              <a:t>23</a:t>
            </a:fld>
            <a:endParaRPr lang="en-US" dirty="0"/>
          </a:p>
        </p:txBody>
      </p:sp>
      <p:pic>
        <p:nvPicPr>
          <p:cNvPr id="8" name="Content Placeholder 7">
            <a:extLst>
              <a:ext uri="{FF2B5EF4-FFF2-40B4-BE49-F238E27FC236}">
                <a16:creationId xmlns:a16="http://schemas.microsoft.com/office/drawing/2014/main" id="{9C219E96-D2DF-4D63-BF57-CC0F7FA934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481092"/>
            <a:ext cx="8229600" cy="2551454"/>
          </a:xfrm>
          <a:prstGeom prst="rect">
            <a:avLst/>
          </a:prstGeom>
          <a:noFill/>
          <a:ln w="9525">
            <a:solidFill>
              <a:schemeClr val="tx1"/>
            </a:solidFill>
            <a:miter lim="800000"/>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288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29EA4-298F-4012-B1E8-94B106F6576F}"/>
              </a:ext>
            </a:extLst>
          </p:cNvPr>
          <p:cNvSpPr>
            <a:spLocks noGrp="1"/>
          </p:cNvSpPr>
          <p:nvPr>
            <p:ph idx="1"/>
          </p:nvPr>
        </p:nvSpPr>
        <p:spPr>
          <a:xfrm>
            <a:off x="304800" y="1493837"/>
            <a:ext cx="8839200" cy="4972839"/>
          </a:xfrm>
        </p:spPr>
        <p:txBody>
          <a:bodyPr>
            <a:normAutofit fontScale="92500" lnSpcReduction="20000"/>
          </a:bodyPr>
          <a:lstStyle/>
          <a:p>
            <a:r>
              <a:rPr lang="en-US" sz="2000" dirty="0"/>
              <a:t>Overview: </a:t>
            </a:r>
          </a:p>
          <a:p>
            <a:r>
              <a:rPr lang="en-US" sz="2000" dirty="0"/>
              <a:t>	The layered pattern defines layers (groupings of modules that offer a cohesive set of services) and a unidirectional </a:t>
            </a:r>
            <a:r>
              <a:rPr lang="en-US" sz="2000" i="1" dirty="0"/>
              <a:t>allowed-to-use </a:t>
            </a:r>
            <a:r>
              <a:rPr lang="en-US" sz="2000" dirty="0"/>
              <a:t>relation among the layers. </a:t>
            </a:r>
          </a:p>
          <a:p>
            <a:r>
              <a:rPr lang="en-US" sz="2000" dirty="0"/>
              <a:t>Elements: </a:t>
            </a:r>
          </a:p>
          <a:p>
            <a:r>
              <a:rPr lang="en-US" sz="2000" i="1" dirty="0"/>
              <a:t>	Layer</a:t>
            </a:r>
            <a:r>
              <a:rPr lang="en-US" sz="2000" dirty="0"/>
              <a:t>, a kind of module. The description of a layer should define what modules the layer contains.</a:t>
            </a:r>
          </a:p>
          <a:p>
            <a:r>
              <a:rPr lang="en-US" sz="2000" dirty="0"/>
              <a:t>Relations: </a:t>
            </a:r>
          </a:p>
          <a:p>
            <a:r>
              <a:rPr lang="en-US" sz="2000" i="1" dirty="0"/>
              <a:t>	Allowed to use. </a:t>
            </a:r>
            <a:r>
              <a:rPr lang="en-US" sz="2000" dirty="0"/>
              <a:t>The design should define what the layer usage rules are and any allowable exceptions.</a:t>
            </a:r>
          </a:p>
          <a:p>
            <a:r>
              <a:rPr lang="en-US" sz="2000" dirty="0"/>
              <a:t>Constraints: </a:t>
            </a:r>
          </a:p>
          <a:p>
            <a:pPr lvl="1">
              <a:spcBef>
                <a:spcPts val="0"/>
              </a:spcBef>
            </a:pPr>
            <a:r>
              <a:rPr lang="en-US" sz="2000" dirty="0"/>
              <a:t>Every piece of software is allocated to exactly one layer.</a:t>
            </a:r>
          </a:p>
          <a:p>
            <a:pPr lvl="1">
              <a:spcBef>
                <a:spcPts val="0"/>
              </a:spcBef>
            </a:pPr>
            <a:r>
              <a:rPr lang="en-US" sz="2000" dirty="0"/>
              <a:t>There are at least two layers (but usually there are three or more).</a:t>
            </a:r>
          </a:p>
          <a:p>
            <a:pPr lvl="1">
              <a:spcBef>
                <a:spcPts val="0"/>
              </a:spcBef>
            </a:pPr>
            <a:r>
              <a:rPr lang="en-US" sz="2000" dirty="0"/>
              <a:t>The </a:t>
            </a:r>
            <a:r>
              <a:rPr lang="en-US" sz="2000" i="1" dirty="0"/>
              <a:t>allowed-to-use </a:t>
            </a:r>
            <a:r>
              <a:rPr lang="en-US" sz="2000" dirty="0"/>
              <a:t>relations should not be circular (i.e., a lower layer cannot use a layer above).</a:t>
            </a:r>
          </a:p>
          <a:p>
            <a:r>
              <a:rPr lang="en-US" sz="2000" dirty="0"/>
              <a:t>Weaknesses: </a:t>
            </a:r>
          </a:p>
          <a:p>
            <a:pPr lvl="1">
              <a:spcBef>
                <a:spcPts val="0"/>
              </a:spcBef>
            </a:pPr>
            <a:r>
              <a:rPr lang="en-US" sz="2000" dirty="0"/>
              <a:t>The addition of layers adds up-front cost and complexity to a system.</a:t>
            </a:r>
          </a:p>
          <a:p>
            <a:pPr lvl="1">
              <a:spcBef>
                <a:spcPts val="0"/>
              </a:spcBef>
            </a:pPr>
            <a:r>
              <a:rPr lang="en-US" sz="2000" dirty="0"/>
              <a:t>Layers contribute a performance penalty.</a:t>
            </a:r>
          </a:p>
          <a:p>
            <a:endParaRPr lang="en-IN" dirty="0"/>
          </a:p>
        </p:txBody>
      </p:sp>
      <p:sp>
        <p:nvSpPr>
          <p:cNvPr id="3" name="Content Placeholder 2">
            <a:extLst>
              <a:ext uri="{FF2B5EF4-FFF2-40B4-BE49-F238E27FC236}">
                <a16:creationId xmlns:a16="http://schemas.microsoft.com/office/drawing/2014/main" id="{030FCDC0-A87D-45A6-BBC9-EDE5A0B55057}"/>
              </a:ext>
            </a:extLst>
          </p:cNvPr>
          <p:cNvSpPr>
            <a:spLocks noGrp="1"/>
          </p:cNvSpPr>
          <p:nvPr>
            <p:ph sz="quarter" idx="10"/>
          </p:nvPr>
        </p:nvSpPr>
        <p:spPr/>
        <p:txBody>
          <a:bodyPr/>
          <a:lstStyle/>
          <a:p>
            <a:r>
              <a:rPr lang="en-IN" dirty="0"/>
              <a:t>A Typical Solution</a:t>
            </a:r>
          </a:p>
        </p:txBody>
      </p:sp>
      <p:sp>
        <p:nvSpPr>
          <p:cNvPr id="5" name="Date Placeholder 4">
            <a:extLst>
              <a:ext uri="{FF2B5EF4-FFF2-40B4-BE49-F238E27FC236}">
                <a16:creationId xmlns:a16="http://schemas.microsoft.com/office/drawing/2014/main" id="{D4AC98CE-E1B9-43C2-A5ED-A371EF77F6F0}"/>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7A35C229-A824-499D-9938-0E1F8B2DC9EC}"/>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DED5972E-9075-45BD-A106-9BB964ADDC99}"/>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3094923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57B833-A6FE-4A13-BAB3-4EE8045626E2}"/>
              </a:ext>
            </a:extLst>
          </p:cNvPr>
          <p:cNvSpPr>
            <a:spLocks noGrp="1"/>
          </p:cNvSpPr>
          <p:nvPr>
            <p:ph idx="1"/>
          </p:nvPr>
        </p:nvSpPr>
        <p:spPr/>
        <p:txBody>
          <a:bodyPr>
            <a:normAutofit/>
          </a:bodyPr>
          <a:lstStyle/>
          <a:p>
            <a:pPr marL="0" indent="0"/>
            <a:r>
              <a:rPr lang="en-US" sz="3800" dirty="0"/>
              <a:t>An architectural pattern establishes a relationship between:</a:t>
            </a:r>
          </a:p>
          <a:p>
            <a:pPr marL="2286000" lvl="4" indent="-571500">
              <a:buFont typeface="Wingdings" panose="05000000000000000000" pitchFamily="2" charset="2"/>
              <a:buChar char="ü"/>
            </a:pPr>
            <a:r>
              <a:rPr lang="en-US" sz="3400" i="1" dirty="0"/>
              <a:t>A context</a:t>
            </a:r>
            <a:r>
              <a:rPr lang="en-US" sz="3400" dirty="0"/>
              <a:t>. </a:t>
            </a:r>
          </a:p>
          <a:p>
            <a:pPr marL="2286000" lvl="4" indent="-571500">
              <a:buFont typeface="Wingdings" panose="05000000000000000000" pitchFamily="2" charset="2"/>
              <a:buChar char="ü"/>
            </a:pPr>
            <a:r>
              <a:rPr lang="en-US" sz="3400" i="1" dirty="0"/>
              <a:t>A problem.</a:t>
            </a:r>
            <a:endParaRPr lang="en-US" sz="3400" dirty="0"/>
          </a:p>
          <a:p>
            <a:pPr marL="2286000" lvl="4" indent="-571500">
              <a:buFont typeface="Wingdings" panose="05000000000000000000" pitchFamily="2" charset="2"/>
              <a:buChar char="ü"/>
            </a:pPr>
            <a:r>
              <a:rPr lang="en-US" sz="3400" i="1" dirty="0"/>
              <a:t>A solution.</a:t>
            </a:r>
            <a:endParaRPr lang="en-IN" dirty="0"/>
          </a:p>
        </p:txBody>
      </p:sp>
      <p:sp>
        <p:nvSpPr>
          <p:cNvPr id="3" name="Content Placeholder 2">
            <a:extLst>
              <a:ext uri="{FF2B5EF4-FFF2-40B4-BE49-F238E27FC236}">
                <a16:creationId xmlns:a16="http://schemas.microsoft.com/office/drawing/2014/main" id="{B5904910-6D01-45D0-B930-5EB1B212BF5A}"/>
              </a:ext>
            </a:extLst>
          </p:cNvPr>
          <p:cNvSpPr>
            <a:spLocks noGrp="1"/>
          </p:cNvSpPr>
          <p:nvPr>
            <p:ph sz="quarter" idx="10"/>
          </p:nvPr>
        </p:nvSpPr>
        <p:spPr/>
        <p:txBody>
          <a:bodyPr/>
          <a:lstStyle/>
          <a:p>
            <a:r>
              <a:rPr lang="en-IN" dirty="0"/>
              <a:t>Patterns</a:t>
            </a:r>
          </a:p>
        </p:txBody>
      </p:sp>
      <p:sp>
        <p:nvSpPr>
          <p:cNvPr id="5" name="Date Placeholder 4">
            <a:extLst>
              <a:ext uri="{FF2B5EF4-FFF2-40B4-BE49-F238E27FC236}">
                <a16:creationId xmlns:a16="http://schemas.microsoft.com/office/drawing/2014/main" id="{6A2E6FE2-728F-4FF3-9B73-34E09C240EDF}"/>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62BF5E9F-8014-410F-A5F7-C5C9E4CF4560}"/>
              </a:ext>
            </a:extLst>
          </p:cNvPr>
          <p:cNvSpPr>
            <a:spLocks noGrp="1"/>
          </p:cNvSpPr>
          <p:nvPr>
            <p:ph type="ftr" sz="quarter" idx="13"/>
          </p:nvPr>
        </p:nvSpPr>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72300D6F-199C-4AF7-B64A-395BB130B6A3}"/>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39151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9A919-D7DE-4171-B24B-8A9BC3255554}"/>
              </a:ext>
            </a:extLst>
          </p:cNvPr>
          <p:cNvSpPr>
            <a:spLocks noGrp="1"/>
          </p:cNvSpPr>
          <p:nvPr>
            <p:ph idx="1"/>
          </p:nvPr>
        </p:nvSpPr>
        <p:spPr/>
        <p:txBody>
          <a:bodyPr>
            <a:normAutofit/>
          </a:bodyPr>
          <a:lstStyle/>
          <a:p>
            <a:r>
              <a:rPr lang="en-US" sz="3800" i="1" dirty="0"/>
              <a:t>A context</a:t>
            </a:r>
            <a:r>
              <a:rPr lang="en-US" sz="3800" dirty="0"/>
              <a:t>. </a:t>
            </a:r>
          </a:p>
          <a:p>
            <a:endParaRPr lang="en-US" sz="3800" dirty="0"/>
          </a:p>
          <a:p>
            <a:r>
              <a:rPr lang="en-US" sz="3800" dirty="0"/>
              <a:t>	A recurring, common situation in the world that gives rise to a problem.</a:t>
            </a:r>
          </a:p>
          <a:p>
            <a:endParaRPr lang="en-IN" dirty="0"/>
          </a:p>
        </p:txBody>
      </p:sp>
      <p:sp>
        <p:nvSpPr>
          <p:cNvPr id="3" name="Content Placeholder 2">
            <a:extLst>
              <a:ext uri="{FF2B5EF4-FFF2-40B4-BE49-F238E27FC236}">
                <a16:creationId xmlns:a16="http://schemas.microsoft.com/office/drawing/2014/main" id="{C8C818C5-2243-4DC6-B323-177CCCF1D104}"/>
              </a:ext>
            </a:extLst>
          </p:cNvPr>
          <p:cNvSpPr>
            <a:spLocks noGrp="1"/>
          </p:cNvSpPr>
          <p:nvPr>
            <p:ph sz="quarter" idx="10"/>
          </p:nvPr>
        </p:nvSpPr>
        <p:spPr/>
        <p:txBody>
          <a:bodyPr/>
          <a:lstStyle/>
          <a:p>
            <a:r>
              <a:rPr lang="en-IN" dirty="0"/>
              <a:t>Context</a:t>
            </a:r>
          </a:p>
        </p:txBody>
      </p:sp>
      <p:sp>
        <p:nvSpPr>
          <p:cNvPr id="4" name="Content Placeholder 3">
            <a:extLst>
              <a:ext uri="{FF2B5EF4-FFF2-40B4-BE49-F238E27FC236}">
                <a16:creationId xmlns:a16="http://schemas.microsoft.com/office/drawing/2014/main" id="{74E458B7-2AE8-433E-BEF2-D1B7FD95FBD4}"/>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558C066A-E751-463D-8250-60E43B598547}"/>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B01453FA-4111-4F8B-881D-DA7A5791EDAA}"/>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6AE8DF25-04F9-42F5-8186-DFE55DB765D4}"/>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379472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F6D441-8EEA-4792-954E-4A6523641475}"/>
              </a:ext>
            </a:extLst>
          </p:cNvPr>
          <p:cNvSpPr>
            <a:spLocks noGrp="1"/>
          </p:cNvSpPr>
          <p:nvPr>
            <p:ph idx="1"/>
          </p:nvPr>
        </p:nvSpPr>
        <p:spPr/>
        <p:txBody>
          <a:bodyPr>
            <a:normAutofit/>
          </a:bodyPr>
          <a:lstStyle/>
          <a:p>
            <a:r>
              <a:rPr lang="en-US" sz="3800" i="1" dirty="0"/>
              <a:t>A problem. </a:t>
            </a:r>
          </a:p>
          <a:p>
            <a:endParaRPr lang="en-US" sz="3800" i="1" dirty="0"/>
          </a:p>
          <a:p>
            <a:r>
              <a:rPr lang="en-US" sz="3800" i="1" dirty="0"/>
              <a:t>	</a:t>
            </a:r>
            <a:r>
              <a:rPr lang="en-US" sz="3800" dirty="0"/>
              <a:t>The problem, appropriately generalized, that arises in the given context.</a:t>
            </a:r>
          </a:p>
          <a:p>
            <a:endParaRPr lang="en-IN" dirty="0"/>
          </a:p>
        </p:txBody>
      </p:sp>
      <p:sp>
        <p:nvSpPr>
          <p:cNvPr id="3" name="Content Placeholder 2">
            <a:extLst>
              <a:ext uri="{FF2B5EF4-FFF2-40B4-BE49-F238E27FC236}">
                <a16:creationId xmlns:a16="http://schemas.microsoft.com/office/drawing/2014/main" id="{552A4546-817A-4B2F-90E8-80F9B3F652DB}"/>
              </a:ext>
            </a:extLst>
          </p:cNvPr>
          <p:cNvSpPr>
            <a:spLocks noGrp="1"/>
          </p:cNvSpPr>
          <p:nvPr>
            <p:ph sz="quarter" idx="10"/>
          </p:nvPr>
        </p:nvSpPr>
        <p:spPr/>
        <p:txBody>
          <a:bodyPr/>
          <a:lstStyle/>
          <a:p>
            <a:r>
              <a:rPr lang="en-IN" dirty="0"/>
              <a:t>Problem</a:t>
            </a:r>
          </a:p>
        </p:txBody>
      </p:sp>
      <p:sp>
        <p:nvSpPr>
          <p:cNvPr id="4" name="Content Placeholder 3">
            <a:extLst>
              <a:ext uri="{FF2B5EF4-FFF2-40B4-BE49-F238E27FC236}">
                <a16:creationId xmlns:a16="http://schemas.microsoft.com/office/drawing/2014/main" id="{49DADDA9-4E2A-4456-82A7-18D83A0F7BA6}"/>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D4A35C85-301A-452F-A724-9FDA7D5283DF}"/>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C8FE2A4D-5F33-4198-AD84-D08ECD493BB9}"/>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C317B8D4-2232-4268-9836-1126D4C2DCD1}"/>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96442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325112-32AE-4214-822F-4A0D67F769D4}"/>
              </a:ext>
            </a:extLst>
          </p:cNvPr>
          <p:cNvSpPr>
            <a:spLocks noGrp="1"/>
          </p:cNvSpPr>
          <p:nvPr>
            <p:ph idx="1"/>
          </p:nvPr>
        </p:nvSpPr>
        <p:spPr/>
        <p:txBody>
          <a:bodyPr>
            <a:normAutofit fontScale="77500" lnSpcReduction="20000"/>
          </a:bodyPr>
          <a:lstStyle/>
          <a:p>
            <a:r>
              <a:rPr lang="en-US" sz="3800" i="1" dirty="0"/>
              <a:t>A solution. </a:t>
            </a:r>
          </a:p>
          <a:p>
            <a:r>
              <a:rPr lang="en-US" sz="3800" i="1" dirty="0"/>
              <a:t>	</a:t>
            </a:r>
            <a:r>
              <a:rPr lang="en-US" sz="3800" dirty="0"/>
              <a:t>A successful architectural resolution to the problem, appropriately abstracted. The solution for a pattern is determined and described by:</a:t>
            </a:r>
          </a:p>
          <a:p>
            <a:pPr lvl="1"/>
            <a:r>
              <a:rPr lang="en-US" sz="3400" dirty="0"/>
              <a:t>A set of element types (for example, data repositories, processes, and objects)</a:t>
            </a:r>
          </a:p>
          <a:p>
            <a:pPr lvl="1"/>
            <a:r>
              <a:rPr lang="en-US" sz="3400" dirty="0"/>
              <a:t>A set of interaction mechanisms or connectors (for example, method calls, events, or message bus)</a:t>
            </a:r>
          </a:p>
          <a:p>
            <a:pPr lvl="1"/>
            <a:r>
              <a:rPr lang="en-US" sz="3400" dirty="0"/>
              <a:t>A topological layout of the components</a:t>
            </a:r>
          </a:p>
          <a:p>
            <a:pPr lvl="1"/>
            <a:r>
              <a:rPr lang="en-US" sz="3400" dirty="0"/>
              <a:t>A set of semantic constraints covering topology, element behavior, and interaction mechanisms</a:t>
            </a:r>
          </a:p>
          <a:p>
            <a:endParaRPr lang="en-IN" dirty="0"/>
          </a:p>
        </p:txBody>
      </p:sp>
      <p:sp>
        <p:nvSpPr>
          <p:cNvPr id="3" name="Content Placeholder 2">
            <a:extLst>
              <a:ext uri="{FF2B5EF4-FFF2-40B4-BE49-F238E27FC236}">
                <a16:creationId xmlns:a16="http://schemas.microsoft.com/office/drawing/2014/main" id="{3E3E4361-4B77-46CF-BF3C-CD0CC5093A36}"/>
              </a:ext>
            </a:extLst>
          </p:cNvPr>
          <p:cNvSpPr>
            <a:spLocks noGrp="1"/>
          </p:cNvSpPr>
          <p:nvPr>
            <p:ph sz="quarter" idx="10"/>
          </p:nvPr>
        </p:nvSpPr>
        <p:spPr/>
        <p:txBody>
          <a:bodyPr/>
          <a:lstStyle/>
          <a:p>
            <a:r>
              <a:rPr lang="en-IN" dirty="0"/>
              <a:t>Solution</a:t>
            </a:r>
          </a:p>
        </p:txBody>
      </p:sp>
      <p:sp>
        <p:nvSpPr>
          <p:cNvPr id="5" name="Date Placeholder 4">
            <a:extLst>
              <a:ext uri="{FF2B5EF4-FFF2-40B4-BE49-F238E27FC236}">
                <a16:creationId xmlns:a16="http://schemas.microsoft.com/office/drawing/2014/main" id="{D640EB5A-FD3C-4E59-AAA7-B840595796F0}"/>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26A8718E-8ABE-444B-BEB7-B8A6B036B244}"/>
              </a:ext>
            </a:extLst>
          </p:cNvPr>
          <p:cNvSpPr>
            <a:spLocks noGrp="1"/>
          </p:cNvSpPr>
          <p:nvPr>
            <p:ph type="ftr" sz="quarter" idx="13"/>
          </p:nvPr>
        </p:nvSpPr>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CD5C677E-B538-4E59-8E50-75F274649336}"/>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76883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18CDBB-09CB-44B4-B699-DAE1631E0077}"/>
              </a:ext>
            </a:extLst>
          </p:cNvPr>
          <p:cNvSpPr>
            <a:spLocks noGrp="1"/>
          </p:cNvSpPr>
          <p:nvPr>
            <p:ph idx="1"/>
          </p:nvPr>
        </p:nvSpPr>
        <p:spPr/>
        <p:txBody>
          <a:bodyPr/>
          <a:lstStyle/>
          <a:p>
            <a:pPr>
              <a:buFont typeface="Arial" panose="020B0604020202020204" pitchFamily="34" charset="0"/>
              <a:buChar char="•"/>
            </a:pPr>
            <a:r>
              <a:rPr lang="en-IN" dirty="0"/>
              <a:t>Problem…Context…Solution</a:t>
            </a:r>
          </a:p>
          <a:p>
            <a:pPr>
              <a:buFont typeface="Arial" panose="020B0604020202020204" pitchFamily="34" charset="0"/>
              <a:buChar char="•"/>
            </a:pPr>
            <a:r>
              <a:rPr lang="en-IN" dirty="0"/>
              <a:t>Existing, well-proven design experience</a:t>
            </a:r>
          </a:p>
          <a:p>
            <a:pPr>
              <a:buFont typeface="Arial" panose="020B0604020202020204" pitchFamily="34" charset="0"/>
              <a:buChar char="•"/>
            </a:pPr>
            <a:r>
              <a:rPr lang="en-IN" dirty="0"/>
              <a:t>Identify and Specify Abstractions</a:t>
            </a:r>
          </a:p>
          <a:p>
            <a:pPr>
              <a:buFont typeface="Arial" panose="020B0604020202020204" pitchFamily="34" charset="0"/>
              <a:buChar char="•"/>
            </a:pPr>
            <a:r>
              <a:rPr lang="en-IN" dirty="0"/>
              <a:t>Provide Common Vocabulary</a:t>
            </a:r>
          </a:p>
          <a:p>
            <a:pPr>
              <a:buFont typeface="Arial" panose="020B0604020202020204" pitchFamily="34" charset="0"/>
              <a:buChar char="•"/>
            </a:pPr>
            <a:r>
              <a:rPr lang="en-IN" dirty="0"/>
              <a:t>Means of documenting Software Architecture</a:t>
            </a:r>
          </a:p>
          <a:p>
            <a:pPr>
              <a:buFont typeface="Arial" panose="020B0604020202020204" pitchFamily="34" charset="0"/>
              <a:buChar char="•"/>
            </a:pPr>
            <a:r>
              <a:rPr lang="en-IN" dirty="0"/>
              <a:t>Support construction with defined properties</a:t>
            </a:r>
          </a:p>
          <a:p>
            <a:pPr>
              <a:buFont typeface="Arial" panose="020B0604020202020204" pitchFamily="34" charset="0"/>
              <a:buChar char="•"/>
            </a:pPr>
            <a:r>
              <a:rPr lang="en-IN" dirty="0"/>
              <a:t>Help build complex and heterogenous architectures</a:t>
            </a:r>
          </a:p>
          <a:p>
            <a:pPr>
              <a:buFont typeface="Arial" panose="020B0604020202020204" pitchFamily="34" charset="0"/>
              <a:buChar char="•"/>
            </a:pPr>
            <a:r>
              <a:rPr lang="en-IN" dirty="0"/>
              <a:t>Help to manage software complexity</a:t>
            </a:r>
          </a:p>
        </p:txBody>
      </p:sp>
      <p:sp>
        <p:nvSpPr>
          <p:cNvPr id="3" name="Content Placeholder 2">
            <a:extLst>
              <a:ext uri="{FF2B5EF4-FFF2-40B4-BE49-F238E27FC236}">
                <a16:creationId xmlns:a16="http://schemas.microsoft.com/office/drawing/2014/main" id="{206815DD-72FA-48DD-9AF4-28AC9CA02D72}"/>
              </a:ext>
            </a:extLst>
          </p:cNvPr>
          <p:cNvSpPr>
            <a:spLocks noGrp="1"/>
          </p:cNvSpPr>
          <p:nvPr>
            <p:ph sz="quarter" idx="10"/>
          </p:nvPr>
        </p:nvSpPr>
        <p:spPr/>
        <p:txBody>
          <a:bodyPr/>
          <a:lstStyle/>
          <a:p>
            <a:r>
              <a:rPr lang="en-IN" dirty="0"/>
              <a:t>Properties of Patterns</a:t>
            </a:r>
          </a:p>
        </p:txBody>
      </p:sp>
      <p:sp>
        <p:nvSpPr>
          <p:cNvPr id="4" name="Content Placeholder 3">
            <a:extLst>
              <a:ext uri="{FF2B5EF4-FFF2-40B4-BE49-F238E27FC236}">
                <a16:creationId xmlns:a16="http://schemas.microsoft.com/office/drawing/2014/main" id="{98A5463B-4729-4B57-8FA4-DB2663871175}"/>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1F21604A-FF55-4263-8789-8E164A5778BD}"/>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64147EB9-2F8A-416B-A01E-D4530EFA971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E85C24D8-F45D-4479-AC0E-F55068B516B7}"/>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51356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74E2D2-5F0D-4DA4-96CC-D3C91C0BBC0E}"/>
              </a:ext>
            </a:extLst>
          </p:cNvPr>
          <p:cNvSpPr>
            <a:spLocks noGrp="1"/>
          </p:cNvSpPr>
          <p:nvPr>
            <p:ph idx="1"/>
          </p:nvPr>
        </p:nvSpPr>
        <p:spPr/>
        <p:txBody>
          <a:bodyPr/>
          <a:lstStyle/>
          <a:p>
            <a:pPr>
              <a:buFont typeface="Arial" panose="020B0604020202020204" pitchFamily="34" charset="0"/>
              <a:buChar char="•"/>
            </a:pPr>
            <a:r>
              <a:rPr lang="en-IN" dirty="0"/>
              <a:t>A pattern addresses a recurring design problem that arises in specific design situations, and presents a solution to it. </a:t>
            </a:r>
          </a:p>
          <a:p>
            <a:pPr marL="0" indent="0"/>
            <a:r>
              <a:rPr lang="en-IN" dirty="0"/>
              <a:t>	</a:t>
            </a:r>
          </a:p>
          <a:p>
            <a:pPr>
              <a:buFont typeface="Arial" panose="020B0604020202020204" pitchFamily="34" charset="0"/>
              <a:buChar char="•"/>
            </a:pPr>
            <a:r>
              <a:rPr lang="en-IN" dirty="0"/>
              <a:t>If the problem is supporting variability in user interfaces. This problem may arise when developing software systems with human-computer interaction. You can solve this problem by a strict separation of responsibilities: the core functionality of the application is separated from its user interface. </a:t>
            </a:r>
          </a:p>
        </p:txBody>
      </p:sp>
      <p:sp>
        <p:nvSpPr>
          <p:cNvPr id="3" name="Content Placeholder 2">
            <a:extLst>
              <a:ext uri="{FF2B5EF4-FFF2-40B4-BE49-F238E27FC236}">
                <a16:creationId xmlns:a16="http://schemas.microsoft.com/office/drawing/2014/main" id="{F666B8B8-F761-40BD-9A84-CE3B462F5356}"/>
              </a:ext>
            </a:extLst>
          </p:cNvPr>
          <p:cNvSpPr>
            <a:spLocks noGrp="1"/>
          </p:cNvSpPr>
          <p:nvPr>
            <p:ph sz="quarter" idx="10"/>
          </p:nvPr>
        </p:nvSpPr>
        <p:spPr/>
        <p:txBody>
          <a:bodyPr/>
          <a:lstStyle/>
          <a:p>
            <a:r>
              <a:rPr lang="en-IN" dirty="0"/>
              <a:t>Problem…Context…Solution</a:t>
            </a:r>
          </a:p>
        </p:txBody>
      </p:sp>
      <p:sp>
        <p:nvSpPr>
          <p:cNvPr id="5" name="Date Placeholder 4">
            <a:extLst>
              <a:ext uri="{FF2B5EF4-FFF2-40B4-BE49-F238E27FC236}">
                <a16:creationId xmlns:a16="http://schemas.microsoft.com/office/drawing/2014/main" id="{88386CE2-401B-46BD-AA56-3E2CA6BFFCB4}"/>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3CD3798D-7708-42DC-AAEC-92B4C205E2C1}"/>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9E3ED62B-F09C-401A-B8DC-64BF6C9179A4}"/>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141864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C23057-265C-4B4D-B5F3-600169B26544}"/>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dirty="0"/>
              <a:t>Patterns document existing, well-proven design experience. </a:t>
            </a:r>
          </a:p>
          <a:p>
            <a:pPr>
              <a:buFont typeface="Arial" panose="020B0604020202020204" pitchFamily="34" charset="0"/>
              <a:buChar char="•"/>
            </a:pPr>
            <a:r>
              <a:rPr lang="en-IN" dirty="0"/>
              <a:t>They are not invented or created artificially. </a:t>
            </a:r>
          </a:p>
          <a:p>
            <a:pPr>
              <a:buFont typeface="Arial" panose="020B0604020202020204" pitchFamily="34" charset="0"/>
              <a:buChar char="•"/>
            </a:pPr>
            <a:r>
              <a:rPr lang="en-IN" dirty="0"/>
              <a:t>Rather they </a:t>
            </a:r>
            <a:r>
              <a:rPr lang="en-IN" dirty="0" err="1"/>
              <a:t>distill</a:t>
            </a:r>
            <a:r>
              <a:rPr lang="en-IN" dirty="0"/>
              <a:t> and provide a means to reuse the design knowledge gained by experienced practitioners</a:t>
            </a:r>
          </a:p>
          <a:p>
            <a:pPr>
              <a:buFont typeface="Arial" panose="020B0604020202020204" pitchFamily="34" charset="0"/>
              <a:buChar char="•"/>
            </a:pPr>
            <a:r>
              <a:rPr lang="en-IN" dirty="0"/>
              <a:t>Those familiar with an adequate set of patterns 'can apply them immediately to design problems without having to rediscover them’ </a:t>
            </a:r>
          </a:p>
          <a:p>
            <a:pPr>
              <a:buFont typeface="Arial" panose="020B0604020202020204" pitchFamily="34" charset="0"/>
              <a:buChar char="•"/>
            </a:pPr>
            <a:r>
              <a:rPr lang="en-IN" dirty="0"/>
              <a:t>Instead of knowledge existing only in the heads of a few experts, patterns make it more generally available. </a:t>
            </a:r>
          </a:p>
          <a:p>
            <a:pPr>
              <a:buFont typeface="Arial" panose="020B0604020202020204" pitchFamily="34" charset="0"/>
              <a:buChar char="•"/>
            </a:pPr>
            <a:r>
              <a:rPr lang="en-IN" dirty="0"/>
              <a:t>You can use such expert knowledge to design high-quality software for a specific task. </a:t>
            </a:r>
          </a:p>
          <a:p>
            <a:pPr>
              <a:buFont typeface="Arial" panose="020B0604020202020204" pitchFamily="34" charset="0"/>
              <a:buChar char="•"/>
            </a:pPr>
            <a:r>
              <a:rPr lang="en-IN" dirty="0"/>
              <a:t>The Model-View-Controller pattern, for example, presents experience gained over many years of developing interactive systems. Many well-known applications already apply the Model- View-Controller pattern-it is the classical architecture for many Smalltalk applications, and under several application frameworks such as </a:t>
            </a:r>
            <a:r>
              <a:rPr lang="en-IN" dirty="0" err="1"/>
              <a:t>MacApp</a:t>
            </a:r>
            <a:r>
              <a:rPr lang="en-IN" dirty="0"/>
              <a:t>/Windows Apps.</a:t>
            </a:r>
          </a:p>
        </p:txBody>
      </p:sp>
      <p:sp>
        <p:nvSpPr>
          <p:cNvPr id="3" name="Content Placeholder 2">
            <a:extLst>
              <a:ext uri="{FF2B5EF4-FFF2-40B4-BE49-F238E27FC236}">
                <a16:creationId xmlns:a16="http://schemas.microsoft.com/office/drawing/2014/main" id="{BA1F4D4D-0066-4398-9320-5C2B851E356C}"/>
              </a:ext>
            </a:extLst>
          </p:cNvPr>
          <p:cNvSpPr>
            <a:spLocks noGrp="1"/>
          </p:cNvSpPr>
          <p:nvPr>
            <p:ph sz="quarter" idx="10"/>
          </p:nvPr>
        </p:nvSpPr>
        <p:spPr/>
        <p:txBody>
          <a:bodyPr/>
          <a:lstStyle/>
          <a:p>
            <a:r>
              <a:rPr lang="en-IN" dirty="0"/>
              <a:t>Existing, well-proven design experience</a:t>
            </a:r>
          </a:p>
        </p:txBody>
      </p:sp>
      <p:sp>
        <p:nvSpPr>
          <p:cNvPr id="5" name="Date Placeholder 4">
            <a:extLst>
              <a:ext uri="{FF2B5EF4-FFF2-40B4-BE49-F238E27FC236}">
                <a16:creationId xmlns:a16="http://schemas.microsoft.com/office/drawing/2014/main" id="{2BB82B1B-AD30-4315-BA22-4ABAFB3A67DF}"/>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A0B61576-9B37-46E1-BD6B-63FCCF526A83}"/>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3C6B278C-CB44-4F95-B2D2-0CA80879D722}"/>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83625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D6B-B291-4920-BE8D-92648778DEB8}"/>
</file>

<file path=customXml/itemProps2.xml><?xml version="1.0" encoding="utf-8"?>
<ds:datastoreItem xmlns:ds="http://schemas.openxmlformats.org/officeDocument/2006/customXml" ds:itemID="{B9F13074-0E61-4DF0-AF8D-6708BE3A8636}"/>
</file>

<file path=customXml/itemProps3.xml><?xml version="1.0" encoding="utf-8"?>
<ds:datastoreItem xmlns:ds="http://schemas.openxmlformats.org/officeDocument/2006/customXml" ds:itemID="{00A30097-C64F-4FEE-A543-1023594C93DD}"/>
</file>

<file path=docProps/app.xml><?xml version="1.0" encoding="utf-8"?>
<Properties xmlns="http://schemas.openxmlformats.org/officeDocument/2006/extended-properties" xmlns:vt="http://schemas.openxmlformats.org/officeDocument/2006/docPropsVTypes">
  <Template/>
  <TotalTime>964</TotalTime>
  <Words>2011</Words>
  <Application>Microsoft Office PowerPoint</Application>
  <PresentationFormat>On-screen Show (4:3)</PresentationFormat>
  <Paragraphs>216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Module 6: CS 09 Patterns – Part 1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72</cp:revision>
  <dcterms:created xsi:type="dcterms:W3CDTF">2011-09-14T09:42:05Z</dcterms:created>
  <dcterms:modified xsi:type="dcterms:W3CDTF">2023-09-15T23:24:00Z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