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0" r:id="rId2"/>
    <p:sldId id="266" r:id="rId3"/>
    <p:sldId id="267" r:id="rId4"/>
    <p:sldId id="268" r:id="rId5"/>
    <p:sldId id="269" r:id="rId6"/>
    <p:sldId id="293" r:id="rId7"/>
    <p:sldId id="294" r:id="rId8"/>
    <p:sldId id="295" r:id="rId9"/>
    <p:sldId id="296" r:id="rId10"/>
    <p:sldId id="297" r:id="rId11"/>
    <p:sldId id="298" r:id="rId12"/>
    <p:sldId id="299" r:id="rId13"/>
    <p:sldId id="300" r:id="rId14"/>
    <p:sldId id="301" r:id="rId15"/>
    <p:sldId id="257" r:id="rId16"/>
    <p:sldId id="270" r:id="rId17"/>
    <p:sldId id="262" r:id="rId18"/>
    <p:sldId id="272" r:id="rId19"/>
    <p:sldId id="271" r:id="rId20"/>
    <p:sldId id="263" r:id="rId21"/>
    <p:sldId id="273" r:id="rId22"/>
    <p:sldId id="264" r:id="rId23"/>
    <p:sldId id="292" r:id="rId24"/>
    <p:sldId id="285" r:id="rId25"/>
    <p:sldId id="286" r:id="rId26"/>
    <p:sldId id="287" r:id="rId27"/>
    <p:sldId id="288" r:id="rId28"/>
    <p:sldId id="289" r:id="rId29"/>
    <p:sldId id="290" r:id="rId30"/>
    <p:sldId id="291" r:id="rId31"/>
    <p:sldId id="265" r:id="rId32"/>
    <p:sldId id="261" r:id="rId33"/>
    <p:sldId id="274" r:id="rId34"/>
    <p:sldId id="275" r:id="rId35"/>
    <p:sldId id="276" r:id="rId36"/>
    <p:sldId id="277" r:id="rId37"/>
    <p:sldId id="278" r:id="rId38"/>
    <p:sldId id="279" r:id="rId39"/>
    <p:sldId id="280" r:id="rId40"/>
    <p:sldId id="281" r:id="rId41"/>
    <p:sldId id="282" r:id="rId42"/>
    <p:sldId id="283" r:id="rId43"/>
    <p:sldId id="28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15-09-2023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Sept 16,2023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 ZG651/ SS ZG653 Software Architectures</a:t>
            </a:r>
            <a:endParaRPr lang="en-AU" dirty="0"/>
          </a:p>
        </p:txBody>
      </p:sp>
    </p:spTree>
    <p:extLst>
      <p:ext uri="{BB962C8B-B14F-4D97-AF65-F5344CB8AC3E}">
        <p14:creationId xmlns:p14="http://schemas.microsoft.com/office/powerpoint/2010/main" val="3613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Sept 16,2023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 ZG651/ SS 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Sept 16,2023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 ZG651/ SS 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 ZG651/ SS 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Sept 16,2023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Sept 16,2023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 ZG651/ SS 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Sept 16,2023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 ZG651/ SS 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Sept 16,2023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 ZG651/ SS 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Sept 16,2023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 ZG651/ SS 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10000"/>
            <a:ext cx="6553200" cy="1600200"/>
          </a:xfrm>
        </p:spPr>
        <p:txBody>
          <a:bodyPr/>
          <a:lstStyle/>
          <a:p>
            <a:r>
              <a:rPr lang="en-US" sz="3200" dirty="0"/>
              <a:t>Module 6: CS 09</a:t>
            </a:r>
            <a:br>
              <a:rPr lang="en-US" sz="2800" dirty="0"/>
            </a:br>
            <a:r>
              <a:rPr lang="en-US" sz="2400" dirty="0"/>
              <a:t>Patterns – Part 2 Mud to Structures: Layer/Pipes and Filters/</a:t>
            </a:r>
            <a:r>
              <a:rPr lang="en-US" sz="2400" dirty="0" err="1"/>
              <a:t>BlackBoard</a:t>
            </a:r>
            <a:endParaRPr lang="en-US" sz="2400" dirty="0"/>
          </a:p>
        </p:txBody>
      </p:sp>
      <p:sp>
        <p:nvSpPr>
          <p:cNvPr id="6" name="Content Placeholder 5"/>
          <p:cNvSpPr>
            <a:spLocks noGrp="1"/>
          </p:cNvSpPr>
          <p:nvPr>
            <p:ph sz="quarter" idx="13"/>
          </p:nvPr>
        </p:nvSpPr>
        <p:spPr/>
        <p:txBody>
          <a:bodyPr/>
          <a:lstStyle/>
          <a:p>
            <a:r>
              <a:rPr lang="en-US" dirty="0"/>
              <a:t>Harvinder S Jabbal</a:t>
            </a:r>
          </a:p>
          <a:p>
            <a:r>
              <a:rPr lang="en-US" dirty="0"/>
              <a:t>SSZG653 Software Architectures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 ZG651/ SS 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Sept 16,2023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73D201-2D1B-4B8D-8060-F0F0009489E1}"/>
              </a:ext>
            </a:extLst>
          </p:cNvPr>
          <p:cNvSpPr>
            <a:spLocks noGrp="1"/>
          </p:cNvSpPr>
          <p:nvPr>
            <p:ph idx="1"/>
          </p:nvPr>
        </p:nvSpPr>
        <p:spPr/>
        <p:txBody>
          <a:bodyPr>
            <a:normAutofit lnSpcReduction="10000"/>
          </a:bodyPr>
          <a:lstStyle/>
          <a:p>
            <a:r>
              <a:rPr lang="en-IN" dirty="0"/>
              <a:t>Virtual Machines. We can speak of lower levels as a virtual machine that insulates higher levels from low-level details or varying hardware. For example, the Java Virtual Machine (JVM) defines a binary code format. Code written in the Java programming language is translated into a platform-neutral binary code, also called byte- codes, and delivered to the JVM for interpretation. The JVM itself is platform-specific-there are implementations of the JVM for different operating systems and processors. Such a two-step translation process allows platform-neutral source code and the delivery of binary code not readable to humans1, while maintaining platform- independency.</a:t>
            </a:r>
          </a:p>
        </p:txBody>
      </p:sp>
      <p:sp>
        <p:nvSpPr>
          <p:cNvPr id="3" name="Content Placeholder 2">
            <a:extLst>
              <a:ext uri="{FF2B5EF4-FFF2-40B4-BE49-F238E27FC236}">
                <a16:creationId xmlns:a16="http://schemas.microsoft.com/office/drawing/2014/main" id="{DD1AB869-12AD-4E41-85AE-B74C7CC63702}"/>
              </a:ext>
            </a:extLst>
          </p:cNvPr>
          <p:cNvSpPr>
            <a:spLocks noGrp="1"/>
          </p:cNvSpPr>
          <p:nvPr>
            <p:ph sz="quarter" idx="10"/>
          </p:nvPr>
        </p:nvSpPr>
        <p:spPr/>
        <p:txBody>
          <a:bodyPr/>
          <a:lstStyle/>
          <a:p>
            <a:r>
              <a:rPr lang="en-IN" dirty="0"/>
              <a:t>Known Usages: </a:t>
            </a:r>
          </a:p>
        </p:txBody>
      </p:sp>
      <p:sp>
        <p:nvSpPr>
          <p:cNvPr id="5" name="Date Placeholder 4">
            <a:extLst>
              <a:ext uri="{FF2B5EF4-FFF2-40B4-BE49-F238E27FC236}">
                <a16:creationId xmlns:a16="http://schemas.microsoft.com/office/drawing/2014/main" id="{AE1E47FF-9644-4B0F-871E-8B2305CE011A}"/>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4FEE2506-D19F-4FAF-B1FF-31AA962B5772}"/>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AF35865C-BCBD-4BC2-9F7C-88B34B3B518A}"/>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286038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9F22A9-8335-4FA5-A204-98DEF1F969B2}"/>
              </a:ext>
            </a:extLst>
          </p:cNvPr>
          <p:cNvSpPr>
            <a:spLocks noGrp="1"/>
          </p:cNvSpPr>
          <p:nvPr>
            <p:ph idx="1"/>
          </p:nvPr>
        </p:nvSpPr>
        <p:spPr/>
        <p:txBody>
          <a:bodyPr>
            <a:normAutofit fontScale="92500" lnSpcReduction="10000"/>
          </a:bodyPr>
          <a:lstStyle/>
          <a:p>
            <a:r>
              <a:rPr lang="en-IN" dirty="0"/>
              <a:t>APIs. An Application Programming Interface is a layer that </a:t>
            </a:r>
            <a:r>
              <a:rPr lang="en-IN" dirty="0" err="1"/>
              <a:t>encapsu</a:t>
            </a:r>
            <a:r>
              <a:rPr lang="en-IN" dirty="0"/>
              <a:t>- </a:t>
            </a:r>
            <a:r>
              <a:rPr lang="en-IN" dirty="0" err="1"/>
              <a:t>lates</a:t>
            </a:r>
            <a:r>
              <a:rPr lang="en-IN" dirty="0"/>
              <a:t> lower layers of frequently-used functionality. An API is usually a flat collection of function specifications, such as the UNIX system calls. 'Flat' means here that the system calls for accessing the UNIX file system. These libraries provide the benefit of </a:t>
            </a:r>
            <a:r>
              <a:rPr lang="en-IN" dirty="0" err="1"/>
              <a:t>portabil</a:t>
            </a:r>
            <a:r>
              <a:rPr lang="en-IN" dirty="0"/>
              <a:t>- </a:t>
            </a:r>
            <a:r>
              <a:rPr lang="en-IN" dirty="0" err="1"/>
              <a:t>ity</a:t>
            </a:r>
            <a:r>
              <a:rPr lang="en-IN" dirty="0"/>
              <a:t> between different operating systems, and provide additional higher-level services such as output buffering or formatted output. They often carry the liability of lower efficiency2, and perhaps more tightly-prescribed </a:t>
            </a:r>
            <a:r>
              <a:rPr lang="en-IN" dirty="0" err="1"/>
              <a:t>behavior</a:t>
            </a:r>
            <a:r>
              <a:rPr lang="en-IN" dirty="0"/>
              <a:t>, whereas conventional system calls would give more flexibility-and more opportunities for errors and </a:t>
            </a:r>
            <a:r>
              <a:rPr lang="en-IN" dirty="0" err="1"/>
              <a:t>concep</a:t>
            </a:r>
            <a:r>
              <a:rPr lang="en-IN" dirty="0"/>
              <a:t>- </a:t>
            </a:r>
            <a:r>
              <a:rPr lang="en-IN" dirty="0" err="1"/>
              <a:t>tual</a:t>
            </a:r>
            <a:r>
              <a:rPr lang="en-IN" dirty="0"/>
              <a:t> mismatches, mostly due to the wide gap between high-level application abstractions and low-level system calls.</a:t>
            </a:r>
          </a:p>
        </p:txBody>
      </p:sp>
      <p:sp>
        <p:nvSpPr>
          <p:cNvPr id="3" name="Content Placeholder 2">
            <a:extLst>
              <a:ext uri="{FF2B5EF4-FFF2-40B4-BE49-F238E27FC236}">
                <a16:creationId xmlns:a16="http://schemas.microsoft.com/office/drawing/2014/main" id="{F78D0F00-0D81-4ECC-90CB-CB29FAB37EE6}"/>
              </a:ext>
            </a:extLst>
          </p:cNvPr>
          <p:cNvSpPr>
            <a:spLocks noGrp="1"/>
          </p:cNvSpPr>
          <p:nvPr>
            <p:ph sz="quarter" idx="10"/>
          </p:nvPr>
        </p:nvSpPr>
        <p:spPr/>
        <p:txBody>
          <a:bodyPr/>
          <a:lstStyle/>
          <a:p>
            <a:r>
              <a:rPr lang="en-IN" dirty="0"/>
              <a:t>Known Usages: </a:t>
            </a:r>
          </a:p>
        </p:txBody>
      </p:sp>
      <p:sp>
        <p:nvSpPr>
          <p:cNvPr id="5" name="Date Placeholder 4">
            <a:extLst>
              <a:ext uri="{FF2B5EF4-FFF2-40B4-BE49-F238E27FC236}">
                <a16:creationId xmlns:a16="http://schemas.microsoft.com/office/drawing/2014/main" id="{43BB3E11-A287-4689-8DEC-D9A3D1CC2A4C}"/>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7CAFB7DD-A5FC-4EE7-9039-53A129EA9B81}"/>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AD566C53-6367-4075-9433-C60C41A30053}"/>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914574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F91FA5-937E-4C6D-8D98-5BB18E57F534}"/>
              </a:ext>
            </a:extLst>
          </p:cNvPr>
          <p:cNvSpPr>
            <a:spLocks noGrp="1"/>
          </p:cNvSpPr>
          <p:nvPr>
            <p:ph idx="1"/>
          </p:nvPr>
        </p:nvSpPr>
        <p:spPr/>
        <p:txBody>
          <a:bodyPr>
            <a:normAutofit fontScale="85000" lnSpcReduction="10000"/>
          </a:bodyPr>
          <a:lstStyle/>
          <a:p>
            <a:r>
              <a:rPr lang="en-IN" dirty="0"/>
              <a:t>Information Systems (IS) from the business software domain often use a two-layer architecture. The bottom layer is a database that holds company-specific data. Many applications work concurrently on top of this database to </a:t>
            </a:r>
            <a:r>
              <a:rPr lang="en-IN" dirty="0" err="1"/>
              <a:t>fulfill</a:t>
            </a:r>
            <a:r>
              <a:rPr lang="en-IN" dirty="0"/>
              <a:t> different tasks. Mainframe interactive systems and the much-extolled Client-Server systems often employ this architecture. Because the tight coupling of user interface and data representation causes its share of problems, a third layer is introduced between them-the domain layer-which models the conceptual structure of the problem domain. As the top level still mixes user interface and application, this level is also split, resulting in a four-layer architecture. These are, from highest to lowest: </a:t>
            </a:r>
          </a:p>
          <a:p>
            <a:r>
              <a:rPr lang="en-IN" dirty="0"/>
              <a:t>Presentation </a:t>
            </a:r>
          </a:p>
          <a:p>
            <a:r>
              <a:rPr lang="en-IN" dirty="0"/>
              <a:t>Application logic </a:t>
            </a:r>
          </a:p>
          <a:p>
            <a:r>
              <a:rPr lang="en-IN" dirty="0"/>
              <a:t>Domain layer </a:t>
            </a:r>
          </a:p>
          <a:p>
            <a:r>
              <a:rPr lang="en-IN" dirty="0"/>
              <a:t>Database</a:t>
            </a:r>
          </a:p>
        </p:txBody>
      </p:sp>
      <p:sp>
        <p:nvSpPr>
          <p:cNvPr id="3" name="Content Placeholder 2">
            <a:extLst>
              <a:ext uri="{FF2B5EF4-FFF2-40B4-BE49-F238E27FC236}">
                <a16:creationId xmlns:a16="http://schemas.microsoft.com/office/drawing/2014/main" id="{4E9432D7-621B-436F-9AE1-48653445B4B1}"/>
              </a:ext>
            </a:extLst>
          </p:cNvPr>
          <p:cNvSpPr>
            <a:spLocks noGrp="1"/>
          </p:cNvSpPr>
          <p:nvPr>
            <p:ph sz="quarter" idx="10"/>
          </p:nvPr>
        </p:nvSpPr>
        <p:spPr/>
        <p:txBody>
          <a:bodyPr/>
          <a:lstStyle/>
          <a:p>
            <a:r>
              <a:rPr lang="en-IN"/>
              <a:t>Known Usages: </a:t>
            </a:r>
            <a:endParaRPr lang="en-IN" dirty="0"/>
          </a:p>
        </p:txBody>
      </p:sp>
      <p:sp>
        <p:nvSpPr>
          <p:cNvPr id="5" name="Date Placeholder 4">
            <a:extLst>
              <a:ext uri="{FF2B5EF4-FFF2-40B4-BE49-F238E27FC236}">
                <a16:creationId xmlns:a16="http://schemas.microsoft.com/office/drawing/2014/main" id="{81F00253-CD98-4226-9181-DD4FBE4BD0E7}"/>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C8919CEF-706A-404F-82FC-049FAD9B257B}"/>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65E4ADC4-E592-4174-B40C-E094C675B2C8}"/>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402606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308514-E56B-42D3-8197-DA59CA1FB568}"/>
              </a:ext>
            </a:extLst>
          </p:cNvPr>
          <p:cNvSpPr>
            <a:spLocks noGrp="1"/>
          </p:cNvSpPr>
          <p:nvPr>
            <p:ph idx="1"/>
          </p:nvPr>
        </p:nvSpPr>
        <p:spPr/>
        <p:txBody>
          <a:bodyPr>
            <a:normAutofit fontScale="62500" lnSpcReduction="20000"/>
          </a:bodyPr>
          <a:lstStyle/>
          <a:p>
            <a:r>
              <a:rPr lang="en-IN" dirty="0"/>
              <a:t>Windows NT [Cus93]. This operating system is structured according to the Microkernel pattern (171). The NT Executive component corresponds to the microkernel component of the Microkernel pattern. The NT Executive is a Relaxed Layered System, as described in the Variants section. It has the following layers: </a:t>
            </a:r>
          </a:p>
          <a:p>
            <a:r>
              <a:rPr lang="en-IN" dirty="0"/>
              <a:t>System services: the interface layer between the subsystems and the NT Executive. </a:t>
            </a:r>
          </a:p>
          <a:p>
            <a:r>
              <a:rPr lang="en-IN" dirty="0"/>
              <a:t>2. Input/output buffering in </a:t>
            </a:r>
            <a:r>
              <a:rPr lang="en-IN" dirty="0" err="1"/>
              <a:t>Mgher</a:t>
            </a:r>
            <a:r>
              <a:rPr lang="en-IN" dirty="0"/>
              <a:t> layers is often intended to have the inverse effect-better performance than undisciplined direct use of lower-level system calls. </a:t>
            </a:r>
          </a:p>
          <a:p>
            <a:r>
              <a:rPr lang="en-IN" dirty="0"/>
              <a:t>@ Resource management layer: this contains the modules Object Manager, Security Reference Monitor, Process Manager, 1/0 Manager, Virtual Memory Manager and Local Procedure Calls. </a:t>
            </a:r>
          </a:p>
          <a:p>
            <a:r>
              <a:rPr lang="en-IN" dirty="0"/>
              <a:t>@ Kernel: this takes care of basic functions such as interrupt and ex- </a:t>
            </a:r>
            <a:r>
              <a:rPr lang="en-IN" dirty="0" err="1"/>
              <a:t>ception</a:t>
            </a:r>
            <a:r>
              <a:rPr lang="en-IN" dirty="0"/>
              <a:t> handling, multiprocessor synchronization, thread </a:t>
            </a:r>
            <a:r>
              <a:rPr lang="en-IN" dirty="0" err="1"/>
              <a:t>schedu</a:t>
            </a:r>
            <a:r>
              <a:rPr lang="en-IN" dirty="0"/>
              <a:t>- ling and thread dispatching. </a:t>
            </a:r>
          </a:p>
          <a:p>
            <a:r>
              <a:rPr lang="en-IN" dirty="0"/>
              <a:t>@ HAL (Hardware Abstraction Layer): this hides hardware differences between machines of different processor families. </a:t>
            </a:r>
          </a:p>
          <a:p>
            <a:r>
              <a:rPr lang="en-IN" dirty="0"/>
              <a:t>@ Hardware </a:t>
            </a:r>
          </a:p>
          <a:p>
            <a:r>
              <a:rPr lang="en-IN" dirty="0"/>
              <a:t>Windows NT relaxes the principles of the Layers pattern because the Kernel and the 1/0 manager access the underlying hardware directly for reasons of efficiency. </a:t>
            </a:r>
          </a:p>
          <a:p>
            <a:r>
              <a:rPr lang="en-IN" dirty="0" err="1"/>
              <a:t>onsequences</a:t>
            </a:r>
            <a:r>
              <a:rPr lang="en-IN" dirty="0"/>
              <a:t> </a:t>
            </a:r>
          </a:p>
        </p:txBody>
      </p:sp>
      <p:sp>
        <p:nvSpPr>
          <p:cNvPr id="3" name="Content Placeholder 2">
            <a:extLst>
              <a:ext uri="{FF2B5EF4-FFF2-40B4-BE49-F238E27FC236}">
                <a16:creationId xmlns:a16="http://schemas.microsoft.com/office/drawing/2014/main" id="{BF08F5C8-32E3-48B1-9610-91105CAA3285}"/>
              </a:ext>
            </a:extLst>
          </p:cNvPr>
          <p:cNvSpPr>
            <a:spLocks noGrp="1"/>
          </p:cNvSpPr>
          <p:nvPr>
            <p:ph sz="quarter" idx="10"/>
          </p:nvPr>
        </p:nvSpPr>
        <p:spPr/>
        <p:txBody>
          <a:bodyPr/>
          <a:lstStyle/>
          <a:p>
            <a:r>
              <a:rPr lang="en-IN" dirty="0"/>
              <a:t>Known Usages: </a:t>
            </a:r>
          </a:p>
        </p:txBody>
      </p:sp>
      <p:sp>
        <p:nvSpPr>
          <p:cNvPr id="5" name="Date Placeholder 4">
            <a:extLst>
              <a:ext uri="{FF2B5EF4-FFF2-40B4-BE49-F238E27FC236}">
                <a16:creationId xmlns:a16="http://schemas.microsoft.com/office/drawing/2014/main" id="{8DD61C41-3B05-48BF-A2F1-D0DE2073EE93}"/>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C3FE4AE5-7DFE-44D4-8A9D-A71F9A529495}"/>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5EED217C-DF23-404A-858A-76132067A592}"/>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2811850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75BA8-02FE-411B-A6D5-5EEED5245E2E}"/>
              </a:ext>
            </a:extLst>
          </p:cNvPr>
          <p:cNvSpPr>
            <a:spLocks noGrp="1"/>
          </p:cNvSpPr>
          <p:nvPr>
            <p:ph idx="1"/>
          </p:nvPr>
        </p:nvSpPr>
        <p:spPr/>
        <p:txBody>
          <a:bodyPr/>
          <a:lstStyle/>
          <a:p>
            <a:pPr marL="0" indent="0"/>
            <a:r>
              <a:rPr lang="en-IN" dirty="0"/>
              <a:t>Benefits</a:t>
            </a:r>
          </a:p>
          <a:p>
            <a:pPr marL="457200" indent="-457200">
              <a:buFont typeface="+mj-lt"/>
              <a:buAutoNum type="arabicPeriod"/>
            </a:pPr>
            <a:r>
              <a:rPr lang="en-IN" dirty="0"/>
              <a:t>Reuse of layers.</a:t>
            </a:r>
          </a:p>
          <a:p>
            <a:pPr marL="457200" indent="-457200">
              <a:buFont typeface="+mj-lt"/>
              <a:buAutoNum type="arabicPeriod"/>
            </a:pPr>
            <a:r>
              <a:rPr lang="en-IN" dirty="0"/>
              <a:t>Support for standardization.</a:t>
            </a:r>
          </a:p>
          <a:p>
            <a:pPr marL="457200" indent="-457200">
              <a:buFont typeface="+mj-lt"/>
              <a:buAutoNum type="arabicPeriod"/>
            </a:pPr>
            <a:r>
              <a:rPr lang="en-IN" dirty="0"/>
              <a:t>Dependencies are kept local</a:t>
            </a:r>
          </a:p>
          <a:p>
            <a:pPr marL="0" indent="0"/>
            <a:r>
              <a:rPr lang="en-IN" dirty="0"/>
              <a:t>Liabilities</a:t>
            </a:r>
          </a:p>
          <a:p>
            <a:pPr marL="457200" indent="-457200">
              <a:buFont typeface="+mj-lt"/>
              <a:buAutoNum type="arabicPeriod"/>
            </a:pPr>
            <a:r>
              <a:rPr lang="en-IN" dirty="0"/>
              <a:t>Cascades of changing behaviour.</a:t>
            </a:r>
          </a:p>
          <a:p>
            <a:pPr marL="457200" indent="-457200">
              <a:buFont typeface="+mj-lt"/>
              <a:buAutoNum type="arabicPeriod"/>
            </a:pPr>
            <a:r>
              <a:rPr lang="en-IN" dirty="0"/>
              <a:t>Lower efficiency.</a:t>
            </a:r>
          </a:p>
          <a:p>
            <a:pPr marL="457200" indent="-457200">
              <a:buFont typeface="+mj-lt"/>
              <a:buAutoNum type="arabicPeriod"/>
            </a:pPr>
            <a:r>
              <a:rPr lang="en-IN" dirty="0"/>
              <a:t>Unnecessary work.</a:t>
            </a:r>
          </a:p>
          <a:p>
            <a:pPr marL="457200" indent="-457200">
              <a:buFont typeface="+mj-lt"/>
              <a:buAutoNum type="arabicPeriod"/>
            </a:pPr>
            <a:r>
              <a:rPr lang="en-IN" dirty="0" err="1"/>
              <a:t>Difiulty</a:t>
            </a:r>
            <a:r>
              <a:rPr lang="en-IN" dirty="0"/>
              <a:t> of establishing the correct granularity of layers.</a:t>
            </a:r>
          </a:p>
        </p:txBody>
      </p:sp>
      <p:sp>
        <p:nvSpPr>
          <p:cNvPr id="3" name="Content Placeholder 2">
            <a:extLst>
              <a:ext uri="{FF2B5EF4-FFF2-40B4-BE49-F238E27FC236}">
                <a16:creationId xmlns:a16="http://schemas.microsoft.com/office/drawing/2014/main" id="{10691DA3-4AA8-4790-B3BE-E2282390FF2B}"/>
              </a:ext>
            </a:extLst>
          </p:cNvPr>
          <p:cNvSpPr>
            <a:spLocks noGrp="1"/>
          </p:cNvSpPr>
          <p:nvPr>
            <p:ph sz="quarter" idx="10"/>
          </p:nvPr>
        </p:nvSpPr>
        <p:spPr/>
        <p:txBody>
          <a:bodyPr/>
          <a:lstStyle/>
          <a:p>
            <a:r>
              <a:rPr lang="en-IN" dirty="0"/>
              <a:t>Benefits</a:t>
            </a:r>
          </a:p>
        </p:txBody>
      </p:sp>
      <p:sp>
        <p:nvSpPr>
          <p:cNvPr id="5" name="Date Placeholder 4">
            <a:extLst>
              <a:ext uri="{FF2B5EF4-FFF2-40B4-BE49-F238E27FC236}">
                <a16:creationId xmlns:a16="http://schemas.microsoft.com/office/drawing/2014/main" id="{C37C68E7-506E-4A37-84F8-0F83BF3D041E}"/>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CDBEBFB7-8F47-4584-8838-571C68BF2863}"/>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B26FFEAA-24C0-4E0B-8CE9-7E83D7E30CFD}"/>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23972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Pipes and Filters</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15</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 ZG651/ SS 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Sept 16,2023</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E0054C-795E-4F97-B2CA-1C2AA0099515}"/>
              </a:ext>
            </a:extLst>
          </p:cNvPr>
          <p:cNvSpPr>
            <a:spLocks noGrp="1"/>
          </p:cNvSpPr>
          <p:nvPr>
            <p:ph idx="1"/>
          </p:nvPr>
        </p:nvSpPr>
        <p:spPr/>
        <p:txBody>
          <a:bodyPr/>
          <a:lstStyle/>
          <a:p>
            <a:r>
              <a:rPr lang="en-IN" dirty="0"/>
              <a:t>	The Pipes and Filters architectural pattern provides a structure for systems that process a stream of data. Each processing step is encapsulated in a filter component. Data is passed through pipes between adjacent filters. Recombining filters allows you to build families of related systems. </a:t>
            </a:r>
          </a:p>
        </p:txBody>
      </p:sp>
      <p:sp>
        <p:nvSpPr>
          <p:cNvPr id="3" name="Content Placeholder 2">
            <a:extLst>
              <a:ext uri="{FF2B5EF4-FFF2-40B4-BE49-F238E27FC236}">
                <a16:creationId xmlns:a16="http://schemas.microsoft.com/office/drawing/2014/main" id="{C6877668-E72C-438C-B1FF-A452618B2C83}"/>
              </a:ext>
            </a:extLst>
          </p:cNvPr>
          <p:cNvSpPr>
            <a:spLocks noGrp="1"/>
          </p:cNvSpPr>
          <p:nvPr>
            <p:ph sz="quarter" idx="10"/>
          </p:nvPr>
        </p:nvSpPr>
        <p:spPr/>
        <p:txBody>
          <a:bodyPr/>
          <a:lstStyle/>
          <a:p>
            <a:r>
              <a:rPr lang="en-IN" dirty="0"/>
              <a:t>Pipes and Filters</a:t>
            </a:r>
          </a:p>
        </p:txBody>
      </p:sp>
      <p:sp>
        <p:nvSpPr>
          <p:cNvPr id="5" name="Date Placeholder 4">
            <a:extLst>
              <a:ext uri="{FF2B5EF4-FFF2-40B4-BE49-F238E27FC236}">
                <a16:creationId xmlns:a16="http://schemas.microsoft.com/office/drawing/2014/main" id="{B21B032D-CABA-41AA-A98D-FB96F6D0E9EF}"/>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918B7637-618E-4BBA-9DCD-97E11DD04782}"/>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5098E105-7605-4E61-AEEB-BD61A02AC808}"/>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197896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a:solidFill>
                  <a:schemeClr val="tx1"/>
                </a:solidFill>
                <a:latin typeface="+mn-lt"/>
                <a:ea typeface="+mn-ea"/>
                <a:cs typeface="+mn-cs"/>
              </a:rPr>
              <a:t>Context: </a:t>
            </a:r>
            <a:r>
              <a:rPr lang="en-US" sz="3200" b="0" i="0" u="none" strike="noStrike" kern="1200" baseline="0" dirty="0">
                <a:solidFill>
                  <a:schemeClr val="tx1"/>
                </a:solidFill>
                <a:latin typeface="+mn-lt"/>
                <a:ea typeface="+mn-ea"/>
                <a:cs typeface="+mn-cs"/>
              </a:rPr>
              <a:t>Many systems are required to transform streams of discrete data items, from input to output. Many types of transformations occur repeatedly in practice, and so it is desirable to create these as independent, reusable parts.</a:t>
            </a:r>
          </a:p>
          <a:p>
            <a:r>
              <a:rPr lang="en-US" sz="3200" b="1" i="0" u="none" strike="noStrike" kern="1200" baseline="0" dirty="0">
                <a:solidFill>
                  <a:schemeClr val="tx1"/>
                </a:solidFill>
                <a:latin typeface="+mn-lt"/>
                <a:ea typeface="+mn-ea"/>
                <a:cs typeface="+mn-cs"/>
              </a:rPr>
              <a:t>Problem: </a:t>
            </a:r>
            <a:r>
              <a:rPr lang="en-US" sz="3200" b="0" i="0" u="none" strike="noStrike" kern="1200" baseline="0" dirty="0">
                <a:solidFill>
                  <a:schemeClr val="tx1"/>
                </a:solidFill>
                <a:latin typeface="+mn-lt"/>
                <a:ea typeface="+mn-ea"/>
                <a:cs typeface="+mn-cs"/>
              </a:rPr>
              <a:t>Such systems need to be divided into reusable, loosely coupled components with simple, generic interaction mechanisms. In this way they can be flexibly combined with each other. The components, being generic and loosely coupled, are easily reused. The components, being independent, can execute in parallel.</a:t>
            </a:r>
          </a:p>
          <a:p>
            <a:r>
              <a:rPr lang="en-US" sz="3200" b="1" i="0" u="none" strike="noStrike" kern="1200" baseline="0" dirty="0">
                <a:solidFill>
                  <a:schemeClr val="tx1"/>
                </a:solidFill>
                <a:latin typeface="+mn-lt"/>
                <a:ea typeface="+mn-ea"/>
                <a:cs typeface="+mn-cs"/>
              </a:rPr>
              <a:t>Solution: </a:t>
            </a:r>
            <a:r>
              <a:rPr lang="en-US" sz="3200" b="0" i="0" u="none" strike="noStrike" kern="1200" baseline="0" dirty="0">
                <a:solidFill>
                  <a:schemeClr val="tx1"/>
                </a:solidFill>
                <a:latin typeface="+mn-lt"/>
                <a:ea typeface="+mn-ea"/>
                <a:cs typeface="+mn-cs"/>
              </a:rPr>
              <a:t>The pattern of interaction in the pipe-and-filter pattern is characterized by successive transformations of streams of data. Data arrives at a filter’s input port(s), is transformed, and then is passed via its output port(s) through a pipe to the next filter. A single filter can consume data from, or produce data to, one or more ports.</a:t>
            </a:r>
          </a:p>
        </p:txBody>
      </p:sp>
      <p:sp>
        <p:nvSpPr>
          <p:cNvPr id="5" name="Content Placeholder 4">
            <a:extLst>
              <a:ext uri="{FF2B5EF4-FFF2-40B4-BE49-F238E27FC236}">
                <a16:creationId xmlns:a16="http://schemas.microsoft.com/office/drawing/2014/main" id="{7C464362-32C0-459B-8518-FD238114B64C}"/>
              </a:ext>
            </a:extLst>
          </p:cNvPr>
          <p:cNvSpPr>
            <a:spLocks noGrp="1"/>
          </p:cNvSpPr>
          <p:nvPr>
            <p:ph sz="quarter" idx="10"/>
          </p:nvPr>
        </p:nvSpPr>
        <p:spPr/>
        <p:txBody>
          <a:bodyPr/>
          <a:lstStyle/>
          <a:p>
            <a:r>
              <a:rPr lang="en-US" dirty="0"/>
              <a:t>Pipe and Filter Pattern</a:t>
            </a:r>
            <a:endParaRPr lang="en-IN"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C58DC4A5-0C21-42DD-AD90-6D4BC12F629E}"/>
              </a:ext>
            </a:extLst>
          </p:cNvPr>
          <p:cNvSpPr>
            <a:spLocks noGrp="1"/>
          </p:cNvSpPr>
          <p:nvPr>
            <p:ph type="dt" sz="half" idx="12"/>
          </p:nvPr>
        </p:nvSpPr>
        <p:spPr/>
        <p:txBody>
          <a:bodyPr/>
          <a:lstStyle/>
          <a:p>
            <a:r>
              <a:rPr lang="en-US"/>
              <a:t>Sept 16,2023</a:t>
            </a:r>
          </a:p>
        </p:txBody>
      </p:sp>
      <p:sp>
        <p:nvSpPr>
          <p:cNvPr id="7" name="Slide Number Placeholder 6">
            <a:extLst>
              <a:ext uri="{FF2B5EF4-FFF2-40B4-BE49-F238E27FC236}">
                <a16:creationId xmlns:a16="http://schemas.microsoft.com/office/drawing/2014/main" id="{B73EB1B0-C35C-42EE-AC8D-873B40989586}"/>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2290443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0DBAEB-CF39-460E-B3C1-22F624C52298}"/>
              </a:ext>
            </a:extLst>
          </p:cNvPr>
          <p:cNvSpPr>
            <a:spLocks noGrp="1"/>
          </p:cNvSpPr>
          <p:nvPr>
            <p:ph idx="1"/>
          </p:nvPr>
        </p:nvSpPr>
        <p:spPr/>
        <p:txBody>
          <a:bodyPr>
            <a:normAutofit/>
          </a:bodyPr>
          <a:lstStyle/>
          <a:p>
            <a:pPr>
              <a:buFont typeface="Arial" panose="020B0604020202020204" pitchFamily="34" charset="0"/>
              <a:buChar char="•"/>
            </a:pPr>
            <a:r>
              <a:rPr lang="en-IN" dirty="0"/>
              <a:t>Imagine you are building a system that must process or transform a stream of input data. Implementing such a system as a single component may not be feasible for several reasons: </a:t>
            </a:r>
          </a:p>
          <a:p>
            <a:pPr lvl="1">
              <a:buFont typeface="Arial" panose="020B0604020202020204" pitchFamily="34" charset="0"/>
              <a:buChar char="•"/>
            </a:pPr>
            <a:r>
              <a:rPr lang="en-IN" dirty="0"/>
              <a:t>the system has to be built by several developers, </a:t>
            </a:r>
          </a:p>
          <a:p>
            <a:pPr lvl="1">
              <a:buFont typeface="Arial" panose="020B0604020202020204" pitchFamily="34" charset="0"/>
              <a:buChar char="•"/>
            </a:pPr>
            <a:r>
              <a:rPr lang="en-IN" dirty="0"/>
              <a:t>the global system task decomposes naturally into several processing stages, and</a:t>
            </a:r>
          </a:p>
          <a:p>
            <a:pPr lvl="1">
              <a:buFont typeface="Arial" panose="020B0604020202020204" pitchFamily="34" charset="0"/>
              <a:buChar char="•"/>
            </a:pPr>
            <a:r>
              <a:rPr lang="en-IN" dirty="0"/>
              <a:t>the requirements are likely to change. </a:t>
            </a:r>
          </a:p>
          <a:p>
            <a:pPr>
              <a:buFont typeface="Arial" panose="020B0604020202020204" pitchFamily="34" charset="0"/>
              <a:buChar char="•"/>
            </a:pPr>
            <a:r>
              <a:rPr lang="en-IN" dirty="0"/>
              <a:t>You therefore plan for future flexibility by exchanging or reordering the processing steps. </a:t>
            </a:r>
          </a:p>
          <a:p>
            <a:pPr>
              <a:buFont typeface="Arial" panose="020B0604020202020204" pitchFamily="34" charset="0"/>
              <a:buChar char="•"/>
            </a:pPr>
            <a:r>
              <a:rPr lang="en-IN" dirty="0"/>
              <a:t>By incorporating such flexibility, it is possible to build a family of systems using existing processing components.</a:t>
            </a:r>
          </a:p>
        </p:txBody>
      </p:sp>
      <p:sp>
        <p:nvSpPr>
          <p:cNvPr id="3" name="Content Placeholder 2">
            <a:extLst>
              <a:ext uri="{FF2B5EF4-FFF2-40B4-BE49-F238E27FC236}">
                <a16:creationId xmlns:a16="http://schemas.microsoft.com/office/drawing/2014/main" id="{3E0707E0-F948-41BD-88A5-07C3E6A99B25}"/>
              </a:ext>
            </a:extLst>
          </p:cNvPr>
          <p:cNvSpPr>
            <a:spLocks noGrp="1"/>
          </p:cNvSpPr>
          <p:nvPr>
            <p:ph sz="quarter" idx="10"/>
          </p:nvPr>
        </p:nvSpPr>
        <p:spPr/>
        <p:txBody>
          <a:bodyPr/>
          <a:lstStyle/>
          <a:p>
            <a:r>
              <a:rPr lang="en-IN" dirty="0"/>
              <a:t>Problem</a:t>
            </a:r>
          </a:p>
        </p:txBody>
      </p:sp>
      <p:sp>
        <p:nvSpPr>
          <p:cNvPr id="5" name="Date Placeholder 4">
            <a:extLst>
              <a:ext uri="{FF2B5EF4-FFF2-40B4-BE49-F238E27FC236}">
                <a16:creationId xmlns:a16="http://schemas.microsoft.com/office/drawing/2014/main" id="{922139DC-E0FC-48A0-BA46-9C947D2A2C45}"/>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C8EC8861-8E80-493D-9529-49AB835CD7FC}"/>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7CEA63F0-6C7E-49E9-8ED0-F48E8A5FC49F}"/>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380814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0DBAEB-CF39-460E-B3C1-22F624C52298}"/>
              </a:ext>
            </a:extLst>
          </p:cNvPr>
          <p:cNvSpPr>
            <a:spLocks noGrp="1"/>
          </p:cNvSpPr>
          <p:nvPr>
            <p:ph idx="1"/>
          </p:nvPr>
        </p:nvSpPr>
        <p:spPr/>
        <p:txBody>
          <a:bodyPr>
            <a:normAutofit fontScale="85000" lnSpcReduction="10000"/>
          </a:bodyPr>
          <a:lstStyle/>
          <a:p>
            <a:r>
              <a:rPr lang="en-IN" dirty="0"/>
              <a:t>	The design of the system-especially the interconnection of processing steps-has to consider the following forces: </a:t>
            </a:r>
          </a:p>
          <a:p>
            <a:pPr>
              <a:buFont typeface="Arial" panose="020B0604020202020204" pitchFamily="34" charset="0"/>
              <a:buChar char="•"/>
            </a:pPr>
            <a:r>
              <a:rPr lang="en-IN" dirty="0"/>
              <a:t>Future system enhancements should be possible by exchanging processing steps or by recombination of steps, even by users. </a:t>
            </a:r>
          </a:p>
          <a:p>
            <a:pPr>
              <a:buFont typeface="Arial" panose="020B0604020202020204" pitchFamily="34" charset="0"/>
              <a:buChar char="•"/>
            </a:pPr>
            <a:r>
              <a:rPr lang="en-IN" dirty="0"/>
              <a:t>Small processing steps are easier to reuse in different contexts than large components. Non-adjacent processing steps do not share information. </a:t>
            </a:r>
          </a:p>
          <a:p>
            <a:pPr>
              <a:buFont typeface="Arial" panose="020B0604020202020204" pitchFamily="34" charset="0"/>
              <a:buChar char="•"/>
            </a:pPr>
            <a:r>
              <a:rPr lang="en-IN" dirty="0"/>
              <a:t>Different sources of input data exist, such as a network connection or a hardware sensor providing temperature readings, for example. It should be possible to present or store final results in various ways. Explicit storage of intermediate results for further processing in files clutters directories and is error-prone, if done by users. </a:t>
            </a:r>
          </a:p>
          <a:p>
            <a:pPr>
              <a:buFont typeface="Arial" panose="020B0604020202020204" pitchFamily="34" charset="0"/>
              <a:buChar char="•"/>
            </a:pPr>
            <a:r>
              <a:rPr lang="en-IN" dirty="0"/>
              <a:t>You may not want to rule out multi-processing the steps, for example running them in parallel or quasi-parallel.</a:t>
            </a:r>
          </a:p>
        </p:txBody>
      </p:sp>
      <p:sp>
        <p:nvSpPr>
          <p:cNvPr id="3" name="Content Placeholder 2">
            <a:extLst>
              <a:ext uri="{FF2B5EF4-FFF2-40B4-BE49-F238E27FC236}">
                <a16:creationId xmlns:a16="http://schemas.microsoft.com/office/drawing/2014/main" id="{3E0707E0-F948-41BD-88A5-07C3E6A99B25}"/>
              </a:ext>
            </a:extLst>
          </p:cNvPr>
          <p:cNvSpPr>
            <a:spLocks noGrp="1"/>
          </p:cNvSpPr>
          <p:nvPr>
            <p:ph sz="quarter" idx="10"/>
          </p:nvPr>
        </p:nvSpPr>
        <p:spPr/>
        <p:txBody>
          <a:bodyPr/>
          <a:lstStyle/>
          <a:p>
            <a:r>
              <a:rPr lang="en-IN" dirty="0"/>
              <a:t>Problem</a:t>
            </a:r>
          </a:p>
        </p:txBody>
      </p:sp>
      <p:sp>
        <p:nvSpPr>
          <p:cNvPr id="5" name="Date Placeholder 4">
            <a:extLst>
              <a:ext uri="{FF2B5EF4-FFF2-40B4-BE49-F238E27FC236}">
                <a16:creationId xmlns:a16="http://schemas.microsoft.com/office/drawing/2014/main" id="{922139DC-E0FC-48A0-BA46-9C947D2A2C45}"/>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C8EC8861-8E80-493D-9529-49AB835CD7FC}"/>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7CEA63F0-6C7E-49E9-8ED0-F48E8A5FC49F}"/>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335192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3B2218-2420-40DD-9767-B6FD2B77F361}"/>
              </a:ext>
            </a:extLst>
          </p:cNvPr>
          <p:cNvSpPr>
            <a:spLocks noGrp="1"/>
          </p:cNvSpPr>
          <p:nvPr>
            <p:ph idx="1"/>
          </p:nvPr>
        </p:nvSpPr>
        <p:spPr>
          <a:xfrm>
            <a:off x="304800" y="1493837"/>
            <a:ext cx="8763000" cy="5364163"/>
          </a:xfrm>
        </p:spPr>
        <p:txBody>
          <a:bodyPr>
            <a:normAutofit fontScale="55000" lnSpcReduction="20000"/>
          </a:bodyPr>
          <a:lstStyle/>
          <a:p>
            <a:r>
              <a:rPr lang="en-IN" dirty="0"/>
              <a:t>From Mud to Structure. </a:t>
            </a:r>
          </a:p>
          <a:p>
            <a:pPr>
              <a:buFont typeface="Arial" panose="020B0604020202020204" pitchFamily="34" charset="0"/>
              <a:buChar char="•"/>
            </a:pPr>
            <a:r>
              <a:rPr lang="en-IN" dirty="0"/>
              <a:t>Patterns in this category help you to avoid a 'sea' of components or objects. </a:t>
            </a:r>
          </a:p>
          <a:p>
            <a:pPr>
              <a:buFont typeface="Arial" panose="020B0604020202020204" pitchFamily="34" charset="0"/>
              <a:buChar char="•"/>
            </a:pPr>
            <a:r>
              <a:rPr lang="en-IN" dirty="0"/>
              <a:t>In particular, they support a controlled decomposition of an overall system task into cooperating subtasks. </a:t>
            </a:r>
          </a:p>
          <a:p>
            <a:pPr>
              <a:buFont typeface="Arial" panose="020B0604020202020204" pitchFamily="34" charset="0"/>
              <a:buChar char="•"/>
            </a:pPr>
            <a:r>
              <a:rPr lang="en-IN" dirty="0"/>
              <a:t>The category includes </a:t>
            </a:r>
          </a:p>
          <a:p>
            <a:pPr lvl="1">
              <a:buFont typeface="Arial" panose="020B0604020202020204" pitchFamily="34" charset="0"/>
              <a:buChar char="•"/>
            </a:pPr>
            <a:r>
              <a:rPr lang="en-IN" dirty="0"/>
              <a:t>the Layers pattern </a:t>
            </a:r>
          </a:p>
          <a:p>
            <a:pPr lvl="1">
              <a:buFont typeface="Arial" panose="020B0604020202020204" pitchFamily="34" charset="0"/>
              <a:buChar char="•"/>
            </a:pPr>
            <a:r>
              <a:rPr lang="en-IN" dirty="0"/>
              <a:t>the Pipes and Filters pattern </a:t>
            </a:r>
          </a:p>
          <a:p>
            <a:pPr lvl="1">
              <a:buFont typeface="Arial" panose="020B0604020202020204" pitchFamily="34" charset="0"/>
              <a:buChar char="•"/>
            </a:pPr>
            <a:r>
              <a:rPr lang="en-IN" dirty="0"/>
              <a:t>the Blackboard pattern</a:t>
            </a:r>
          </a:p>
          <a:p>
            <a:r>
              <a:rPr lang="en-IN" dirty="0"/>
              <a:t>Distributed Systems. </a:t>
            </a:r>
          </a:p>
          <a:p>
            <a:pPr>
              <a:buFont typeface="Arial" panose="020B0604020202020204" pitchFamily="34" charset="0"/>
              <a:buChar char="•"/>
            </a:pPr>
            <a:r>
              <a:rPr lang="en-IN" dirty="0"/>
              <a:t>This category includes one pattern. </a:t>
            </a:r>
          </a:p>
          <a:p>
            <a:pPr lvl="1">
              <a:buFont typeface="Arial" panose="020B0604020202020204" pitchFamily="34" charset="0"/>
              <a:buChar char="•"/>
            </a:pPr>
            <a:r>
              <a:rPr lang="en-IN" dirty="0"/>
              <a:t>Broker </a:t>
            </a:r>
          </a:p>
          <a:p>
            <a:pPr>
              <a:buFont typeface="Arial" panose="020B0604020202020204" pitchFamily="34" charset="0"/>
              <a:buChar char="•"/>
            </a:pPr>
            <a:r>
              <a:rPr lang="en-IN" dirty="0"/>
              <a:t>and refers to two patterns in other categories, </a:t>
            </a:r>
          </a:p>
          <a:p>
            <a:pPr lvl="1">
              <a:buFont typeface="Arial" panose="020B0604020202020204" pitchFamily="34" charset="0"/>
              <a:buChar char="•"/>
            </a:pPr>
            <a:r>
              <a:rPr lang="en-IN" dirty="0"/>
              <a:t>Microkernel</a:t>
            </a:r>
          </a:p>
          <a:p>
            <a:pPr lvl="1">
              <a:buFont typeface="Arial" panose="020B0604020202020204" pitchFamily="34" charset="0"/>
              <a:buChar char="•"/>
            </a:pPr>
            <a:r>
              <a:rPr lang="en-IN" dirty="0"/>
              <a:t>Pipes and Filters </a:t>
            </a:r>
          </a:p>
          <a:p>
            <a:pPr>
              <a:buFont typeface="Arial" panose="020B0604020202020204" pitchFamily="34" charset="0"/>
              <a:buChar char="•"/>
            </a:pPr>
            <a:r>
              <a:rPr lang="en-IN" dirty="0"/>
              <a:t>The Broker pattern provides a complete infrastructure for distributed applications. </a:t>
            </a:r>
          </a:p>
          <a:p>
            <a:pPr>
              <a:buFont typeface="Arial" panose="020B0604020202020204" pitchFamily="34" charset="0"/>
              <a:buChar char="•"/>
            </a:pPr>
            <a:r>
              <a:rPr lang="en-IN" dirty="0"/>
              <a:t>The Microkernel and Pipes and Filters patterns only consider distribution as a secondary concern and are therefore listed under their respective primary categories. </a:t>
            </a:r>
          </a:p>
          <a:p>
            <a:r>
              <a:rPr lang="en-IN" dirty="0"/>
              <a:t>Interactive Systems. </a:t>
            </a:r>
          </a:p>
          <a:p>
            <a:pPr>
              <a:buFont typeface="Arial" panose="020B0604020202020204" pitchFamily="34" charset="0"/>
              <a:buChar char="•"/>
            </a:pPr>
            <a:r>
              <a:rPr lang="en-IN" dirty="0"/>
              <a:t>This category comprises two patterns, </a:t>
            </a:r>
          </a:p>
          <a:p>
            <a:pPr lvl="1">
              <a:buFont typeface="Arial" panose="020B0604020202020204" pitchFamily="34" charset="0"/>
              <a:buChar char="•"/>
            </a:pPr>
            <a:r>
              <a:rPr lang="en-IN" dirty="0"/>
              <a:t>the Model-View-Controller pattern (well-known from Smalltalk,)</a:t>
            </a:r>
          </a:p>
          <a:p>
            <a:pPr lvl="1">
              <a:buFont typeface="Arial" panose="020B0604020202020204" pitchFamily="34" charset="0"/>
              <a:buChar char="•"/>
            </a:pPr>
            <a:r>
              <a:rPr lang="en-IN" dirty="0"/>
              <a:t>the Presentation-Abstraction-Control pattern. </a:t>
            </a:r>
          </a:p>
          <a:p>
            <a:pPr>
              <a:buFont typeface="Arial" panose="020B0604020202020204" pitchFamily="34" charset="0"/>
              <a:buChar char="•"/>
            </a:pPr>
            <a:r>
              <a:rPr lang="en-IN" dirty="0"/>
              <a:t>Both patterns support the structuring of software systems that feature human-computer interaction. </a:t>
            </a:r>
          </a:p>
          <a:p>
            <a:pPr marL="0" indent="0"/>
            <a:r>
              <a:rPr lang="en-IN" dirty="0"/>
              <a:t>Adaptable Systems. </a:t>
            </a:r>
          </a:p>
          <a:p>
            <a:pPr>
              <a:buFont typeface="Arial" panose="020B0604020202020204" pitchFamily="34" charset="0"/>
              <a:buChar char="•"/>
            </a:pPr>
            <a:r>
              <a:rPr lang="en-IN" dirty="0"/>
              <a:t>This category includes</a:t>
            </a:r>
          </a:p>
          <a:p>
            <a:pPr lvl="1">
              <a:buFont typeface="Arial" panose="020B0604020202020204" pitchFamily="34" charset="0"/>
              <a:buChar char="•"/>
            </a:pPr>
            <a:r>
              <a:rPr lang="en-IN" dirty="0"/>
              <a:t>The Reflection pattern </a:t>
            </a:r>
          </a:p>
          <a:p>
            <a:pPr lvl="1">
              <a:buFont typeface="Arial" panose="020B0604020202020204" pitchFamily="34" charset="0"/>
              <a:buChar char="•"/>
            </a:pPr>
            <a:r>
              <a:rPr lang="en-IN" dirty="0"/>
              <a:t>the Microkernel pattern </a:t>
            </a:r>
          </a:p>
          <a:p>
            <a:pPr>
              <a:buFont typeface="Arial" panose="020B0604020202020204" pitchFamily="34" charset="0"/>
              <a:buChar char="•"/>
            </a:pPr>
            <a:r>
              <a:rPr lang="en-IN" dirty="0"/>
              <a:t>strongly support extension of applications and their adaptation to evolving technology and changing functional requirements. </a:t>
            </a:r>
          </a:p>
        </p:txBody>
      </p:sp>
      <p:sp>
        <p:nvSpPr>
          <p:cNvPr id="3" name="Content Placeholder 2">
            <a:extLst>
              <a:ext uri="{FF2B5EF4-FFF2-40B4-BE49-F238E27FC236}">
                <a16:creationId xmlns:a16="http://schemas.microsoft.com/office/drawing/2014/main" id="{32007265-0CB3-4700-AADA-FC3DBBD81B0B}"/>
              </a:ext>
            </a:extLst>
          </p:cNvPr>
          <p:cNvSpPr>
            <a:spLocks noGrp="1"/>
          </p:cNvSpPr>
          <p:nvPr>
            <p:ph sz="quarter" idx="10"/>
          </p:nvPr>
        </p:nvSpPr>
        <p:spPr/>
        <p:txBody>
          <a:bodyPr/>
          <a:lstStyle/>
          <a:p>
            <a:r>
              <a:rPr lang="en-IN" dirty="0"/>
              <a:t>Categories</a:t>
            </a:r>
          </a:p>
        </p:txBody>
      </p:sp>
      <p:sp>
        <p:nvSpPr>
          <p:cNvPr id="5" name="Date Placeholder 4">
            <a:extLst>
              <a:ext uri="{FF2B5EF4-FFF2-40B4-BE49-F238E27FC236}">
                <a16:creationId xmlns:a16="http://schemas.microsoft.com/office/drawing/2014/main" id="{D7D7129D-8E69-4D7D-8A25-48F8A2042F2D}"/>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F4F2A314-9096-4C83-BC8C-A040BE391E87}"/>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E1E0E476-2B26-44EE-8FD1-7F31241A36DA}"/>
              </a:ext>
            </a:extLst>
          </p:cNvPr>
          <p:cNvSpPr>
            <a:spLocks noGrp="1"/>
          </p:cNvSpPr>
          <p:nvPr>
            <p:ph type="sldNum" sz="quarter" idx="14"/>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1449594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6DEDC-C1C6-4E4F-967A-331D9008E69B}"/>
              </a:ext>
            </a:extLst>
          </p:cNvPr>
          <p:cNvSpPr>
            <a:spLocks noGrp="1"/>
          </p:cNvSpPr>
          <p:nvPr>
            <p:ph idx="1"/>
          </p:nvPr>
        </p:nvSpPr>
        <p:spPr/>
        <p:txBody>
          <a:bodyPr/>
          <a:lstStyle/>
          <a:p>
            <a:endParaRPr lang="en-IN"/>
          </a:p>
        </p:txBody>
      </p:sp>
      <p:sp>
        <p:nvSpPr>
          <p:cNvPr id="6" name="Content Placeholder 5">
            <a:extLst>
              <a:ext uri="{FF2B5EF4-FFF2-40B4-BE49-F238E27FC236}">
                <a16:creationId xmlns:a16="http://schemas.microsoft.com/office/drawing/2014/main" id="{CCA0D734-B373-44D2-9F3D-629F586A5448}"/>
              </a:ext>
            </a:extLst>
          </p:cNvPr>
          <p:cNvSpPr>
            <a:spLocks noGrp="1"/>
          </p:cNvSpPr>
          <p:nvPr>
            <p:ph sz="quarter" idx="10"/>
          </p:nvPr>
        </p:nvSpPr>
        <p:spPr/>
        <p:txBody>
          <a:bodyPr/>
          <a:lstStyle/>
          <a:p>
            <a:r>
              <a:rPr lang="en-US" dirty="0"/>
              <a:t>Pipe and Filter Example</a:t>
            </a:r>
            <a:endParaRPr lang="en-IN"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32936"/>
            <a:ext cx="8424936" cy="4776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16216" y="5277351"/>
            <a:ext cx="1368152" cy="1031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B255B268-D650-431F-B1D5-ADCE0ED71DB4}"/>
              </a:ext>
            </a:extLst>
          </p:cNvPr>
          <p:cNvSpPr>
            <a:spLocks noGrp="1"/>
          </p:cNvSpPr>
          <p:nvPr>
            <p:ph type="dt" sz="half" idx="12"/>
          </p:nvPr>
        </p:nvSpPr>
        <p:spPr/>
        <p:txBody>
          <a:bodyPr/>
          <a:lstStyle/>
          <a:p>
            <a:r>
              <a:rPr lang="en-US"/>
              <a:t>Sept 16,2023</a:t>
            </a:r>
          </a:p>
        </p:txBody>
      </p:sp>
      <p:sp>
        <p:nvSpPr>
          <p:cNvPr id="7" name="Slide Number Placeholder 6">
            <a:extLst>
              <a:ext uri="{FF2B5EF4-FFF2-40B4-BE49-F238E27FC236}">
                <a16:creationId xmlns:a16="http://schemas.microsoft.com/office/drawing/2014/main" id="{1ECA503B-1ED0-4A7D-9723-221267231587}"/>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2126459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C7E7AC-3E66-4BFC-9341-49D257F52E42}"/>
              </a:ext>
            </a:extLst>
          </p:cNvPr>
          <p:cNvSpPr>
            <a:spLocks noGrp="1"/>
          </p:cNvSpPr>
          <p:nvPr>
            <p:ph idx="1"/>
          </p:nvPr>
        </p:nvSpPr>
        <p:spPr>
          <a:xfrm>
            <a:off x="304800" y="1493837"/>
            <a:ext cx="8229600" cy="4754563"/>
          </a:xfrm>
        </p:spPr>
        <p:txBody>
          <a:bodyPr>
            <a:normAutofit fontScale="77500" lnSpcReduction="20000"/>
          </a:bodyPr>
          <a:lstStyle/>
          <a:p>
            <a:pPr>
              <a:buFont typeface="Arial" panose="020B0604020202020204" pitchFamily="34" charset="0"/>
              <a:buChar char="•"/>
            </a:pPr>
            <a:r>
              <a:rPr lang="en-IN" dirty="0"/>
              <a:t>The Pipes and Filters architectural pattern divides the task of a system into several sequential processing steps. </a:t>
            </a:r>
          </a:p>
          <a:p>
            <a:pPr>
              <a:buFont typeface="Arial" panose="020B0604020202020204" pitchFamily="34" charset="0"/>
              <a:buChar char="•"/>
            </a:pPr>
            <a:r>
              <a:rPr lang="en-IN" dirty="0"/>
              <a:t>These steps are connected by the data flow through the system-the output data of a step is the input to the subsequent step. </a:t>
            </a:r>
          </a:p>
          <a:p>
            <a:pPr>
              <a:buFont typeface="Arial" panose="020B0604020202020204" pitchFamily="34" charset="0"/>
              <a:buChar char="•"/>
            </a:pPr>
            <a:r>
              <a:rPr lang="en-IN" dirty="0"/>
              <a:t>Each processing step is implemented by a filter component. </a:t>
            </a:r>
          </a:p>
          <a:p>
            <a:pPr>
              <a:buFont typeface="Arial" panose="020B0604020202020204" pitchFamily="34" charset="0"/>
              <a:buChar char="•"/>
            </a:pPr>
            <a:r>
              <a:rPr lang="en-IN" dirty="0"/>
              <a:t>A filter consumes and delivers data incrementally-in contrast to consuming all its input before producing any output-to achieve low latency and enable real parallel processing. </a:t>
            </a:r>
          </a:p>
          <a:p>
            <a:pPr>
              <a:buFont typeface="Arial" panose="020B0604020202020204" pitchFamily="34" charset="0"/>
              <a:buChar char="•"/>
            </a:pPr>
            <a:r>
              <a:rPr lang="en-IN" dirty="0"/>
              <a:t>The input to the system is provided by a data source such as a text file. </a:t>
            </a:r>
          </a:p>
          <a:p>
            <a:pPr>
              <a:buFont typeface="Arial" panose="020B0604020202020204" pitchFamily="34" charset="0"/>
              <a:buChar char="•"/>
            </a:pPr>
            <a:r>
              <a:rPr lang="en-IN" dirty="0"/>
              <a:t>The output flows into a data sink such as a file, terminal, animation program and so on. </a:t>
            </a:r>
          </a:p>
          <a:p>
            <a:pPr>
              <a:buFont typeface="Arial" panose="020B0604020202020204" pitchFamily="34" charset="0"/>
              <a:buChar char="•"/>
            </a:pPr>
            <a:r>
              <a:rPr lang="en-IN" dirty="0"/>
              <a:t>The data source, the filters and the data sink are connected sequentially by pipes. </a:t>
            </a:r>
          </a:p>
          <a:p>
            <a:pPr>
              <a:buFont typeface="Arial" panose="020B0604020202020204" pitchFamily="34" charset="0"/>
              <a:buChar char="•"/>
            </a:pPr>
            <a:r>
              <a:rPr lang="en-IN" dirty="0"/>
              <a:t>Each pipe implements the data flow between adjacent processing steps. </a:t>
            </a:r>
          </a:p>
          <a:p>
            <a:pPr>
              <a:buFont typeface="Arial" panose="020B0604020202020204" pitchFamily="34" charset="0"/>
              <a:buChar char="•"/>
            </a:pPr>
            <a:r>
              <a:rPr lang="en-IN" dirty="0"/>
              <a:t>The sequence of filters combined by pipes is called a processing pipeline. </a:t>
            </a:r>
          </a:p>
        </p:txBody>
      </p:sp>
      <p:sp>
        <p:nvSpPr>
          <p:cNvPr id="3" name="Content Placeholder 2">
            <a:extLst>
              <a:ext uri="{FF2B5EF4-FFF2-40B4-BE49-F238E27FC236}">
                <a16:creationId xmlns:a16="http://schemas.microsoft.com/office/drawing/2014/main" id="{77C58270-5303-4511-A84E-483A16A14B83}"/>
              </a:ext>
            </a:extLst>
          </p:cNvPr>
          <p:cNvSpPr>
            <a:spLocks noGrp="1"/>
          </p:cNvSpPr>
          <p:nvPr>
            <p:ph sz="quarter" idx="10"/>
          </p:nvPr>
        </p:nvSpPr>
        <p:spPr/>
        <p:txBody>
          <a:bodyPr/>
          <a:lstStyle/>
          <a:p>
            <a:r>
              <a:rPr lang="en-IN" dirty="0"/>
              <a:t>Solution</a:t>
            </a:r>
          </a:p>
        </p:txBody>
      </p:sp>
      <p:sp>
        <p:nvSpPr>
          <p:cNvPr id="5" name="Date Placeholder 4">
            <a:extLst>
              <a:ext uri="{FF2B5EF4-FFF2-40B4-BE49-F238E27FC236}">
                <a16:creationId xmlns:a16="http://schemas.microsoft.com/office/drawing/2014/main" id="{1A674306-FD22-4827-BF2F-EE9B697B0293}"/>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632A59FE-086B-4E70-9ADA-A4AD648ABCB5}"/>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6451262C-14E1-4F64-A544-650B36F6D454}"/>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3123270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sz="3200" b="0" i="0" u="none" strike="noStrike" kern="1200" baseline="0" dirty="0">
                <a:solidFill>
                  <a:schemeClr val="tx1"/>
                </a:solidFill>
                <a:latin typeface="+mn-lt"/>
                <a:ea typeface="+mn-ea"/>
                <a:cs typeface="+mn-cs"/>
              </a:rPr>
              <a:t>Overview: Data is transformed from a system’s external inputs to its external outputs through a series of transformations performed by its filters connected by pipes.</a:t>
            </a:r>
          </a:p>
          <a:p>
            <a:r>
              <a:rPr lang="en-US" sz="3200" b="0" i="0" u="none" strike="noStrike" kern="1200" baseline="0" dirty="0">
                <a:solidFill>
                  <a:schemeClr val="tx1"/>
                </a:solidFill>
                <a:latin typeface="+mn-lt"/>
                <a:ea typeface="+mn-ea"/>
                <a:cs typeface="+mn-cs"/>
              </a:rPr>
              <a:t>Elements: </a:t>
            </a:r>
          </a:p>
          <a:p>
            <a:pPr lvl="1"/>
            <a:r>
              <a:rPr lang="en-US" sz="2800" b="0" i="1" u="none" strike="noStrike" kern="1200" baseline="0" dirty="0">
                <a:solidFill>
                  <a:schemeClr val="tx1"/>
                </a:solidFill>
                <a:latin typeface="+mn-lt"/>
                <a:ea typeface="+mn-ea"/>
                <a:cs typeface="+mn-cs"/>
              </a:rPr>
              <a:t>Filter, </a:t>
            </a:r>
            <a:r>
              <a:rPr lang="en-US" sz="2800" b="0" i="0" u="none" strike="noStrike" kern="1200" baseline="0" dirty="0">
                <a:solidFill>
                  <a:schemeClr val="tx1"/>
                </a:solidFill>
                <a:latin typeface="+mn-lt"/>
                <a:ea typeface="+mn-ea"/>
                <a:cs typeface="+mn-cs"/>
              </a:rPr>
              <a:t>which is a component that transforms data read on its input port(s) to data written on its output port(s). </a:t>
            </a:r>
          </a:p>
          <a:p>
            <a:pPr lvl="1"/>
            <a:r>
              <a:rPr lang="en-US" sz="2800" b="0" i="1" u="none" strike="noStrike" kern="1200" baseline="0" dirty="0">
                <a:solidFill>
                  <a:schemeClr val="tx1"/>
                </a:solidFill>
                <a:latin typeface="+mn-lt"/>
                <a:ea typeface="+mn-ea"/>
                <a:cs typeface="+mn-cs"/>
              </a:rPr>
              <a:t>Pipe, </a:t>
            </a:r>
            <a:r>
              <a:rPr lang="en-US" sz="2800" b="0" i="0" u="none" strike="noStrike" kern="1200" baseline="0" dirty="0">
                <a:solidFill>
                  <a:schemeClr val="tx1"/>
                </a:solidFill>
                <a:latin typeface="+mn-lt"/>
                <a:ea typeface="+mn-ea"/>
                <a:cs typeface="+mn-cs"/>
              </a:rPr>
              <a:t>which is a connector that conveys data from a filter’s output port(s) to another filter’s input port(s). A pipe has a single source for its input and a single target for its output. A pipe preserves the sequence of data items, and it does not alter the data passing through. </a:t>
            </a:r>
          </a:p>
          <a:p>
            <a:r>
              <a:rPr lang="en-US" sz="3200" b="0" i="0" u="none" strike="noStrike" kern="1200" baseline="0" dirty="0">
                <a:solidFill>
                  <a:schemeClr val="tx1"/>
                </a:solidFill>
                <a:latin typeface="+mn-lt"/>
                <a:ea typeface="+mn-ea"/>
                <a:cs typeface="+mn-cs"/>
              </a:rPr>
              <a:t>Relations: The </a:t>
            </a:r>
            <a:r>
              <a:rPr lang="en-US" sz="3200" b="0" i="1" u="none" strike="noStrike" kern="1200" baseline="0" dirty="0">
                <a:solidFill>
                  <a:schemeClr val="tx1"/>
                </a:solidFill>
                <a:latin typeface="+mn-lt"/>
                <a:ea typeface="+mn-ea"/>
                <a:cs typeface="+mn-cs"/>
              </a:rPr>
              <a:t>attachment </a:t>
            </a:r>
            <a:r>
              <a:rPr lang="en-US" sz="3200" b="0" i="0" u="none" strike="noStrike" kern="1200" baseline="0" dirty="0">
                <a:solidFill>
                  <a:schemeClr val="tx1"/>
                </a:solidFill>
                <a:latin typeface="+mn-lt"/>
                <a:ea typeface="+mn-ea"/>
                <a:cs typeface="+mn-cs"/>
              </a:rPr>
              <a:t>relation associates the output of filters with the input of pipes and vice versa.</a:t>
            </a:r>
          </a:p>
          <a:p>
            <a:r>
              <a:rPr lang="en-US" sz="3200" b="0" i="0" u="none" strike="noStrike" kern="1200" baseline="0" dirty="0">
                <a:solidFill>
                  <a:schemeClr val="tx1"/>
                </a:solidFill>
                <a:latin typeface="+mn-lt"/>
                <a:ea typeface="+mn-ea"/>
                <a:cs typeface="+mn-cs"/>
              </a:rPr>
              <a:t>Constraints:</a:t>
            </a:r>
          </a:p>
          <a:p>
            <a:pPr lvl="1"/>
            <a:r>
              <a:rPr lang="en-US" sz="2800" b="0" i="0" u="none" strike="noStrike" kern="1200" baseline="0" dirty="0">
                <a:solidFill>
                  <a:schemeClr val="tx1"/>
                </a:solidFill>
                <a:latin typeface="+mn-lt"/>
                <a:ea typeface="+mn-ea"/>
                <a:cs typeface="+mn-cs"/>
              </a:rPr>
              <a:t>Pipes connect filter output ports to filter input ports.</a:t>
            </a:r>
          </a:p>
          <a:p>
            <a:pPr lvl="1"/>
            <a:r>
              <a:rPr lang="en-US" sz="2800" b="0" i="0" u="none" strike="noStrike" kern="1200" baseline="0" dirty="0">
                <a:solidFill>
                  <a:schemeClr val="tx1"/>
                </a:solidFill>
                <a:latin typeface="+mn-lt"/>
                <a:ea typeface="+mn-ea"/>
                <a:cs typeface="+mn-cs"/>
              </a:rPr>
              <a:t>Connected filters must agree on the type of data being passed along </a:t>
            </a:r>
            <a:r>
              <a:rPr lang="en-US" sz="2900" b="0" i="0" u="none" strike="noStrike" kern="1200" baseline="0" dirty="0">
                <a:solidFill>
                  <a:schemeClr val="tx1"/>
                </a:solidFill>
                <a:latin typeface="+mn-lt"/>
                <a:ea typeface="+mn-ea"/>
                <a:cs typeface="+mn-cs"/>
              </a:rPr>
              <a:t>the connecting pipe.</a:t>
            </a:r>
          </a:p>
        </p:txBody>
      </p:sp>
      <p:sp>
        <p:nvSpPr>
          <p:cNvPr id="5" name="Content Placeholder 4">
            <a:extLst>
              <a:ext uri="{FF2B5EF4-FFF2-40B4-BE49-F238E27FC236}">
                <a16:creationId xmlns:a16="http://schemas.microsoft.com/office/drawing/2014/main" id="{FC0A869A-B166-46DC-86AF-7D641D2E8229}"/>
              </a:ext>
            </a:extLst>
          </p:cNvPr>
          <p:cNvSpPr>
            <a:spLocks noGrp="1"/>
          </p:cNvSpPr>
          <p:nvPr>
            <p:ph sz="quarter" idx="10"/>
          </p:nvPr>
        </p:nvSpPr>
        <p:spPr/>
        <p:txBody>
          <a:bodyPr/>
          <a:lstStyle/>
          <a:p>
            <a:r>
              <a:rPr lang="en-US" dirty="0"/>
              <a:t>Pipe and Filter Solution</a:t>
            </a:r>
            <a:endParaRPr lang="en-IN" dirty="0"/>
          </a:p>
        </p:txBody>
      </p:sp>
      <p:sp>
        <p:nvSpPr>
          <p:cNvPr id="4" name="Footer Placeholder 3"/>
          <p:cNvSpPr>
            <a:spLocks noGrp="1"/>
          </p:cNvSpPr>
          <p:nvPr>
            <p:ph type="ftr" sz="quarter" idx="13"/>
          </p:nvPr>
        </p:nvSpPr>
        <p:spPr/>
        <p:txBody>
          <a:bodyPr/>
          <a:lstStyle/>
          <a:p>
            <a:r>
              <a:rPr lang="en-AU"/>
              <a:t>SE ZG651/ SS ZG653 Software Architectures</a:t>
            </a:r>
            <a:endParaRPr lang="en-AU" dirty="0"/>
          </a:p>
        </p:txBody>
      </p:sp>
      <p:sp>
        <p:nvSpPr>
          <p:cNvPr id="2" name="Date Placeholder 1">
            <a:extLst>
              <a:ext uri="{FF2B5EF4-FFF2-40B4-BE49-F238E27FC236}">
                <a16:creationId xmlns:a16="http://schemas.microsoft.com/office/drawing/2014/main" id="{2A090BEC-C0A8-4932-88BD-C6478B8A1FEE}"/>
              </a:ext>
            </a:extLst>
          </p:cNvPr>
          <p:cNvSpPr>
            <a:spLocks noGrp="1"/>
          </p:cNvSpPr>
          <p:nvPr>
            <p:ph type="dt" sz="half" idx="12"/>
          </p:nvPr>
        </p:nvSpPr>
        <p:spPr/>
        <p:txBody>
          <a:bodyPr/>
          <a:lstStyle/>
          <a:p>
            <a:r>
              <a:rPr lang="en-US"/>
              <a:t>Sept 16,2023</a:t>
            </a:r>
          </a:p>
        </p:txBody>
      </p:sp>
      <p:sp>
        <p:nvSpPr>
          <p:cNvPr id="7" name="Slide Number Placeholder 6">
            <a:extLst>
              <a:ext uri="{FF2B5EF4-FFF2-40B4-BE49-F238E27FC236}">
                <a16:creationId xmlns:a16="http://schemas.microsoft.com/office/drawing/2014/main" id="{4F6871B3-72AF-4D8D-B1BB-CC98939208B7}"/>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241113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133CFD1-F98C-4751-8934-20CE9C62D977}"/>
              </a:ext>
            </a:extLst>
          </p:cNvPr>
          <p:cNvPicPr>
            <a:picLocks noGrp="1" noChangeAspect="1"/>
          </p:cNvPicPr>
          <p:nvPr>
            <p:ph idx="1"/>
          </p:nvPr>
        </p:nvPicPr>
        <p:blipFill>
          <a:blip r:embed="rId2"/>
          <a:stretch>
            <a:fillRect/>
          </a:stretch>
        </p:blipFill>
        <p:spPr>
          <a:xfrm>
            <a:off x="304800" y="2275013"/>
            <a:ext cx="8229600" cy="2963612"/>
          </a:xfrm>
          <a:prstGeom prst="rect">
            <a:avLst/>
          </a:prstGeom>
        </p:spPr>
      </p:pic>
      <p:sp>
        <p:nvSpPr>
          <p:cNvPr id="3" name="Content Placeholder 2">
            <a:extLst>
              <a:ext uri="{FF2B5EF4-FFF2-40B4-BE49-F238E27FC236}">
                <a16:creationId xmlns:a16="http://schemas.microsoft.com/office/drawing/2014/main" id="{9578662B-5EC2-4E72-991C-C4590ED2CCD3}"/>
              </a:ext>
            </a:extLst>
          </p:cNvPr>
          <p:cNvSpPr>
            <a:spLocks noGrp="1"/>
          </p:cNvSpPr>
          <p:nvPr>
            <p:ph sz="quarter" idx="10"/>
          </p:nvPr>
        </p:nvSpPr>
        <p:spPr/>
        <p:txBody>
          <a:bodyPr/>
          <a:lstStyle/>
          <a:p>
            <a:r>
              <a:rPr lang="en-IN" dirty="0"/>
              <a:t>Another Example</a:t>
            </a:r>
          </a:p>
        </p:txBody>
      </p:sp>
      <p:sp>
        <p:nvSpPr>
          <p:cNvPr id="5" name="Date Placeholder 4">
            <a:extLst>
              <a:ext uri="{FF2B5EF4-FFF2-40B4-BE49-F238E27FC236}">
                <a16:creationId xmlns:a16="http://schemas.microsoft.com/office/drawing/2014/main" id="{C5941BF3-B117-4AB4-A4D1-D2E224137153}"/>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B170FE07-2DD0-4A80-9AAF-4A8B520D9FE4}"/>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3D003155-1DC4-4491-AD96-85D7F2C90EA2}"/>
              </a:ext>
            </a:extLst>
          </p:cNvPr>
          <p:cNvSpPr>
            <a:spLocks noGrp="1"/>
          </p:cNvSpPr>
          <p:nvPr>
            <p:ph type="sldNum" sz="quarter" idx="14"/>
          </p:nvPr>
        </p:nvSpPr>
        <p:spPr/>
        <p:txBody>
          <a:bodyPr/>
          <a:lstStyle/>
          <a:p>
            <a:fld id="{BC8D7E44-7D4F-4942-A8C9-2DF6BF8399E8}" type="slidenum">
              <a:rPr lang="en-US" smtClean="0"/>
              <a:pPr/>
              <a:t>23</a:t>
            </a:fld>
            <a:endParaRPr lang="en-US" dirty="0"/>
          </a:p>
        </p:txBody>
      </p:sp>
      <p:pic>
        <p:nvPicPr>
          <p:cNvPr id="9" name="Content Placeholder 7">
            <a:extLst>
              <a:ext uri="{FF2B5EF4-FFF2-40B4-BE49-F238E27FC236}">
                <a16:creationId xmlns:a16="http://schemas.microsoft.com/office/drawing/2014/main" id="{8A367906-EB89-4BDF-8569-5AE62A562116}"/>
              </a:ext>
            </a:extLst>
          </p:cNvPr>
          <p:cNvPicPr>
            <a:picLocks noChangeAspect="1"/>
          </p:cNvPicPr>
          <p:nvPr/>
        </p:nvPicPr>
        <p:blipFill>
          <a:blip r:embed="rId2"/>
          <a:stretch>
            <a:fillRect/>
          </a:stretch>
        </p:blipFill>
        <p:spPr>
          <a:xfrm>
            <a:off x="304800" y="2286000"/>
            <a:ext cx="8229600" cy="2963612"/>
          </a:xfrm>
          <a:prstGeom prst="rect">
            <a:avLst/>
          </a:prstGeom>
        </p:spPr>
      </p:pic>
    </p:spTree>
    <p:extLst>
      <p:ext uri="{BB962C8B-B14F-4D97-AF65-F5344CB8AC3E}">
        <p14:creationId xmlns:p14="http://schemas.microsoft.com/office/powerpoint/2010/main" val="74631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A72F07-C57F-4020-966D-EF9ECAE81073}"/>
              </a:ext>
            </a:extLst>
          </p:cNvPr>
          <p:cNvSpPr>
            <a:spLocks noGrp="1"/>
          </p:cNvSpPr>
          <p:nvPr>
            <p:ph idx="1"/>
          </p:nvPr>
        </p:nvSpPr>
        <p:spPr>
          <a:xfrm>
            <a:off x="304800" y="1493837"/>
            <a:ext cx="8229600" cy="5135563"/>
          </a:xfrm>
        </p:spPr>
        <p:txBody>
          <a:bodyPr>
            <a:normAutofit fontScale="92500" lnSpcReduction="10000"/>
          </a:bodyPr>
          <a:lstStyle/>
          <a:p>
            <a:pPr marL="457200" indent="-457200">
              <a:buFont typeface="+mj-lt"/>
              <a:buAutoNum type="arabicPeriod"/>
            </a:pPr>
            <a:r>
              <a:rPr lang="en-IN" dirty="0"/>
              <a:t>Divide the system's task into a sequence of processing stages.</a:t>
            </a:r>
          </a:p>
          <a:p>
            <a:pPr marL="457200" indent="-457200">
              <a:buFont typeface="+mj-lt"/>
              <a:buAutoNum type="arabicPeriod"/>
            </a:pPr>
            <a:r>
              <a:rPr lang="en-IN" dirty="0"/>
              <a:t>Define the data format to be passed along each pipe.</a:t>
            </a:r>
          </a:p>
          <a:p>
            <a:pPr marL="457200" indent="-457200">
              <a:buFont typeface="+mj-lt"/>
              <a:buAutoNum type="arabicPeriod"/>
            </a:pPr>
            <a:r>
              <a:rPr lang="en-IN" dirty="0"/>
              <a:t>Decide how to implement each pipe connection.</a:t>
            </a:r>
          </a:p>
          <a:p>
            <a:pPr marL="457200" indent="-457200">
              <a:buFont typeface="+mj-lt"/>
              <a:buAutoNum type="arabicPeriod"/>
            </a:pPr>
            <a:r>
              <a:rPr lang="en-IN" dirty="0"/>
              <a:t>Design and implement the </a:t>
            </a:r>
            <a:r>
              <a:rPr lang="en-IN" dirty="0" err="1"/>
              <a:t>fiters</a:t>
            </a:r>
            <a:r>
              <a:rPr lang="en-IN" dirty="0"/>
              <a:t>.</a:t>
            </a:r>
          </a:p>
          <a:p>
            <a:pPr marL="457200" indent="-457200">
              <a:buFont typeface="+mj-lt"/>
              <a:buAutoNum type="arabicPeriod"/>
            </a:pPr>
            <a:r>
              <a:rPr lang="en-IN" dirty="0"/>
              <a:t>Design the error handling.</a:t>
            </a:r>
          </a:p>
          <a:p>
            <a:pPr marL="457200" indent="-457200">
              <a:buFont typeface="+mj-lt"/>
              <a:buAutoNum type="arabicPeriod"/>
            </a:pPr>
            <a:r>
              <a:rPr lang="en-IN" dirty="0"/>
              <a:t>Set up the processing pipeline.</a:t>
            </a:r>
          </a:p>
          <a:p>
            <a:pPr marL="857250" lvl="1" indent="-457200"/>
            <a:r>
              <a:rPr lang="en-IN" dirty="0"/>
              <a:t>If your system handles a single task you can use a standardized main program that sets up the pipeline and starts processing. This type of system may benefit from a direct- call pipeline, in which the main program calls the active filter to start processing. </a:t>
            </a:r>
          </a:p>
          <a:p>
            <a:pPr marL="857250" lvl="1" indent="-457200"/>
            <a:r>
              <a:rPr lang="en-IN" dirty="0"/>
              <a:t>You can increase flexibility by providing a shell or other end-user facility to set up various pipelines from your set of filter components. </a:t>
            </a:r>
          </a:p>
          <a:p>
            <a:pPr marL="857250" lvl="1" indent="-457200"/>
            <a:r>
              <a:rPr lang="en-IN" dirty="0"/>
              <a:t>Such a shell can support the incremental development of pipelines by allowing intermediate results to be stored in files, and supporting files as pipeline input. </a:t>
            </a:r>
          </a:p>
          <a:p>
            <a:pPr marL="857250" lvl="1" indent="-457200"/>
            <a:r>
              <a:rPr lang="en-IN" dirty="0"/>
              <a:t>You are not restricted to a text-only shell such as those provided by UNIX, and could even develop a graphical environment for visual creation of pipelines using 'drag and drop' interaction.</a:t>
            </a:r>
          </a:p>
          <a:p>
            <a:pPr marL="457200" indent="-457200">
              <a:buFont typeface="+mj-lt"/>
              <a:buAutoNum type="arabicPeriod"/>
            </a:pPr>
            <a:endParaRPr lang="en-IN" dirty="0"/>
          </a:p>
        </p:txBody>
      </p:sp>
      <p:sp>
        <p:nvSpPr>
          <p:cNvPr id="3" name="Content Placeholder 2">
            <a:extLst>
              <a:ext uri="{FF2B5EF4-FFF2-40B4-BE49-F238E27FC236}">
                <a16:creationId xmlns:a16="http://schemas.microsoft.com/office/drawing/2014/main" id="{FCB41B62-081D-4186-B4C9-93DE70840E30}"/>
              </a:ext>
            </a:extLst>
          </p:cNvPr>
          <p:cNvSpPr>
            <a:spLocks noGrp="1"/>
          </p:cNvSpPr>
          <p:nvPr>
            <p:ph sz="quarter" idx="10"/>
          </p:nvPr>
        </p:nvSpPr>
        <p:spPr/>
        <p:txBody>
          <a:bodyPr/>
          <a:lstStyle/>
          <a:p>
            <a:r>
              <a:rPr lang="en-IN" dirty="0"/>
              <a:t>Implementation Steps</a:t>
            </a:r>
          </a:p>
        </p:txBody>
      </p:sp>
      <p:sp>
        <p:nvSpPr>
          <p:cNvPr id="5" name="Date Placeholder 4">
            <a:extLst>
              <a:ext uri="{FF2B5EF4-FFF2-40B4-BE49-F238E27FC236}">
                <a16:creationId xmlns:a16="http://schemas.microsoft.com/office/drawing/2014/main" id="{27F3A21E-A0CE-4B0B-9C98-A5A37AA871C6}"/>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7A9063C6-F94E-4233-B3E7-7BA33B77005F}"/>
              </a:ext>
            </a:extLst>
          </p:cNvPr>
          <p:cNvSpPr>
            <a:spLocks noGrp="1"/>
          </p:cNvSpPr>
          <p:nvPr>
            <p:ph type="ftr" sz="quarter" idx="13"/>
          </p:nvPr>
        </p:nvSpPr>
        <p:spPr/>
        <p:txBody>
          <a:bodyPr/>
          <a:lstStyle/>
          <a:p>
            <a:r>
              <a:rPr lang="en-US"/>
              <a:t>SE ZG651/ SS ZG653 Software Architectures</a:t>
            </a:r>
            <a:endParaRPr lang="en-US" dirty="0"/>
          </a:p>
        </p:txBody>
      </p:sp>
      <p:sp>
        <p:nvSpPr>
          <p:cNvPr id="7" name="Slide Number Placeholder 6">
            <a:extLst>
              <a:ext uri="{FF2B5EF4-FFF2-40B4-BE49-F238E27FC236}">
                <a16:creationId xmlns:a16="http://schemas.microsoft.com/office/drawing/2014/main" id="{009534C1-98DD-4D65-96C1-FD8EB189B4EE}"/>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4250605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232ACD-F013-43E7-A97F-927A130A354C}"/>
              </a:ext>
            </a:extLst>
          </p:cNvPr>
          <p:cNvSpPr>
            <a:spLocks noGrp="1"/>
          </p:cNvSpPr>
          <p:nvPr>
            <p:ph idx="1"/>
          </p:nvPr>
        </p:nvSpPr>
        <p:spPr/>
        <p:txBody>
          <a:bodyPr/>
          <a:lstStyle/>
          <a:p>
            <a:pPr>
              <a:buFont typeface="Arial" panose="020B0604020202020204" pitchFamily="34" charset="0"/>
              <a:buChar char="•"/>
            </a:pPr>
            <a:r>
              <a:rPr lang="en-IN" dirty="0"/>
              <a:t>The single-input </a:t>
            </a:r>
            <a:r>
              <a:rPr lang="en-IN" dirty="0" err="1"/>
              <a:t>slngle</a:t>
            </a:r>
            <a:r>
              <a:rPr lang="en-IN" dirty="0"/>
              <a:t>-output filter specification of the Pipes and Filters pattern can be varied to allow filters </a:t>
            </a:r>
            <a:r>
              <a:rPr lang="en-IN" dirty="0" err="1"/>
              <a:t>wlth</a:t>
            </a:r>
            <a:r>
              <a:rPr lang="en-IN" dirty="0"/>
              <a:t> more than one input and/or more than one output. </a:t>
            </a:r>
          </a:p>
          <a:p>
            <a:pPr>
              <a:buFont typeface="Arial" panose="020B0604020202020204" pitchFamily="34" charset="0"/>
              <a:buChar char="•"/>
            </a:pPr>
            <a:r>
              <a:rPr lang="en-IN" dirty="0"/>
              <a:t>Processing can then be set up as a directed graph that can even contain feedback loops. </a:t>
            </a:r>
          </a:p>
          <a:p>
            <a:pPr>
              <a:buFont typeface="Arial" panose="020B0604020202020204" pitchFamily="34" charset="0"/>
              <a:buChar char="•"/>
            </a:pPr>
            <a:r>
              <a:rPr lang="en-IN" dirty="0"/>
              <a:t>The design of such a system, especially one with feedback loops, requires a solid foundation to explain and understand the complete calculation- a rigorous theoretical analysis and specification using formal methods are appropriate, to prove that the system terminates and produces the desired result.</a:t>
            </a:r>
          </a:p>
        </p:txBody>
      </p:sp>
      <p:sp>
        <p:nvSpPr>
          <p:cNvPr id="3" name="Content Placeholder 2">
            <a:extLst>
              <a:ext uri="{FF2B5EF4-FFF2-40B4-BE49-F238E27FC236}">
                <a16:creationId xmlns:a16="http://schemas.microsoft.com/office/drawing/2014/main" id="{96E7A917-C71A-4F15-8101-DC2315074FE2}"/>
              </a:ext>
            </a:extLst>
          </p:cNvPr>
          <p:cNvSpPr>
            <a:spLocks noGrp="1"/>
          </p:cNvSpPr>
          <p:nvPr>
            <p:ph sz="quarter" idx="10"/>
          </p:nvPr>
        </p:nvSpPr>
        <p:spPr/>
        <p:txBody>
          <a:bodyPr/>
          <a:lstStyle/>
          <a:p>
            <a:r>
              <a:rPr lang="en-IN" dirty="0"/>
              <a:t>Variant: Tee and join pipeline systems. </a:t>
            </a:r>
          </a:p>
        </p:txBody>
      </p:sp>
      <p:sp>
        <p:nvSpPr>
          <p:cNvPr id="5" name="Date Placeholder 4">
            <a:extLst>
              <a:ext uri="{FF2B5EF4-FFF2-40B4-BE49-F238E27FC236}">
                <a16:creationId xmlns:a16="http://schemas.microsoft.com/office/drawing/2014/main" id="{326DFB10-ECE5-4DE1-B805-CEAFE325F426}"/>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B5B5A614-7564-4244-8880-F5364A1FA807}"/>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993765B9-FC1C-4371-B784-020E4441D42A}"/>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2608600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867220-104E-4789-BE0E-17826E3605A6}"/>
              </a:ext>
            </a:extLst>
          </p:cNvPr>
          <p:cNvSpPr>
            <a:spLocks noGrp="1"/>
          </p:cNvSpPr>
          <p:nvPr>
            <p:ph idx="1"/>
          </p:nvPr>
        </p:nvSpPr>
        <p:spPr/>
        <p:txBody>
          <a:bodyPr/>
          <a:lstStyle/>
          <a:p>
            <a:pPr>
              <a:buFont typeface="Arial" panose="020B0604020202020204" pitchFamily="34" charset="0"/>
              <a:buChar char="•"/>
            </a:pPr>
            <a:r>
              <a:rPr lang="en-IN" dirty="0"/>
              <a:t>UNIX popularized the Pipes and Filters paradigm. </a:t>
            </a:r>
          </a:p>
          <a:p>
            <a:pPr>
              <a:buFont typeface="Arial" panose="020B0604020202020204" pitchFamily="34" charset="0"/>
              <a:buChar char="•"/>
            </a:pPr>
            <a:r>
              <a:rPr lang="en-IN" dirty="0"/>
              <a:t>The command shells and the availability of many filter programs made this approach to system development popular. </a:t>
            </a:r>
          </a:p>
          <a:p>
            <a:pPr>
              <a:buFont typeface="Arial" panose="020B0604020202020204" pitchFamily="34" charset="0"/>
              <a:buChar char="•"/>
            </a:pPr>
            <a:r>
              <a:rPr lang="en-IN" dirty="0"/>
              <a:t>As a system for software developers, frequent tasks such as program compilation and documentation creation are done by pipelines on a 'traditional' UNIX system. </a:t>
            </a:r>
          </a:p>
          <a:p>
            <a:pPr>
              <a:buFont typeface="Arial" panose="020B0604020202020204" pitchFamily="34" charset="0"/>
              <a:buChar char="•"/>
            </a:pPr>
            <a:r>
              <a:rPr lang="en-IN" dirty="0"/>
              <a:t>The flexibility of UNIX pipes made the operating system a suitable platform for the binary reuse of filter programs and for application integration.</a:t>
            </a:r>
          </a:p>
        </p:txBody>
      </p:sp>
      <p:sp>
        <p:nvSpPr>
          <p:cNvPr id="3" name="Content Placeholder 2">
            <a:extLst>
              <a:ext uri="{FF2B5EF4-FFF2-40B4-BE49-F238E27FC236}">
                <a16:creationId xmlns:a16="http://schemas.microsoft.com/office/drawing/2014/main" id="{4436CA7D-B764-49C8-BF78-61E7C268395C}"/>
              </a:ext>
            </a:extLst>
          </p:cNvPr>
          <p:cNvSpPr>
            <a:spLocks noGrp="1"/>
          </p:cNvSpPr>
          <p:nvPr>
            <p:ph sz="quarter" idx="10"/>
          </p:nvPr>
        </p:nvSpPr>
        <p:spPr/>
        <p:txBody>
          <a:bodyPr/>
          <a:lstStyle/>
          <a:p>
            <a:r>
              <a:rPr lang="en-IN" dirty="0"/>
              <a:t>Known Usage: UNIX</a:t>
            </a:r>
          </a:p>
        </p:txBody>
      </p:sp>
      <p:sp>
        <p:nvSpPr>
          <p:cNvPr id="5" name="Date Placeholder 4">
            <a:extLst>
              <a:ext uri="{FF2B5EF4-FFF2-40B4-BE49-F238E27FC236}">
                <a16:creationId xmlns:a16="http://schemas.microsoft.com/office/drawing/2014/main" id="{7ED35839-6B85-4CF7-8B93-404C08AA1FC3}"/>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661035E3-C602-46B7-AF86-F8B242BF82F3}"/>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DBC12A4B-36AC-4A4D-8EE8-90797B17736E}"/>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3748902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0D1ED2-71DD-437C-9236-D9F67890CD9C}"/>
              </a:ext>
            </a:extLst>
          </p:cNvPr>
          <p:cNvSpPr>
            <a:spLocks noGrp="1"/>
          </p:cNvSpPr>
          <p:nvPr>
            <p:ph idx="1"/>
          </p:nvPr>
        </p:nvSpPr>
        <p:spPr>
          <a:xfrm>
            <a:off x="304800" y="1493837"/>
            <a:ext cx="8229600" cy="5135563"/>
          </a:xfrm>
        </p:spPr>
        <p:txBody>
          <a:bodyPr>
            <a:normAutofit lnSpcReduction="10000"/>
          </a:bodyPr>
          <a:lstStyle/>
          <a:p>
            <a:pPr>
              <a:buFont typeface="Arial" panose="020B0604020202020204" pitchFamily="34" charset="0"/>
              <a:buChar char="•"/>
            </a:pPr>
            <a:r>
              <a:rPr lang="en-IN" dirty="0"/>
              <a:t>CMS Pipelines is an extension to the operating system of IBM mainframes to support Pipes and Filters architectures. </a:t>
            </a:r>
          </a:p>
          <a:p>
            <a:pPr>
              <a:buFont typeface="Arial" panose="020B0604020202020204" pitchFamily="34" charset="0"/>
              <a:buChar char="•"/>
            </a:pPr>
            <a:r>
              <a:rPr lang="en-IN" dirty="0"/>
              <a:t>The implementation of CMS pipelines follows the conventions of CMS, and defines a record as the basic data type that can be passed along pipes, instead of a byte or ASCII character. </a:t>
            </a:r>
          </a:p>
          <a:p>
            <a:pPr>
              <a:buFont typeface="Arial" panose="020B0604020202020204" pitchFamily="34" charset="0"/>
              <a:buChar char="•"/>
            </a:pPr>
            <a:r>
              <a:rPr lang="en-IN" dirty="0"/>
              <a:t>CMS Pipelines provides a reuse and integration platform in the same way as UNIX. </a:t>
            </a:r>
          </a:p>
          <a:p>
            <a:pPr>
              <a:buFont typeface="Arial" panose="020B0604020202020204" pitchFamily="34" charset="0"/>
              <a:buChar char="•"/>
            </a:pPr>
            <a:r>
              <a:rPr lang="en-IN" dirty="0"/>
              <a:t>Because the CMS operating system does not use a uniform I/O-model in the same way as UNIX, CMS Pipelines defines device drivers that act as data sources or sinks, allowing the handling of specific I/O-devices within pipelines.</a:t>
            </a:r>
          </a:p>
        </p:txBody>
      </p:sp>
      <p:sp>
        <p:nvSpPr>
          <p:cNvPr id="3" name="Content Placeholder 2">
            <a:extLst>
              <a:ext uri="{FF2B5EF4-FFF2-40B4-BE49-F238E27FC236}">
                <a16:creationId xmlns:a16="http://schemas.microsoft.com/office/drawing/2014/main" id="{4B8E3A7B-320C-44E5-9837-5B2F91CBFE95}"/>
              </a:ext>
            </a:extLst>
          </p:cNvPr>
          <p:cNvSpPr>
            <a:spLocks noGrp="1"/>
          </p:cNvSpPr>
          <p:nvPr>
            <p:ph sz="quarter" idx="10"/>
          </p:nvPr>
        </p:nvSpPr>
        <p:spPr/>
        <p:txBody>
          <a:bodyPr/>
          <a:lstStyle/>
          <a:p>
            <a:r>
              <a:rPr lang="en-IN" dirty="0"/>
              <a:t>Known Usage: CMS Pipelines</a:t>
            </a:r>
          </a:p>
        </p:txBody>
      </p:sp>
      <p:sp>
        <p:nvSpPr>
          <p:cNvPr id="5" name="Date Placeholder 4">
            <a:extLst>
              <a:ext uri="{FF2B5EF4-FFF2-40B4-BE49-F238E27FC236}">
                <a16:creationId xmlns:a16="http://schemas.microsoft.com/office/drawing/2014/main" id="{CE7E51EB-5F4D-4AD7-89C8-3064A8CDAC42}"/>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4473A2CC-61DB-4035-92C3-921EA944E46E}"/>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B3C4B1FA-B895-41A5-BD66-A7D94859E4C3}"/>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1183451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56F735-BA3F-4FD1-A078-855FF857D643}"/>
              </a:ext>
            </a:extLst>
          </p:cNvPr>
          <p:cNvSpPr>
            <a:spLocks noGrp="1"/>
          </p:cNvSpPr>
          <p:nvPr>
            <p:ph idx="1"/>
          </p:nvPr>
        </p:nvSpPr>
        <p:spPr/>
        <p:txBody>
          <a:bodyPr/>
          <a:lstStyle/>
          <a:p>
            <a:pPr>
              <a:buFont typeface="Arial" panose="020B0604020202020204" pitchFamily="34" charset="0"/>
              <a:buChar char="•"/>
            </a:pPr>
            <a:r>
              <a:rPr lang="en-IN" dirty="0"/>
              <a:t>LASSP Tools is a toolset to support numerical analysis and graphics. </a:t>
            </a:r>
          </a:p>
          <a:p>
            <a:pPr>
              <a:buFont typeface="Arial" panose="020B0604020202020204" pitchFamily="34" charset="0"/>
              <a:buChar char="•"/>
            </a:pPr>
            <a:r>
              <a:rPr lang="en-IN" dirty="0"/>
              <a:t>The toolset consists mainly of filter programs that can be combined using UNIX pipes. </a:t>
            </a:r>
          </a:p>
          <a:p>
            <a:pPr>
              <a:buFont typeface="Arial" panose="020B0604020202020204" pitchFamily="34" charset="0"/>
              <a:buChar char="•"/>
            </a:pPr>
            <a:r>
              <a:rPr lang="en-IN" dirty="0"/>
              <a:t>It contains graphical input devices for </a:t>
            </a:r>
            <a:r>
              <a:rPr lang="en-IN" dirty="0" err="1"/>
              <a:t>analog</a:t>
            </a:r>
            <a:r>
              <a:rPr lang="en-IN" dirty="0"/>
              <a:t> input of numerical data using knobs or sliders, filters for numerical analysis and data extraction, and data sinks that produce animations from numerical data streams.</a:t>
            </a:r>
          </a:p>
        </p:txBody>
      </p:sp>
      <p:sp>
        <p:nvSpPr>
          <p:cNvPr id="3" name="Content Placeholder 2">
            <a:extLst>
              <a:ext uri="{FF2B5EF4-FFF2-40B4-BE49-F238E27FC236}">
                <a16:creationId xmlns:a16="http://schemas.microsoft.com/office/drawing/2014/main" id="{8DFAB58A-3AD3-4993-966F-C6BB5826033F}"/>
              </a:ext>
            </a:extLst>
          </p:cNvPr>
          <p:cNvSpPr>
            <a:spLocks noGrp="1"/>
          </p:cNvSpPr>
          <p:nvPr>
            <p:ph sz="quarter" idx="10"/>
          </p:nvPr>
        </p:nvSpPr>
        <p:spPr/>
        <p:txBody>
          <a:bodyPr/>
          <a:lstStyle/>
          <a:p>
            <a:r>
              <a:rPr lang="en-IN" dirty="0"/>
              <a:t>Known Usage: LASSP Tools</a:t>
            </a:r>
          </a:p>
        </p:txBody>
      </p:sp>
      <p:sp>
        <p:nvSpPr>
          <p:cNvPr id="5" name="Date Placeholder 4">
            <a:extLst>
              <a:ext uri="{FF2B5EF4-FFF2-40B4-BE49-F238E27FC236}">
                <a16:creationId xmlns:a16="http://schemas.microsoft.com/office/drawing/2014/main" id="{D39BF8C0-05B8-46C8-BD17-2AA48CDFEF56}"/>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20049105-7F4E-4CEA-B64C-50EA18B805FE}"/>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0686F9CF-FF22-44A4-9169-64FF42450749}"/>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3032124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BB2D84-FBA9-4FBB-B2B1-8973728A0AFF}"/>
              </a:ext>
            </a:extLst>
          </p:cNvPr>
          <p:cNvSpPr>
            <a:spLocks noGrp="1"/>
          </p:cNvSpPr>
          <p:nvPr>
            <p:ph idx="1"/>
          </p:nvPr>
        </p:nvSpPr>
        <p:spPr/>
        <p:txBody>
          <a:bodyPr/>
          <a:lstStyle/>
          <a:p>
            <a:pPr marL="457200" indent="-457200">
              <a:buFont typeface="+mj-lt"/>
              <a:buAutoNum type="arabicPeriod"/>
            </a:pPr>
            <a:r>
              <a:rPr lang="en-IN" dirty="0"/>
              <a:t>No intermediate files necessary, but possible.</a:t>
            </a:r>
          </a:p>
          <a:p>
            <a:pPr marL="457200" indent="-457200">
              <a:buFont typeface="+mj-lt"/>
              <a:buAutoNum type="arabicPeriod"/>
            </a:pPr>
            <a:r>
              <a:rPr lang="en-IN" dirty="0"/>
              <a:t>Flexibility by filter exchange.</a:t>
            </a:r>
          </a:p>
          <a:p>
            <a:pPr marL="457200" indent="-457200">
              <a:buFont typeface="+mj-lt"/>
              <a:buAutoNum type="arabicPeriod"/>
            </a:pPr>
            <a:r>
              <a:rPr lang="en-IN" dirty="0"/>
              <a:t>Flexibility by recombination.</a:t>
            </a:r>
          </a:p>
          <a:p>
            <a:pPr marL="457200" indent="-457200">
              <a:buFont typeface="+mj-lt"/>
              <a:buAutoNum type="arabicPeriod"/>
            </a:pPr>
            <a:r>
              <a:rPr lang="en-IN" dirty="0"/>
              <a:t>Reuse of filter components.</a:t>
            </a:r>
          </a:p>
          <a:p>
            <a:pPr marL="457200" indent="-457200">
              <a:buFont typeface="+mj-lt"/>
              <a:buAutoNum type="arabicPeriod"/>
            </a:pPr>
            <a:r>
              <a:rPr lang="en-IN" dirty="0"/>
              <a:t>Rapid prototyping of pipelines.</a:t>
            </a:r>
          </a:p>
          <a:p>
            <a:pPr marL="457200" indent="-457200">
              <a:buFont typeface="+mj-lt"/>
              <a:buAutoNum type="arabicPeriod"/>
            </a:pPr>
            <a:r>
              <a:rPr lang="en-IN" dirty="0" err="1"/>
              <a:t>Egiciemy</a:t>
            </a:r>
            <a:r>
              <a:rPr lang="en-IN" dirty="0"/>
              <a:t> by parallel processing.</a:t>
            </a:r>
          </a:p>
        </p:txBody>
      </p:sp>
      <p:sp>
        <p:nvSpPr>
          <p:cNvPr id="3" name="Content Placeholder 2">
            <a:extLst>
              <a:ext uri="{FF2B5EF4-FFF2-40B4-BE49-F238E27FC236}">
                <a16:creationId xmlns:a16="http://schemas.microsoft.com/office/drawing/2014/main" id="{EBB65358-AFAE-47D0-9C69-40A88BFE2BDA}"/>
              </a:ext>
            </a:extLst>
          </p:cNvPr>
          <p:cNvSpPr>
            <a:spLocks noGrp="1"/>
          </p:cNvSpPr>
          <p:nvPr>
            <p:ph sz="quarter" idx="10"/>
          </p:nvPr>
        </p:nvSpPr>
        <p:spPr/>
        <p:txBody>
          <a:bodyPr/>
          <a:lstStyle/>
          <a:p>
            <a:r>
              <a:rPr lang="en-IN" dirty="0"/>
              <a:t>Benefits</a:t>
            </a:r>
          </a:p>
        </p:txBody>
      </p:sp>
      <p:sp>
        <p:nvSpPr>
          <p:cNvPr id="5" name="Date Placeholder 4">
            <a:extLst>
              <a:ext uri="{FF2B5EF4-FFF2-40B4-BE49-F238E27FC236}">
                <a16:creationId xmlns:a16="http://schemas.microsoft.com/office/drawing/2014/main" id="{C242DDAF-FE8A-4CFD-A369-4B55C2361740}"/>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45198511-5479-46D8-B471-9767AB638B32}"/>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6020FDDA-D5C2-40E2-89C1-4A830E0DEF9D}"/>
              </a:ext>
            </a:extLst>
          </p:cNvPr>
          <p:cNvSpPr>
            <a:spLocks noGrp="1"/>
          </p:cNvSpPr>
          <p:nvPr>
            <p:ph type="sldNum" sz="quarter" idx="14"/>
          </p:nvPr>
        </p:nvSpPr>
        <p:spPr/>
        <p:txBody>
          <a:bodyPr/>
          <a:lstStyle/>
          <a:p>
            <a:fld id="{BC8D7E44-7D4F-4942-A8C9-2DF6BF8399E8}" type="slidenum">
              <a:rPr lang="en-US" smtClean="0"/>
              <a:pPr/>
              <a:t>29</a:t>
            </a:fld>
            <a:endParaRPr lang="en-US" dirty="0"/>
          </a:p>
        </p:txBody>
      </p:sp>
    </p:spTree>
    <p:extLst>
      <p:ext uri="{BB962C8B-B14F-4D97-AF65-F5344CB8AC3E}">
        <p14:creationId xmlns:p14="http://schemas.microsoft.com/office/powerpoint/2010/main" val="405279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881F94-A9A4-43D2-8BD3-41EF58BF95F8}"/>
              </a:ext>
            </a:extLst>
          </p:cNvPr>
          <p:cNvSpPr>
            <a:spLocks noGrp="1"/>
          </p:cNvSpPr>
          <p:nvPr>
            <p:ph idx="1"/>
          </p:nvPr>
        </p:nvSpPr>
        <p:spPr/>
        <p:txBody>
          <a:bodyPr>
            <a:normAutofit/>
          </a:bodyPr>
          <a:lstStyle/>
          <a:p>
            <a:pPr lvl="1">
              <a:buFont typeface="Arial" panose="020B0604020202020204" pitchFamily="34" charset="0"/>
              <a:buChar char="•"/>
            </a:pPr>
            <a:r>
              <a:rPr lang="en-IN" sz="3200" dirty="0"/>
              <a:t>the Layers pattern </a:t>
            </a:r>
          </a:p>
          <a:p>
            <a:pPr lvl="1">
              <a:buFont typeface="Arial" panose="020B0604020202020204" pitchFamily="34" charset="0"/>
              <a:buChar char="•"/>
            </a:pPr>
            <a:r>
              <a:rPr lang="en-IN" sz="3200" dirty="0"/>
              <a:t>the Pipes and Filters pattern </a:t>
            </a:r>
          </a:p>
          <a:p>
            <a:pPr lvl="1">
              <a:buFont typeface="Arial" panose="020B0604020202020204" pitchFamily="34" charset="0"/>
              <a:buChar char="•"/>
            </a:pPr>
            <a:r>
              <a:rPr lang="en-IN" sz="3200" dirty="0"/>
              <a:t>the Blackboard pattern</a:t>
            </a:r>
          </a:p>
          <a:p>
            <a:endParaRPr lang="en-IN" sz="4400" dirty="0"/>
          </a:p>
        </p:txBody>
      </p:sp>
      <p:sp>
        <p:nvSpPr>
          <p:cNvPr id="3" name="Content Placeholder 2">
            <a:extLst>
              <a:ext uri="{FF2B5EF4-FFF2-40B4-BE49-F238E27FC236}">
                <a16:creationId xmlns:a16="http://schemas.microsoft.com/office/drawing/2014/main" id="{128F28FE-0E57-4CC3-845C-C6969616A8E2}"/>
              </a:ext>
            </a:extLst>
          </p:cNvPr>
          <p:cNvSpPr>
            <a:spLocks noGrp="1"/>
          </p:cNvSpPr>
          <p:nvPr>
            <p:ph sz="quarter" idx="10"/>
          </p:nvPr>
        </p:nvSpPr>
        <p:spPr/>
        <p:txBody>
          <a:bodyPr/>
          <a:lstStyle/>
          <a:p>
            <a:r>
              <a:rPr lang="en-IN" dirty="0"/>
              <a:t>From Mud to Structure</a:t>
            </a:r>
          </a:p>
        </p:txBody>
      </p:sp>
      <p:sp>
        <p:nvSpPr>
          <p:cNvPr id="5" name="Date Placeholder 4">
            <a:extLst>
              <a:ext uri="{FF2B5EF4-FFF2-40B4-BE49-F238E27FC236}">
                <a16:creationId xmlns:a16="http://schemas.microsoft.com/office/drawing/2014/main" id="{8656C25F-0DFD-4778-8F00-AC8929237E02}"/>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703E3BA7-D5D8-481C-BF0C-F6D42E5E39DE}"/>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95D35A6B-8A7B-422F-BF94-4465A1EE1D7D}"/>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3192593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3AD21A-1F3D-41D8-B307-E4BB9D7E5733}"/>
              </a:ext>
            </a:extLst>
          </p:cNvPr>
          <p:cNvSpPr>
            <a:spLocks noGrp="1"/>
          </p:cNvSpPr>
          <p:nvPr>
            <p:ph idx="1"/>
          </p:nvPr>
        </p:nvSpPr>
        <p:spPr/>
        <p:txBody>
          <a:bodyPr/>
          <a:lstStyle/>
          <a:p>
            <a:pPr marL="457200" indent="-457200">
              <a:buFont typeface="+mj-lt"/>
              <a:buAutoNum type="arabicPeriod"/>
            </a:pPr>
            <a:r>
              <a:rPr lang="en-IN" dirty="0"/>
              <a:t>Sharing state information is expensive or </a:t>
            </a:r>
            <a:r>
              <a:rPr lang="en-IN" dirty="0" err="1"/>
              <a:t>inflxible</a:t>
            </a:r>
            <a:r>
              <a:rPr lang="en-IN" dirty="0"/>
              <a:t>.</a:t>
            </a:r>
          </a:p>
          <a:p>
            <a:pPr marL="457200" indent="-457200">
              <a:buFont typeface="+mj-lt"/>
              <a:buAutoNum type="arabicPeriod"/>
            </a:pPr>
            <a:r>
              <a:rPr lang="en-IN" dirty="0"/>
              <a:t>Efficiency gain by parallel processing is often an illusion.</a:t>
            </a:r>
          </a:p>
          <a:p>
            <a:pPr marL="457200" indent="-457200">
              <a:buFont typeface="+mj-lt"/>
              <a:buAutoNum type="arabicPeriod"/>
            </a:pPr>
            <a:r>
              <a:rPr lang="en-IN" dirty="0"/>
              <a:t>Data transformation overhead.</a:t>
            </a:r>
          </a:p>
          <a:p>
            <a:pPr marL="457200" indent="-457200">
              <a:buFont typeface="+mj-lt"/>
              <a:buAutoNum type="arabicPeriod"/>
            </a:pPr>
            <a:r>
              <a:rPr lang="en-IN" dirty="0"/>
              <a:t>Error handling.</a:t>
            </a:r>
          </a:p>
          <a:p>
            <a:pPr marL="457200" indent="-457200">
              <a:buFont typeface="+mj-lt"/>
              <a:buAutoNum type="arabicPeriod"/>
            </a:pPr>
            <a:endParaRPr lang="en-IN" dirty="0"/>
          </a:p>
        </p:txBody>
      </p:sp>
      <p:sp>
        <p:nvSpPr>
          <p:cNvPr id="3" name="Content Placeholder 2">
            <a:extLst>
              <a:ext uri="{FF2B5EF4-FFF2-40B4-BE49-F238E27FC236}">
                <a16:creationId xmlns:a16="http://schemas.microsoft.com/office/drawing/2014/main" id="{0EA2BA2E-580B-48BC-98C1-AE18735669AE}"/>
              </a:ext>
            </a:extLst>
          </p:cNvPr>
          <p:cNvSpPr>
            <a:spLocks noGrp="1"/>
          </p:cNvSpPr>
          <p:nvPr>
            <p:ph sz="quarter" idx="10"/>
          </p:nvPr>
        </p:nvSpPr>
        <p:spPr/>
        <p:txBody>
          <a:bodyPr/>
          <a:lstStyle/>
          <a:p>
            <a:r>
              <a:rPr lang="en-IN" dirty="0"/>
              <a:t>Liabilities</a:t>
            </a:r>
          </a:p>
        </p:txBody>
      </p:sp>
      <p:sp>
        <p:nvSpPr>
          <p:cNvPr id="5" name="Date Placeholder 4">
            <a:extLst>
              <a:ext uri="{FF2B5EF4-FFF2-40B4-BE49-F238E27FC236}">
                <a16:creationId xmlns:a16="http://schemas.microsoft.com/office/drawing/2014/main" id="{FF87D94B-7254-4E2D-BF82-1EED28293397}"/>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EB2D6CF3-20DD-4230-BE64-C7B29838E7F0}"/>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C7F3CAB6-CBCD-42CD-BCEF-6E9A44B5D2E0}"/>
              </a:ext>
            </a:extLst>
          </p:cNvPr>
          <p:cNvSpPr>
            <a:spLocks noGrp="1"/>
          </p:cNvSpPr>
          <p:nvPr>
            <p:ph type="sldNum" sz="quarter" idx="14"/>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153745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Black Board</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31</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 ZG651/ SS 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Sept 16,2023</a:t>
            </a:r>
            <a:endParaRPr lang="en-US" dirty="0"/>
          </a:p>
        </p:txBody>
      </p:sp>
    </p:spTree>
    <p:extLst>
      <p:ext uri="{BB962C8B-B14F-4D97-AF65-F5344CB8AC3E}">
        <p14:creationId xmlns:p14="http://schemas.microsoft.com/office/powerpoint/2010/main" val="2495422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IN" dirty="0"/>
              <a:t>The Blackboard architectural pattern is useful for problems for which no deterministic solution strategies are known. </a:t>
            </a:r>
          </a:p>
          <a:p>
            <a:pPr>
              <a:buFont typeface="Arial" panose="020B0604020202020204" pitchFamily="34" charset="0"/>
              <a:buChar char="•"/>
            </a:pPr>
            <a:r>
              <a:rPr lang="en-IN" dirty="0"/>
              <a:t>In Blackboard several specialized subsystems assemble their knowledge to build a possibly partial or approximate solution. </a:t>
            </a:r>
          </a:p>
          <a:p>
            <a:pPr>
              <a:buFont typeface="Arial" panose="020B0604020202020204" pitchFamily="34" charset="0"/>
              <a:buChar char="•"/>
            </a:pPr>
            <a:r>
              <a:rPr lang="en-US" b="1" dirty="0"/>
              <a:t>CONTEXT</a:t>
            </a:r>
          </a:p>
          <a:p>
            <a:pPr>
              <a:buFont typeface="Arial" panose="020B0604020202020204" pitchFamily="34" charset="0"/>
              <a:buChar char="•"/>
            </a:pPr>
            <a:r>
              <a:rPr lang="en-IN" dirty="0"/>
              <a:t>An immature domain in which no closed approach to a solution is known or feasible. </a:t>
            </a:r>
            <a:endParaRPr lang="en-US" dirty="0"/>
          </a:p>
        </p:txBody>
      </p:sp>
      <p:sp>
        <p:nvSpPr>
          <p:cNvPr id="4" name="Content Placeholder 3"/>
          <p:cNvSpPr>
            <a:spLocks noGrp="1"/>
          </p:cNvSpPr>
          <p:nvPr>
            <p:ph sz="quarter" idx="10"/>
          </p:nvPr>
        </p:nvSpPr>
        <p:spPr/>
        <p:txBody>
          <a:bodyPr/>
          <a:lstStyle/>
          <a:p>
            <a:r>
              <a:rPr lang="en-US" dirty="0"/>
              <a:t>Blackboard</a:t>
            </a:r>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32</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 ZG651/ SS 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Sept 16,2023</a:t>
            </a:r>
          </a:p>
        </p:txBody>
      </p:sp>
    </p:spTree>
    <p:extLst>
      <p:ext uri="{BB962C8B-B14F-4D97-AF65-F5344CB8AC3E}">
        <p14:creationId xmlns:p14="http://schemas.microsoft.com/office/powerpoint/2010/main" val="198764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27F3E5-24EF-44F7-8559-F86FF986367B}"/>
              </a:ext>
            </a:extLst>
          </p:cNvPr>
          <p:cNvSpPr>
            <a:spLocks noGrp="1"/>
          </p:cNvSpPr>
          <p:nvPr>
            <p:ph idx="1"/>
          </p:nvPr>
        </p:nvSpPr>
        <p:spPr>
          <a:xfrm>
            <a:off x="304800" y="1493837"/>
            <a:ext cx="8229600" cy="4972839"/>
          </a:xfrm>
        </p:spPr>
        <p:txBody>
          <a:bodyPr>
            <a:normAutofit fontScale="92500" lnSpcReduction="20000"/>
          </a:bodyPr>
          <a:lstStyle/>
          <a:p>
            <a:pPr>
              <a:buFont typeface="Arial" panose="020B0604020202020204" pitchFamily="34" charset="0"/>
              <a:buChar char="•"/>
            </a:pPr>
            <a:r>
              <a:rPr lang="en-IN" dirty="0"/>
              <a:t>The Blackboard pattern tackles problems that do not have a feasible deterministic solution for the transformation of raw data into high-level data structures, such as diagrams, tables or English phrases. </a:t>
            </a:r>
          </a:p>
          <a:p>
            <a:pPr>
              <a:buFont typeface="Arial" panose="020B0604020202020204" pitchFamily="34" charset="0"/>
              <a:buChar char="•"/>
            </a:pPr>
            <a:r>
              <a:rPr lang="en-IN" dirty="0"/>
              <a:t>Vision, image recognition, speech recognition and surveillance are examples of domains in which such problems occur. </a:t>
            </a:r>
          </a:p>
          <a:p>
            <a:pPr>
              <a:buFont typeface="Arial" panose="020B0604020202020204" pitchFamily="34" charset="0"/>
              <a:buChar char="•"/>
            </a:pPr>
            <a:r>
              <a:rPr lang="en-IN" dirty="0"/>
              <a:t>They are characterized by a problem that, when decomposed into sub-problems, spans several fields of expertise. </a:t>
            </a:r>
          </a:p>
          <a:p>
            <a:pPr>
              <a:buFont typeface="Arial" panose="020B0604020202020204" pitchFamily="34" charset="0"/>
              <a:buChar char="•"/>
            </a:pPr>
            <a:r>
              <a:rPr lang="en-IN" dirty="0"/>
              <a:t>The solutions to the partial problems require different representations and paradigms. </a:t>
            </a:r>
          </a:p>
          <a:p>
            <a:pPr>
              <a:buFont typeface="Arial" panose="020B0604020202020204" pitchFamily="34" charset="0"/>
              <a:buChar char="•"/>
            </a:pPr>
            <a:r>
              <a:rPr lang="en-IN" dirty="0"/>
              <a:t>In many cases no predetermined strategy exists for how the 'partial problem solvers' should combine their knowledge. </a:t>
            </a:r>
          </a:p>
          <a:p>
            <a:pPr>
              <a:buFont typeface="Arial" panose="020B0604020202020204" pitchFamily="34" charset="0"/>
              <a:buChar char="•"/>
            </a:pPr>
            <a:r>
              <a:rPr lang="en-IN" dirty="0"/>
              <a:t>This is in contrast to functional de-composition, in which several solution steps are arranged so that the sequence of their activation is hard-coded. </a:t>
            </a:r>
          </a:p>
        </p:txBody>
      </p:sp>
      <p:sp>
        <p:nvSpPr>
          <p:cNvPr id="3" name="Content Placeholder 2">
            <a:extLst>
              <a:ext uri="{FF2B5EF4-FFF2-40B4-BE49-F238E27FC236}">
                <a16:creationId xmlns:a16="http://schemas.microsoft.com/office/drawing/2014/main" id="{33FC2618-871B-41F6-AA33-34285A76653C}"/>
              </a:ext>
            </a:extLst>
          </p:cNvPr>
          <p:cNvSpPr>
            <a:spLocks noGrp="1"/>
          </p:cNvSpPr>
          <p:nvPr>
            <p:ph sz="quarter" idx="10"/>
          </p:nvPr>
        </p:nvSpPr>
        <p:spPr/>
        <p:txBody>
          <a:bodyPr/>
          <a:lstStyle/>
          <a:p>
            <a:r>
              <a:rPr lang="en-IN" dirty="0"/>
              <a:t>Problem</a:t>
            </a:r>
          </a:p>
        </p:txBody>
      </p:sp>
      <p:sp>
        <p:nvSpPr>
          <p:cNvPr id="5" name="Date Placeholder 4">
            <a:extLst>
              <a:ext uri="{FF2B5EF4-FFF2-40B4-BE49-F238E27FC236}">
                <a16:creationId xmlns:a16="http://schemas.microsoft.com/office/drawing/2014/main" id="{5DFA9C2D-9601-4FAF-BD28-96115AA50385}"/>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55667101-32C9-445D-A504-D07B37B71F4D}"/>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1BE13443-F707-4CBA-AF5A-DDE60B2846EB}"/>
              </a:ext>
            </a:extLst>
          </p:cNvPr>
          <p:cNvSpPr>
            <a:spLocks noGrp="1"/>
          </p:cNvSpPr>
          <p:nvPr>
            <p:ph type="sldNum" sz="quarter" idx="14"/>
          </p:nvPr>
        </p:nvSpPr>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3864845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F20100-1E89-4590-9719-7E185770E03F}"/>
              </a:ext>
            </a:extLst>
          </p:cNvPr>
          <p:cNvSpPr>
            <a:spLocks noGrp="1"/>
          </p:cNvSpPr>
          <p:nvPr>
            <p:ph idx="1"/>
          </p:nvPr>
        </p:nvSpPr>
        <p:spPr/>
        <p:txBody>
          <a:bodyPr>
            <a:normAutofit fontScale="92500"/>
          </a:bodyPr>
          <a:lstStyle/>
          <a:p>
            <a:pPr>
              <a:buFont typeface="Arial" panose="020B0604020202020204" pitchFamily="34" charset="0"/>
              <a:buChar char="•"/>
            </a:pPr>
            <a:r>
              <a:rPr lang="en-IN" dirty="0"/>
              <a:t>A complete search of the solution space is not feasible in a reasonable time. </a:t>
            </a:r>
          </a:p>
          <a:p>
            <a:pPr>
              <a:buFont typeface="Arial" panose="020B0604020202020204" pitchFamily="34" charset="0"/>
              <a:buChar char="•"/>
            </a:pPr>
            <a:r>
              <a:rPr lang="en-IN" dirty="0"/>
              <a:t>Since the domain is immature, you may need to experiment with different algorithms for the same subtask. Individual modules should be easily exchangeable. </a:t>
            </a:r>
          </a:p>
          <a:p>
            <a:pPr>
              <a:buFont typeface="Arial" panose="020B0604020202020204" pitchFamily="34" charset="0"/>
              <a:buChar char="•"/>
            </a:pPr>
            <a:r>
              <a:rPr lang="en-IN" dirty="0"/>
              <a:t>There are different algorithms that solve partial problems. Unrelated logics, representations, algorithms, paradigms or domains may be involved.</a:t>
            </a:r>
          </a:p>
          <a:p>
            <a:pPr>
              <a:buFont typeface="Arial" panose="020B0604020202020204" pitchFamily="34" charset="0"/>
              <a:buChar char="•"/>
            </a:pPr>
            <a:r>
              <a:rPr lang="en-IN" dirty="0"/>
              <a:t>An algorithm usually works on the results of other algorithms. </a:t>
            </a:r>
          </a:p>
          <a:p>
            <a:pPr>
              <a:buFont typeface="Arial" panose="020B0604020202020204" pitchFamily="34" charset="0"/>
              <a:buChar char="•"/>
            </a:pPr>
            <a:r>
              <a:rPr lang="en-IN" dirty="0"/>
              <a:t>Uncertain data and approximate solutions are involved.</a:t>
            </a:r>
          </a:p>
          <a:p>
            <a:pPr>
              <a:buFont typeface="Arial" panose="020B0604020202020204" pitchFamily="34" charset="0"/>
              <a:buChar char="•"/>
            </a:pPr>
            <a:r>
              <a:rPr lang="en-IN" dirty="0"/>
              <a:t>Employing disjoint algorithms induces potential parallelism. If possible you should avoid a strictly sequential solution. </a:t>
            </a:r>
          </a:p>
        </p:txBody>
      </p:sp>
      <p:sp>
        <p:nvSpPr>
          <p:cNvPr id="3" name="Content Placeholder 2">
            <a:extLst>
              <a:ext uri="{FF2B5EF4-FFF2-40B4-BE49-F238E27FC236}">
                <a16:creationId xmlns:a16="http://schemas.microsoft.com/office/drawing/2014/main" id="{C656A39B-DAFD-4A39-B122-2368838C888F}"/>
              </a:ext>
            </a:extLst>
          </p:cNvPr>
          <p:cNvSpPr>
            <a:spLocks noGrp="1"/>
          </p:cNvSpPr>
          <p:nvPr>
            <p:ph sz="quarter" idx="10"/>
          </p:nvPr>
        </p:nvSpPr>
        <p:spPr/>
        <p:txBody>
          <a:bodyPr/>
          <a:lstStyle/>
          <a:p>
            <a:r>
              <a:rPr lang="en-IN" dirty="0"/>
              <a:t>forces that influence solutions to these problems</a:t>
            </a:r>
          </a:p>
        </p:txBody>
      </p:sp>
      <p:sp>
        <p:nvSpPr>
          <p:cNvPr id="5" name="Date Placeholder 4">
            <a:extLst>
              <a:ext uri="{FF2B5EF4-FFF2-40B4-BE49-F238E27FC236}">
                <a16:creationId xmlns:a16="http://schemas.microsoft.com/office/drawing/2014/main" id="{484A150A-0097-4E20-868C-4A10402359FB}"/>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B18FE20C-C89A-446A-A2B8-E0C890CA207F}"/>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4586B4EE-4AD4-41C3-81B8-6EDDD288C80E}"/>
              </a:ext>
            </a:extLst>
          </p:cNvPr>
          <p:cNvSpPr>
            <a:spLocks noGrp="1"/>
          </p:cNvSpPr>
          <p:nvPr>
            <p:ph type="sldNum" sz="quarter" idx="14"/>
          </p:nvPr>
        </p:nvSpPr>
        <p:spPr/>
        <p:txBody>
          <a:bodyPr/>
          <a:lstStyle/>
          <a:p>
            <a:fld id="{BC8D7E44-7D4F-4942-A8C9-2DF6BF8399E8}" type="slidenum">
              <a:rPr lang="en-US" smtClean="0"/>
              <a:pPr/>
              <a:t>34</a:t>
            </a:fld>
            <a:endParaRPr lang="en-US" dirty="0"/>
          </a:p>
        </p:txBody>
      </p:sp>
    </p:spTree>
    <p:extLst>
      <p:ext uri="{BB962C8B-B14F-4D97-AF65-F5344CB8AC3E}">
        <p14:creationId xmlns:p14="http://schemas.microsoft.com/office/powerpoint/2010/main" val="2734907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7E72EA-F4A4-47B0-9FDD-0462843D0E87}"/>
              </a:ext>
            </a:extLst>
          </p:cNvPr>
          <p:cNvSpPr>
            <a:spLocks noGrp="1"/>
          </p:cNvSpPr>
          <p:nvPr>
            <p:ph idx="1"/>
          </p:nvPr>
        </p:nvSpPr>
        <p:spPr>
          <a:xfrm>
            <a:off x="76200" y="1493837"/>
            <a:ext cx="8991600" cy="5227638"/>
          </a:xfrm>
        </p:spPr>
        <p:txBody>
          <a:bodyPr>
            <a:normAutofit/>
          </a:bodyPr>
          <a:lstStyle/>
          <a:p>
            <a:pPr>
              <a:buFont typeface="Arial" panose="020B0604020202020204" pitchFamily="34" charset="0"/>
              <a:buChar char="•"/>
            </a:pPr>
            <a:r>
              <a:rPr lang="en-IN" sz="1200" dirty="0"/>
              <a:t>The idea behind the Blackboard architecture is a collection of independent programs that work cooperatively on a common data structure. </a:t>
            </a:r>
          </a:p>
          <a:p>
            <a:pPr>
              <a:buFont typeface="Arial" panose="020B0604020202020204" pitchFamily="34" charset="0"/>
              <a:buChar char="•"/>
            </a:pPr>
            <a:r>
              <a:rPr lang="en-IN" sz="1200" dirty="0"/>
              <a:t>Each program is specialized for solving a particular part of the overall task, and all programs work together on the solution. </a:t>
            </a:r>
          </a:p>
          <a:p>
            <a:pPr>
              <a:buFont typeface="Arial" panose="020B0604020202020204" pitchFamily="34" charset="0"/>
              <a:buChar char="•"/>
            </a:pPr>
            <a:r>
              <a:rPr lang="en-IN" sz="1200" dirty="0"/>
              <a:t>These specialized programs are independent of each other. </a:t>
            </a:r>
          </a:p>
          <a:p>
            <a:pPr>
              <a:buFont typeface="Arial" panose="020B0604020202020204" pitchFamily="34" charset="0"/>
              <a:buChar char="•"/>
            </a:pPr>
            <a:r>
              <a:rPr lang="en-IN" sz="1200" dirty="0"/>
              <a:t>They do not call each other, nor is there a predetermined sequence for their activation. </a:t>
            </a:r>
          </a:p>
          <a:p>
            <a:pPr>
              <a:buFont typeface="Arial" panose="020B0604020202020204" pitchFamily="34" charset="0"/>
              <a:buChar char="•"/>
            </a:pPr>
            <a:r>
              <a:rPr lang="en-IN" sz="1200" dirty="0"/>
              <a:t>Instead, the direction taken by the system is mainly determined by the current state of progress. </a:t>
            </a:r>
          </a:p>
          <a:p>
            <a:pPr>
              <a:buFont typeface="Arial" panose="020B0604020202020204" pitchFamily="34" charset="0"/>
              <a:buChar char="•"/>
            </a:pPr>
            <a:r>
              <a:rPr lang="en-IN" sz="1200" dirty="0"/>
              <a:t>A central control component evaluates the current state of processing and coordinates the specialized programs. </a:t>
            </a:r>
          </a:p>
          <a:p>
            <a:pPr>
              <a:buFont typeface="Arial" panose="020B0604020202020204" pitchFamily="34" charset="0"/>
              <a:buChar char="•"/>
            </a:pPr>
            <a:r>
              <a:rPr lang="en-IN" sz="1200" dirty="0"/>
              <a:t>This data-directed control regime is referred to as opportunistic problem solving. </a:t>
            </a:r>
          </a:p>
          <a:p>
            <a:pPr>
              <a:buFont typeface="Arial" panose="020B0604020202020204" pitchFamily="34" charset="0"/>
              <a:buChar char="•"/>
            </a:pPr>
            <a:r>
              <a:rPr lang="en-IN" sz="1200" dirty="0"/>
              <a:t>It makes experimentation with different algorithms possible, and allows experimentally-derived heuristics to control processing. </a:t>
            </a:r>
          </a:p>
          <a:p>
            <a:pPr>
              <a:buFont typeface="Arial" panose="020B0604020202020204" pitchFamily="34" charset="0"/>
              <a:buChar char="•"/>
            </a:pPr>
            <a:r>
              <a:rPr lang="en-IN" sz="1200" dirty="0"/>
              <a:t>During the problem-solving process the system works with partial solutions that are combined, changed or rejected. </a:t>
            </a:r>
          </a:p>
          <a:p>
            <a:pPr>
              <a:buFont typeface="Arial" panose="020B0604020202020204" pitchFamily="34" charset="0"/>
              <a:buChar char="•"/>
            </a:pPr>
            <a:r>
              <a:rPr lang="en-IN" sz="1200" dirty="0"/>
              <a:t>Each of these solutions represents a partial problem and a certain stage of its solution. </a:t>
            </a:r>
          </a:p>
          <a:p>
            <a:pPr>
              <a:buFont typeface="Arial" panose="020B0604020202020204" pitchFamily="34" charset="0"/>
              <a:buChar char="•"/>
            </a:pPr>
            <a:r>
              <a:rPr lang="en-IN" sz="1200" dirty="0"/>
              <a:t>The set of all possible solutions is called the solution space, and is organized into levels of abstraction. </a:t>
            </a:r>
          </a:p>
          <a:p>
            <a:pPr>
              <a:buFont typeface="Arial" panose="020B0604020202020204" pitchFamily="34" charset="0"/>
              <a:buChar char="•"/>
            </a:pPr>
            <a:r>
              <a:rPr lang="en-IN" sz="1200" dirty="0"/>
              <a:t>The lowest level of solution consists of an internal representation of the input. </a:t>
            </a:r>
          </a:p>
          <a:p>
            <a:pPr>
              <a:buFont typeface="Arial" panose="020B0604020202020204" pitchFamily="34" charset="0"/>
              <a:buChar char="•"/>
            </a:pPr>
            <a:r>
              <a:rPr lang="en-IN" sz="1200" dirty="0"/>
              <a:t>Potential solutions of the overall system task are on the highest level. </a:t>
            </a:r>
          </a:p>
          <a:p>
            <a:pPr>
              <a:buFont typeface="Arial" panose="020B0604020202020204" pitchFamily="34" charset="0"/>
              <a:buChar char="•"/>
            </a:pPr>
            <a:r>
              <a:rPr lang="en-IN" sz="1200" dirty="0"/>
              <a:t>The name 'blackboard was chosen because it is reminiscent of the situation in which human experts sit in front of a real blackboard and work together to solve a problem. </a:t>
            </a:r>
          </a:p>
          <a:p>
            <a:pPr>
              <a:buFont typeface="Arial" panose="020B0604020202020204" pitchFamily="34" charset="0"/>
              <a:buChar char="•"/>
            </a:pPr>
            <a:r>
              <a:rPr lang="en-IN" sz="1200" dirty="0"/>
              <a:t>Each expert separately evaluates the current state of the solution, and may go up to the blackboard at any time and add, change or delete information. </a:t>
            </a:r>
          </a:p>
          <a:p>
            <a:pPr>
              <a:buFont typeface="Arial" panose="020B0604020202020204" pitchFamily="34" charset="0"/>
              <a:buChar char="•"/>
            </a:pPr>
            <a:r>
              <a:rPr lang="en-IN" sz="1200" dirty="0"/>
              <a:t>Humans usually decide themselves who has the next access to the blackboard. </a:t>
            </a:r>
          </a:p>
          <a:p>
            <a:pPr>
              <a:buFont typeface="Arial" panose="020B0604020202020204" pitchFamily="34" charset="0"/>
              <a:buChar char="•"/>
            </a:pPr>
            <a:r>
              <a:rPr lang="en-IN" sz="1200" dirty="0"/>
              <a:t>In the pattern we describe, a moderator component decides the order in which programs execute if more than one can make a contribution. </a:t>
            </a:r>
          </a:p>
        </p:txBody>
      </p:sp>
      <p:sp>
        <p:nvSpPr>
          <p:cNvPr id="3" name="Content Placeholder 2">
            <a:extLst>
              <a:ext uri="{FF2B5EF4-FFF2-40B4-BE49-F238E27FC236}">
                <a16:creationId xmlns:a16="http://schemas.microsoft.com/office/drawing/2014/main" id="{634C394F-0665-46BC-A9D6-366711CCFF1E}"/>
              </a:ext>
            </a:extLst>
          </p:cNvPr>
          <p:cNvSpPr>
            <a:spLocks noGrp="1"/>
          </p:cNvSpPr>
          <p:nvPr>
            <p:ph sz="quarter" idx="10"/>
          </p:nvPr>
        </p:nvSpPr>
        <p:spPr/>
        <p:txBody>
          <a:bodyPr/>
          <a:lstStyle/>
          <a:p>
            <a:r>
              <a:rPr lang="en-IN" dirty="0"/>
              <a:t>Solution</a:t>
            </a:r>
          </a:p>
        </p:txBody>
      </p:sp>
      <p:sp>
        <p:nvSpPr>
          <p:cNvPr id="5" name="Date Placeholder 4">
            <a:extLst>
              <a:ext uri="{FF2B5EF4-FFF2-40B4-BE49-F238E27FC236}">
                <a16:creationId xmlns:a16="http://schemas.microsoft.com/office/drawing/2014/main" id="{21D1DC2A-1703-491A-937A-54882C0176C6}"/>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80B94FDA-874E-4ACE-B4F6-B1A5D9378FC3}"/>
              </a:ext>
            </a:extLst>
          </p:cNvPr>
          <p:cNvSpPr>
            <a:spLocks noGrp="1"/>
          </p:cNvSpPr>
          <p:nvPr>
            <p:ph type="ftr" sz="quarter" idx="13"/>
          </p:nvPr>
        </p:nvSpPr>
        <p:spPr>
          <a:xfrm>
            <a:off x="3124200" y="6295647"/>
            <a:ext cx="2895600" cy="365125"/>
          </a:xfrm>
        </p:spPr>
        <p:txBody>
          <a:bodyPr/>
          <a:lstStyle/>
          <a:p>
            <a:r>
              <a:rPr lang="en-US"/>
              <a:t>SE ZG651/ SS ZG653 Software Architectures</a:t>
            </a:r>
            <a:endParaRPr lang="en-US" dirty="0"/>
          </a:p>
        </p:txBody>
      </p:sp>
      <p:sp>
        <p:nvSpPr>
          <p:cNvPr id="7" name="Slide Number Placeholder 6">
            <a:extLst>
              <a:ext uri="{FF2B5EF4-FFF2-40B4-BE49-F238E27FC236}">
                <a16:creationId xmlns:a16="http://schemas.microsoft.com/office/drawing/2014/main" id="{5F59AB20-D478-4200-B76F-C15DE44BFC9C}"/>
              </a:ext>
            </a:extLst>
          </p:cNvPr>
          <p:cNvSpPr>
            <a:spLocks noGrp="1"/>
          </p:cNvSpPr>
          <p:nvPr>
            <p:ph type="sldNum" sz="quarter" idx="14"/>
          </p:nvPr>
        </p:nvSpPr>
        <p:spPr/>
        <p:txBody>
          <a:bodyPr/>
          <a:lstStyle/>
          <a:p>
            <a:fld id="{BC8D7E44-7D4F-4942-A8C9-2DF6BF8399E8}" type="slidenum">
              <a:rPr lang="en-US" smtClean="0"/>
              <a:pPr/>
              <a:t>35</a:t>
            </a:fld>
            <a:endParaRPr lang="en-US" dirty="0"/>
          </a:p>
        </p:txBody>
      </p:sp>
    </p:spTree>
    <p:extLst>
      <p:ext uri="{BB962C8B-B14F-4D97-AF65-F5344CB8AC3E}">
        <p14:creationId xmlns:p14="http://schemas.microsoft.com/office/powerpoint/2010/main" val="4127445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A7BA6A-9E86-41D3-B498-6375EB3AC5CC}"/>
              </a:ext>
            </a:extLst>
          </p:cNvPr>
          <p:cNvSpPr>
            <a:spLocks noGrp="1"/>
          </p:cNvSpPr>
          <p:nvPr>
            <p:ph idx="1"/>
          </p:nvPr>
        </p:nvSpPr>
        <p:spPr>
          <a:xfrm>
            <a:off x="304800" y="1493837"/>
            <a:ext cx="8382000" cy="4862513"/>
          </a:xfrm>
        </p:spPr>
        <p:txBody>
          <a:bodyPr>
            <a:normAutofit fontScale="92500" lnSpcReduction="20000"/>
          </a:bodyPr>
          <a:lstStyle/>
          <a:p>
            <a:pPr>
              <a:buFont typeface="Arial" panose="020B0604020202020204" pitchFamily="34" charset="0"/>
              <a:buChar char="•"/>
            </a:pPr>
            <a:r>
              <a:rPr lang="en-IN" dirty="0"/>
              <a:t>Divide your system into a component called blackboard, a collection of knowledge sources, and a control component. </a:t>
            </a:r>
          </a:p>
          <a:p>
            <a:pPr>
              <a:buFont typeface="Arial" panose="020B0604020202020204" pitchFamily="34" charset="0"/>
              <a:buChar char="•"/>
            </a:pPr>
            <a:r>
              <a:rPr lang="en-IN" dirty="0"/>
              <a:t>The blackboard is the central data store. Elements of the solution space and control data are stored here. </a:t>
            </a:r>
          </a:p>
          <a:p>
            <a:pPr>
              <a:buFont typeface="Arial" panose="020B0604020202020204" pitchFamily="34" charset="0"/>
              <a:buChar char="•"/>
            </a:pPr>
            <a:r>
              <a:rPr lang="en-IN" dirty="0"/>
              <a:t>We use the term vocabulary for the set of all data elements that can appear on the blackboard. </a:t>
            </a:r>
          </a:p>
          <a:p>
            <a:pPr>
              <a:buFont typeface="Arial" panose="020B0604020202020204" pitchFamily="34" charset="0"/>
              <a:buChar char="•"/>
            </a:pPr>
            <a:r>
              <a:rPr lang="en-IN" dirty="0"/>
              <a:t>The blackboard provides an interface that enables all knowledge sources to read from and write to it. </a:t>
            </a:r>
          </a:p>
          <a:p>
            <a:pPr>
              <a:buFont typeface="Arial" panose="020B0604020202020204" pitchFamily="34" charset="0"/>
              <a:buChar char="•"/>
            </a:pPr>
            <a:r>
              <a:rPr lang="en-IN" dirty="0"/>
              <a:t>All elements of the solution space can appear on the blackboard. </a:t>
            </a:r>
          </a:p>
          <a:p>
            <a:pPr>
              <a:buFont typeface="Arial" panose="020B0604020202020204" pitchFamily="34" charset="0"/>
              <a:buChar char="•"/>
            </a:pPr>
            <a:r>
              <a:rPr lang="en-IN" dirty="0"/>
              <a:t>For solutions that are constructed during the problem solving process and put on the blackboard, we use the terms hypothesis or blackboard entry. </a:t>
            </a:r>
          </a:p>
          <a:p>
            <a:pPr>
              <a:buFont typeface="Arial" panose="020B0604020202020204" pitchFamily="34" charset="0"/>
              <a:buChar char="•"/>
            </a:pPr>
            <a:r>
              <a:rPr lang="en-IN" dirty="0"/>
              <a:t>Hypotheses rejected later in the process are removed from the blackboard. </a:t>
            </a:r>
          </a:p>
        </p:txBody>
      </p:sp>
      <p:sp>
        <p:nvSpPr>
          <p:cNvPr id="3" name="Content Placeholder 2">
            <a:extLst>
              <a:ext uri="{FF2B5EF4-FFF2-40B4-BE49-F238E27FC236}">
                <a16:creationId xmlns:a16="http://schemas.microsoft.com/office/drawing/2014/main" id="{3F7957DA-B126-43D5-90B2-635239A583E5}"/>
              </a:ext>
            </a:extLst>
          </p:cNvPr>
          <p:cNvSpPr>
            <a:spLocks noGrp="1"/>
          </p:cNvSpPr>
          <p:nvPr>
            <p:ph sz="quarter" idx="10"/>
          </p:nvPr>
        </p:nvSpPr>
        <p:spPr/>
        <p:txBody>
          <a:bodyPr/>
          <a:lstStyle/>
          <a:p>
            <a:r>
              <a:rPr lang="en-IN" dirty="0"/>
              <a:t>Structure</a:t>
            </a:r>
          </a:p>
        </p:txBody>
      </p:sp>
      <p:sp>
        <p:nvSpPr>
          <p:cNvPr id="5" name="Date Placeholder 4">
            <a:extLst>
              <a:ext uri="{FF2B5EF4-FFF2-40B4-BE49-F238E27FC236}">
                <a16:creationId xmlns:a16="http://schemas.microsoft.com/office/drawing/2014/main" id="{39634BAB-AC07-400D-9585-48D5D2E91D45}"/>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1D0EDC5F-BC73-4EBC-A22C-54F885AB1402}"/>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02336882-0A89-47DD-B79C-8F12CD6BA8A6}"/>
              </a:ext>
            </a:extLst>
          </p:cNvPr>
          <p:cNvSpPr>
            <a:spLocks noGrp="1"/>
          </p:cNvSpPr>
          <p:nvPr>
            <p:ph type="sldNum" sz="quarter" idx="14"/>
          </p:nvPr>
        </p:nvSpPr>
        <p:spPr/>
        <p:txBody>
          <a:bodyPr/>
          <a:lstStyle/>
          <a:p>
            <a:fld id="{BC8D7E44-7D4F-4942-A8C9-2DF6BF8399E8}" type="slidenum">
              <a:rPr lang="en-US" smtClean="0"/>
              <a:pPr/>
              <a:t>36</a:t>
            </a:fld>
            <a:endParaRPr lang="en-US" dirty="0"/>
          </a:p>
        </p:txBody>
      </p:sp>
    </p:spTree>
    <p:extLst>
      <p:ext uri="{BB962C8B-B14F-4D97-AF65-F5344CB8AC3E}">
        <p14:creationId xmlns:p14="http://schemas.microsoft.com/office/powerpoint/2010/main" val="177049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E33BE-1CAD-4F52-922A-8D8F3FB6AECA}"/>
              </a:ext>
            </a:extLst>
          </p:cNvPr>
          <p:cNvSpPr>
            <a:spLocks noGrp="1"/>
          </p:cNvSpPr>
          <p:nvPr>
            <p:ph idx="1"/>
          </p:nvPr>
        </p:nvSpPr>
        <p:spPr>
          <a:xfrm>
            <a:off x="304800" y="1493837"/>
            <a:ext cx="8610600" cy="4869904"/>
          </a:xfrm>
        </p:spPr>
        <p:txBody>
          <a:bodyPr>
            <a:normAutofit fontScale="92500" lnSpcReduction="10000"/>
          </a:bodyPr>
          <a:lstStyle/>
          <a:p>
            <a:pPr>
              <a:buFont typeface="Arial" panose="020B0604020202020204" pitchFamily="34" charset="0"/>
              <a:buChar char="•"/>
            </a:pPr>
            <a:r>
              <a:rPr lang="en-IN" b="1" dirty="0"/>
              <a:t>The blackboard</a:t>
            </a:r>
            <a:r>
              <a:rPr lang="en-IN" dirty="0"/>
              <a:t> can be viewed as a three-dimensional problem space with the time line for speech on the X-axis, increasing levels of abstraction on the Y-axis and alternative solutions on the Z-axis</a:t>
            </a:r>
          </a:p>
          <a:p>
            <a:pPr>
              <a:buFont typeface="Arial" panose="020B0604020202020204" pitchFamily="34" charset="0"/>
              <a:buChar char="•"/>
            </a:pPr>
            <a:r>
              <a:rPr lang="en-IN" b="1" dirty="0"/>
              <a:t>Knowledge sources</a:t>
            </a:r>
            <a:r>
              <a:rPr lang="en-IN" dirty="0"/>
              <a:t> are separate, independent subsystems that solve specific aspects of the overall problem. Together they model the overall problem domain. None of them can solve the task of the system alone-a solution can only be built by integrating the results of several knowledge sources. </a:t>
            </a:r>
          </a:p>
          <a:p>
            <a:pPr>
              <a:buFont typeface="Arial" panose="020B0604020202020204" pitchFamily="34" charset="0"/>
              <a:buChar char="•"/>
            </a:pPr>
            <a:r>
              <a:rPr lang="en-IN" dirty="0"/>
              <a:t>The </a:t>
            </a:r>
            <a:r>
              <a:rPr lang="en-IN" b="1" dirty="0"/>
              <a:t>control component</a:t>
            </a:r>
            <a:r>
              <a:rPr lang="en-IN" dirty="0"/>
              <a:t> runs a loop that monitors the changes on the blackboard and decides what action to take next. It schedules knowledge source evaluations and activations according to a knowledge application strategy. The basis for this strategy is the data on the blackboard. </a:t>
            </a:r>
          </a:p>
        </p:txBody>
      </p:sp>
      <p:sp>
        <p:nvSpPr>
          <p:cNvPr id="3" name="Content Placeholder 2">
            <a:extLst>
              <a:ext uri="{FF2B5EF4-FFF2-40B4-BE49-F238E27FC236}">
                <a16:creationId xmlns:a16="http://schemas.microsoft.com/office/drawing/2014/main" id="{DFE901EC-262C-4879-BE09-AC5A84AAE0E4}"/>
              </a:ext>
            </a:extLst>
          </p:cNvPr>
          <p:cNvSpPr>
            <a:spLocks noGrp="1"/>
          </p:cNvSpPr>
          <p:nvPr>
            <p:ph sz="quarter" idx="10"/>
          </p:nvPr>
        </p:nvSpPr>
        <p:spPr/>
        <p:txBody>
          <a:bodyPr/>
          <a:lstStyle/>
          <a:p>
            <a:r>
              <a:rPr lang="en-IN" dirty="0"/>
              <a:t>Components</a:t>
            </a:r>
          </a:p>
        </p:txBody>
      </p:sp>
      <p:sp>
        <p:nvSpPr>
          <p:cNvPr id="5" name="Date Placeholder 4">
            <a:extLst>
              <a:ext uri="{FF2B5EF4-FFF2-40B4-BE49-F238E27FC236}">
                <a16:creationId xmlns:a16="http://schemas.microsoft.com/office/drawing/2014/main" id="{180B520F-75ED-4434-BB73-B26697198B59}"/>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EBD385FB-1583-4229-9A8D-E92B690EE79F}"/>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0D1E4704-96A4-4865-B6E6-EF5C0CE75B4F}"/>
              </a:ext>
            </a:extLst>
          </p:cNvPr>
          <p:cNvSpPr>
            <a:spLocks noGrp="1"/>
          </p:cNvSpPr>
          <p:nvPr>
            <p:ph type="sldNum" sz="quarter" idx="14"/>
          </p:nvPr>
        </p:nvSpPr>
        <p:spPr/>
        <p:txBody>
          <a:bodyPr/>
          <a:lstStyle/>
          <a:p>
            <a:fld id="{BC8D7E44-7D4F-4942-A8C9-2DF6BF8399E8}" type="slidenum">
              <a:rPr lang="en-US" smtClean="0"/>
              <a:pPr/>
              <a:t>37</a:t>
            </a:fld>
            <a:endParaRPr lang="en-US" dirty="0"/>
          </a:p>
        </p:txBody>
      </p:sp>
    </p:spTree>
    <p:extLst>
      <p:ext uri="{BB962C8B-B14F-4D97-AF65-F5344CB8AC3E}">
        <p14:creationId xmlns:p14="http://schemas.microsoft.com/office/powerpoint/2010/main" val="1613641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9266062-9E6B-4347-99A4-303A20AD5103}"/>
              </a:ext>
            </a:extLst>
          </p:cNvPr>
          <p:cNvPicPr>
            <a:picLocks noChangeAspect="1"/>
          </p:cNvPicPr>
          <p:nvPr/>
        </p:nvPicPr>
        <p:blipFill>
          <a:blip r:embed="rId2"/>
          <a:stretch>
            <a:fillRect/>
          </a:stretch>
        </p:blipFill>
        <p:spPr>
          <a:xfrm>
            <a:off x="3311380" y="2101396"/>
            <a:ext cx="5600700" cy="4276725"/>
          </a:xfrm>
          <a:prstGeom prst="rect">
            <a:avLst/>
          </a:prstGeom>
        </p:spPr>
      </p:pic>
      <p:pic>
        <p:nvPicPr>
          <p:cNvPr id="16" name="Content Placeholder 15">
            <a:extLst>
              <a:ext uri="{FF2B5EF4-FFF2-40B4-BE49-F238E27FC236}">
                <a16:creationId xmlns:a16="http://schemas.microsoft.com/office/drawing/2014/main" id="{9D660363-5B3F-4972-9114-38C8A40B863D}"/>
              </a:ext>
            </a:extLst>
          </p:cNvPr>
          <p:cNvPicPr>
            <a:picLocks noGrp="1" noChangeAspect="1"/>
          </p:cNvPicPr>
          <p:nvPr>
            <p:ph sz="half" idx="2"/>
          </p:nvPr>
        </p:nvPicPr>
        <p:blipFill>
          <a:blip r:embed="rId3"/>
          <a:stretch>
            <a:fillRect/>
          </a:stretch>
        </p:blipFill>
        <p:spPr>
          <a:xfrm>
            <a:off x="457200" y="4472539"/>
            <a:ext cx="2557026" cy="1693362"/>
          </a:xfrm>
          <a:prstGeom prst="rect">
            <a:avLst/>
          </a:prstGeom>
        </p:spPr>
      </p:pic>
      <p:sp>
        <p:nvSpPr>
          <p:cNvPr id="12" name="Content Placeholder 11">
            <a:extLst>
              <a:ext uri="{FF2B5EF4-FFF2-40B4-BE49-F238E27FC236}">
                <a16:creationId xmlns:a16="http://schemas.microsoft.com/office/drawing/2014/main" id="{3497FF07-3DEA-43AE-8E35-37AA34D605E6}"/>
              </a:ext>
            </a:extLst>
          </p:cNvPr>
          <p:cNvSpPr>
            <a:spLocks noGrp="1"/>
          </p:cNvSpPr>
          <p:nvPr>
            <p:ph sz="quarter" idx="10"/>
          </p:nvPr>
        </p:nvSpPr>
        <p:spPr/>
        <p:txBody>
          <a:bodyPr/>
          <a:lstStyle/>
          <a:p>
            <a:r>
              <a:rPr lang="en-IN" dirty="0"/>
              <a:t>Structure</a:t>
            </a:r>
          </a:p>
        </p:txBody>
      </p:sp>
      <p:sp>
        <p:nvSpPr>
          <p:cNvPr id="5" name="Date Placeholder 4">
            <a:extLst>
              <a:ext uri="{FF2B5EF4-FFF2-40B4-BE49-F238E27FC236}">
                <a16:creationId xmlns:a16="http://schemas.microsoft.com/office/drawing/2014/main" id="{14B74484-2D31-48A9-83DF-4F8DF7D774C8}"/>
              </a:ext>
            </a:extLst>
          </p:cNvPr>
          <p:cNvSpPr>
            <a:spLocks noGrp="1"/>
          </p:cNvSpPr>
          <p:nvPr>
            <p:ph type="dt" sz="half" idx="11"/>
          </p:nvPr>
        </p:nvSpPr>
        <p:spPr/>
        <p:txBody>
          <a:bodyPr/>
          <a:lstStyle/>
          <a:p>
            <a:r>
              <a:rPr lang="en-US"/>
              <a:t>Sept 16,2023</a:t>
            </a:r>
          </a:p>
        </p:txBody>
      </p:sp>
      <p:sp>
        <p:nvSpPr>
          <p:cNvPr id="6" name="Footer Placeholder 5">
            <a:extLst>
              <a:ext uri="{FF2B5EF4-FFF2-40B4-BE49-F238E27FC236}">
                <a16:creationId xmlns:a16="http://schemas.microsoft.com/office/drawing/2014/main" id="{18D5D003-6CF0-43EA-A41C-9B0F5764644C}"/>
              </a:ext>
            </a:extLst>
          </p:cNvPr>
          <p:cNvSpPr>
            <a:spLocks noGrp="1"/>
          </p:cNvSpPr>
          <p:nvPr>
            <p:ph type="ftr" sz="quarter" idx="12"/>
          </p:nvPr>
        </p:nvSpPr>
        <p:spPr/>
        <p:txBody>
          <a:bodyPr/>
          <a:lstStyle/>
          <a:p>
            <a:r>
              <a:rPr lang="en-US"/>
              <a:t>SE ZG651/ SS ZG653 Software Architectures</a:t>
            </a:r>
            <a:endParaRPr lang="en-US" dirty="0"/>
          </a:p>
        </p:txBody>
      </p:sp>
      <p:sp>
        <p:nvSpPr>
          <p:cNvPr id="7" name="Slide Number Placeholder 6">
            <a:extLst>
              <a:ext uri="{FF2B5EF4-FFF2-40B4-BE49-F238E27FC236}">
                <a16:creationId xmlns:a16="http://schemas.microsoft.com/office/drawing/2014/main" id="{8E9A0E3F-7CC9-4B1B-A8C5-7A81B612985A}"/>
              </a:ext>
            </a:extLst>
          </p:cNvPr>
          <p:cNvSpPr>
            <a:spLocks noGrp="1"/>
          </p:cNvSpPr>
          <p:nvPr>
            <p:ph type="sldNum" sz="quarter" idx="13"/>
          </p:nvPr>
        </p:nvSpPr>
        <p:spPr/>
        <p:txBody>
          <a:bodyPr/>
          <a:lstStyle/>
          <a:p>
            <a:fld id="{BC8D7E44-7D4F-4942-A8C9-2DF6BF8399E8}" type="slidenum">
              <a:rPr lang="en-US" smtClean="0"/>
              <a:pPr/>
              <a:t>38</a:t>
            </a:fld>
            <a:endParaRPr lang="en-US" dirty="0"/>
          </a:p>
        </p:txBody>
      </p:sp>
      <p:pic>
        <p:nvPicPr>
          <p:cNvPr id="13" name="Content Placeholder 7">
            <a:extLst>
              <a:ext uri="{FF2B5EF4-FFF2-40B4-BE49-F238E27FC236}">
                <a16:creationId xmlns:a16="http://schemas.microsoft.com/office/drawing/2014/main" id="{D894E0EE-9ED2-4926-8B1D-0E86E2384E46}"/>
              </a:ext>
            </a:extLst>
          </p:cNvPr>
          <p:cNvPicPr>
            <a:picLocks noGrp="1" noChangeAspect="1"/>
          </p:cNvPicPr>
          <p:nvPr>
            <p:ph sz="half" idx="1"/>
          </p:nvPr>
        </p:nvPicPr>
        <p:blipFill>
          <a:blip r:embed="rId4"/>
          <a:stretch>
            <a:fillRect/>
          </a:stretch>
        </p:blipFill>
        <p:spPr>
          <a:xfrm>
            <a:off x="457200" y="1517811"/>
            <a:ext cx="4634666" cy="1530189"/>
          </a:xfrm>
          <a:prstGeom prst="rect">
            <a:avLst/>
          </a:prstGeom>
        </p:spPr>
      </p:pic>
      <p:sp>
        <p:nvSpPr>
          <p:cNvPr id="14" name="Content Placeholder 10">
            <a:extLst>
              <a:ext uri="{FF2B5EF4-FFF2-40B4-BE49-F238E27FC236}">
                <a16:creationId xmlns:a16="http://schemas.microsoft.com/office/drawing/2014/main" id="{0268DC67-19F3-468D-98D6-22B0ED90CC70}"/>
              </a:ext>
            </a:extLst>
          </p:cNvPr>
          <p:cNvSpPr txBox="1">
            <a:spLocks/>
          </p:cNvSpPr>
          <p:nvPr/>
        </p:nvSpPr>
        <p:spPr>
          <a:xfrm>
            <a:off x="4953000" y="1525587"/>
            <a:ext cx="4038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IN" dirty="0"/>
          </a:p>
        </p:txBody>
      </p:sp>
      <p:sp>
        <p:nvSpPr>
          <p:cNvPr id="15" name="Content Placeholder 10">
            <a:extLst>
              <a:ext uri="{FF2B5EF4-FFF2-40B4-BE49-F238E27FC236}">
                <a16:creationId xmlns:a16="http://schemas.microsoft.com/office/drawing/2014/main" id="{FB6AAA49-40EF-46EA-9360-75E5F4650A75}"/>
              </a:ext>
            </a:extLst>
          </p:cNvPr>
          <p:cNvSpPr txBox="1">
            <a:spLocks/>
          </p:cNvSpPr>
          <p:nvPr/>
        </p:nvSpPr>
        <p:spPr>
          <a:xfrm>
            <a:off x="4936104" y="1600200"/>
            <a:ext cx="4038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3165396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095A7-9946-404F-8CF4-311D4C1B51A9}"/>
              </a:ext>
            </a:extLst>
          </p:cNvPr>
          <p:cNvSpPr>
            <a:spLocks noGrp="1"/>
          </p:cNvSpPr>
          <p:nvPr>
            <p:ph idx="1"/>
          </p:nvPr>
        </p:nvSpPr>
        <p:spPr/>
        <p:txBody>
          <a:bodyPr/>
          <a:lstStyle/>
          <a:p>
            <a:pPr marL="457200" indent="-457200">
              <a:buFont typeface="+mj-lt"/>
              <a:buAutoNum type="arabicPeriod"/>
            </a:pPr>
            <a:r>
              <a:rPr lang="en-IN" dirty="0"/>
              <a:t>Define the problem.</a:t>
            </a:r>
          </a:p>
          <a:p>
            <a:pPr marL="457200" indent="-457200">
              <a:buFont typeface="+mj-lt"/>
              <a:buAutoNum type="arabicPeriod"/>
            </a:pPr>
            <a:r>
              <a:rPr lang="en-IN" dirty="0"/>
              <a:t>Define the solution </a:t>
            </a:r>
            <a:r>
              <a:rPr lang="en-IN" dirty="0" err="1"/>
              <a:t>spacefor</a:t>
            </a:r>
            <a:r>
              <a:rPr lang="en-IN" dirty="0"/>
              <a:t> the problem.</a:t>
            </a:r>
          </a:p>
          <a:p>
            <a:pPr marL="457200" indent="-457200">
              <a:buFont typeface="+mj-lt"/>
              <a:buAutoNum type="arabicPeriod"/>
            </a:pPr>
            <a:r>
              <a:rPr lang="en-IN" dirty="0"/>
              <a:t>Divide the solution process into steps.</a:t>
            </a:r>
          </a:p>
          <a:p>
            <a:pPr marL="457200" indent="-457200">
              <a:buFont typeface="+mj-lt"/>
              <a:buAutoNum type="arabicPeriod"/>
            </a:pPr>
            <a:r>
              <a:rPr lang="en-IN" dirty="0"/>
              <a:t>Divide the knowledge into specialized knowledge sources with certain subtasks.</a:t>
            </a:r>
          </a:p>
          <a:p>
            <a:pPr marL="457200" indent="-457200">
              <a:buFont typeface="+mj-lt"/>
              <a:buAutoNum type="arabicPeriod"/>
            </a:pPr>
            <a:r>
              <a:rPr lang="en-IN" dirty="0"/>
              <a:t>Define the vocabulary of the blackboard.</a:t>
            </a:r>
          </a:p>
          <a:p>
            <a:pPr marL="457200" indent="-457200">
              <a:buFont typeface="+mj-lt"/>
              <a:buAutoNum type="arabicPeriod"/>
            </a:pPr>
            <a:r>
              <a:rPr lang="en-IN" dirty="0"/>
              <a:t>Specify the control </a:t>
            </a:r>
            <a:r>
              <a:rPr lang="en-IN" dirty="0" err="1"/>
              <a:t>ofthe</a:t>
            </a:r>
            <a:r>
              <a:rPr lang="en-IN" dirty="0"/>
              <a:t> system.</a:t>
            </a:r>
          </a:p>
          <a:p>
            <a:pPr marL="457200" indent="-457200">
              <a:buFont typeface="+mj-lt"/>
              <a:buAutoNum type="arabicPeriod"/>
            </a:pPr>
            <a:endParaRPr lang="en-IN" dirty="0"/>
          </a:p>
        </p:txBody>
      </p:sp>
      <p:sp>
        <p:nvSpPr>
          <p:cNvPr id="3" name="Content Placeholder 2">
            <a:extLst>
              <a:ext uri="{FF2B5EF4-FFF2-40B4-BE49-F238E27FC236}">
                <a16:creationId xmlns:a16="http://schemas.microsoft.com/office/drawing/2014/main" id="{CBE4D9D8-56C6-4D2D-B615-9EAC03035AD5}"/>
              </a:ext>
            </a:extLst>
          </p:cNvPr>
          <p:cNvSpPr>
            <a:spLocks noGrp="1"/>
          </p:cNvSpPr>
          <p:nvPr>
            <p:ph sz="quarter" idx="10"/>
          </p:nvPr>
        </p:nvSpPr>
        <p:spPr/>
        <p:txBody>
          <a:bodyPr/>
          <a:lstStyle/>
          <a:p>
            <a:r>
              <a:rPr lang="en-IN" dirty="0"/>
              <a:t>Steps in implementing Blackboard</a:t>
            </a:r>
          </a:p>
        </p:txBody>
      </p:sp>
      <p:sp>
        <p:nvSpPr>
          <p:cNvPr id="4" name="Content Placeholder 3">
            <a:extLst>
              <a:ext uri="{FF2B5EF4-FFF2-40B4-BE49-F238E27FC236}">
                <a16:creationId xmlns:a16="http://schemas.microsoft.com/office/drawing/2014/main" id="{A1A638F2-B8A8-4F22-BD3E-84D6A3B46AB8}"/>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B6687D9E-B431-4D42-8262-33C74139D95A}"/>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5B6E7407-2B2B-4ACF-88B7-65AEB807EC21}"/>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78B3F268-008D-4D6C-980E-4F352FC00C5C}"/>
              </a:ext>
            </a:extLst>
          </p:cNvPr>
          <p:cNvSpPr>
            <a:spLocks noGrp="1"/>
          </p:cNvSpPr>
          <p:nvPr>
            <p:ph type="sldNum" sz="quarter" idx="14"/>
          </p:nvPr>
        </p:nvSpPr>
        <p:spPr/>
        <p:txBody>
          <a:bodyPr/>
          <a:lstStyle/>
          <a:p>
            <a:fld id="{BC8D7E44-7D4F-4942-A8C9-2DF6BF8399E8}" type="slidenum">
              <a:rPr lang="en-US" smtClean="0"/>
              <a:pPr/>
              <a:t>39</a:t>
            </a:fld>
            <a:endParaRPr lang="en-US" dirty="0"/>
          </a:p>
        </p:txBody>
      </p:sp>
    </p:spTree>
    <p:extLst>
      <p:ext uri="{BB962C8B-B14F-4D97-AF65-F5344CB8AC3E}">
        <p14:creationId xmlns:p14="http://schemas.microsoft.com/office/powerpoint/2010/main" val="155956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552019-C85E-471A-89B6-69514F14627D}"/>
              </a:ext>
            </a:extLst>
          </p:cNvPr>
          <p:cNvSpPr>
            <a:spLocks noGrp="1"/>
          </p:cNvSpPr>
          <p:nvPr>
            <p:ph sz="quarter" idx="10"/>
          </p:nvPr>
        </p:nvSpPr>
        <p:spPr/>
        <p:txBody>
          <a:bodyPr/>
          <a:lstStyle/>
          <a:p>
            <a:r>
              <a:rPr lang="en-IN" dirty="0"/>
              <a:t>From Mud to Structure: Layers</a:t>
            </a:r>
          </a:p>
        </p:txBody>
      </p:sp>
      <p:sp>
        <p:nvSpPr>
          <p:cNvPr id="3" name="Date Placeholder 2">
            <a:extLst>
              <a:ext uri="{FF2B5EF4-FFF2-40B4-BE49-F238E27FC236}">
                <a16:creationId xmlns:a16="http://schemas.microsoft.com/office/drawing/2014/main" id="{F624AF60-4A17-4880-BF35-131BA2B19202}"/>
              </a:ext>
            </a:extLst>
          </p:cNvPr>
          <p:cNvSpPr>
            <a:spLocks noGrp="1"/>
          </p:cNvSpPr>
          <p:nvPr>
            <p:ph type="dt" sz="half" idx="11"/>
          </p:nvPr>
        </p:nvSpPr>
        <p:spPr/>
        <p:txBody>
          <a:bodyPr/>
          <a:lstStyle/>
          <a:p>
            <a:r>
              <a:rPr lang="en-US"/>
              <a:t>Sept 16,2023</a:t>
            </a:r>
            <a:endParaRPr lang="en-US" dirty="0"/>
          </a:p>
        </p:txBody>
      </p:sp>
      <p:sp>
        <p:nvSpPr>
          <p:cNvPr id="4" name="Footer Placeholder 3">
            <a:extLst>
              <a:ext uri="{FF2B5EF4-FFF2-40B4-BE49-F238E27FC236}">
                <a16:creationId xmlns:a16="http://schemas.microsoft.com/office/drawing/2014/main" id="{6E924E8A-B621-4282-B5E6-FDBF9F913395}"/>
              </a:ext>
            </a:extLst>
          </p:cNvPr>
          <p:cNvSpPr>
            <a:spLocks noGrp="1"/>
          </p:cNvSpPr>
          <p:nvPr>
            <p:ph type="ftr" sz="quarter" idx="12"/>
          </p:nvPr>
        </p:nvSpPr>
        <p:spPr/>
        <p:txBody>
          <a:bodyPr/>
          <a:lstStyle/>
          <a:p>
            <a:r>
              <a:rPr lang="en-US"/>
              <a:t>SE ZG651/ SS ZG653 Software Architectures</a:t>
            </a:r>
            <a:endParaRPr lang="en-US" dirty="0"/>
          </a:p>
        </p:txBody>
      </p:sp>
      <p:sp>
        <p:nvSpPr>
          <p:cNvPr id="5" name="Slide Number Placeholder 4">
            <a:extLst>
              <a:ext uri="{FF2B5EF4-FFF2-40B4-BE49-F238E27FC236}">
                <a16:creationId xmlns:a16="http://schemas.microsoft.com/office/drawing/2014/main" id="{711F640F-C806-496A-9FCD-2CE051181EB6}"/>
              </a:ext>
            </a:extLst>
          </p:cNvPr>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2119236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CDCF19-E99F-4E03-A2C4-B0EB71E0FE2A}"/>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IN" dirty="0"/>
              <a:t>This architecture is used in the OPS language. </a:t>
            </a:r>
          </a:p>
          <a:p>
            <a:pPr>
              <a:buFont typeface="Arial" panose="020B0604020202020204" pitchFamily="34" charset="0"/>
              <a:buChar char="•"/>
            </a:pPr>
            <a:r>
              <a:rPr lang="en-IN" dirty="0"/>
              <a:t>In this variant subroutines are represented as condition- action rules, and data is globally available in working memory. </a:t>
            </a:r>
          </a:p>
          <a:p>
            <a:pPr>
              <a:buFont typeface="Arial" panose="020B0604020202020204" pitchFamily="34" charset="0"/>
              <a:buChar char="•"/>
            </a:pPr>
            <a:r>
              <a:rPr lang="en-IN" dirty="0"/>
              <a:t>Condition-action rules consist of a left-hand side that specifies a condition, and a right-hand side that specifies an action. </a:t>
            </a:r>
          </a:p>
          <a:p>
            <a:pPr>
              <a:buFont typeface="Arial" panose="020B0604020202020204" pitchFamily="34" charset="0"/>
              <a:buChar char="•"/>
            </a:pPr>
            <a:r>
              <a:rPr lang="en-IN" dirty="0"/>
              <a:t>The action is executed only if the condition is satisfied and the rule is selected. </a:t>
            </a:r>
          </a:p>
          <a:p>
            <a:pPr>
              <a:buFont typeface="Arial" panose="020B0604020202020204" pitchFamily="34" charset="0"/>
              <a:buChar char="•"/>
            </a:pPr>
            <a:r>
              <a:rPr lang="en-IN" dirty="0"/>
              <a:t>The selection is made by a 'conflict resolution module’. </a:t>
            </a:r>
          </a:p>
          <a:p>
            <a:pPr>
              <a:buFont typeface="Arial" panose="020B0604020202020204" pitchFamily="34" charset="0"/>
              <a:buChar char="•"/>
            </a:pPr>
            <a:r>
              <a:rPr lang="en-IN" dirty="0"/>
              <a:t>A Blackboard system can be regarded as a radical extension of the original production system formalism: arbitrary programs are allowed for both sides of the rules, and the internal complexity of the working memory is increased. </a:t>
            </a:r>
          </a:p>
          <a:p>
            <a:pPr>
              <a:buFont typeface="Arial" panose="020B0604020202020204" pitchFamily="34" charset="0"/>
              <a:buChar char="•"/>
            </a:pPr>
            <a:r>
              <a:rPr lang="en-IN" dirty="0"/>
              <a:t>Complicated scheduling algorithms are used for conflict- resolution.</a:t>
            </a:r>
          </a:p>
        </p:txBody>
      </p:sp>
      <p:sp>
        <p:nvSpPr>
          <p:cNvPr id="3" name="Content Placeholder 2">
            <a:extLst>
              <a:ext uri="{FF2B5EF4-FFF2-40B4-BE49-F238E27FC236}">
                <a16:creationId xmlns:a16="http://schemas.microsoft.com/office/drawing/2014/main" id="{DB2B2B87-D623-4381-891B-24F039C3D435}"/>
              </a:ext>
            </a:extLst>
          </p:cNvPr>
          <p:cNvSpPr>
            <a:spLocks noGrp="1"/>
          </p:cNvSpPr>
          <p:nvPr>
            <p:ph sz="quarter" idx="10"/>
          </p:nvPr>
        </p:nvSpPr>
        <p:spPr/>
        <p:txBody>
          <a:bodyPr/>
          <a:lstStyle/>
          <a:p>
            <a:r>
              <a:rPr lang="en-IN" dirty="0"/>
              <a:t>Variant:  Production System</a:t>
            </a:r>
          </a:p>
        </p:txBody>
      </p:sp>
      <p:sp>
        <p:nvSpPr>
          <p:cNvPr id="5" name="Date Placeholder 4">
            <a:extLst>
              <a:ext uri="{FF2B5EF4-FFF2-40B4-BE49-F238E27FC236}">
                <a16:creationId xmlns:a16="http://schemas.microsoft.com/office/drawing/2014/main" id="{3F904159-4128-47B7-BFF4-34777D77AEC6}"/>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EE90707B-6F9F-4E55-9940-DE17274FC074}"/>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9395D590-40BC-4B06-B7EA-903AC1F7F580}"/>
              </a:ext>
            </a:extLst>
          </p:cNvPr>
          <p:cNvSpPr>
            <a:spLocks noGrp="1"/>
          </p:cNvSpPr>
          <p:nvPr>
            <p:ph type="sldNum" sz="quarter" idx="14"/>
          </p:nvPr>
        </p:nvSpPr>
        <p:spPr/>
        <p:txBody>
          <a:bodyPr/>
          <a:lstStyle/>
          <a:p>
            <a:fld id="{BC8D7E44-7D4F-4942-A8C9-2DF6BF8399E8}" type="slidenum">
              <a:rPr lang="en-US" smtClean="0"/>
              <a:pPr/>
              <a:t>40</a:t>
            </a:fld>
            <a:endParaRPr lang="en-US" dirty="0"/>
          </a:p>
        </p:txBody>
      </p:sp>
    </p:spTree>
    <p:extLst>
      <p:ext uri="{BB962C8B-B14F-4D97-AF65-F5344CB8AC3E}">
        <p14:creationId xmlns:p14="http://schemas.microsoft.com/office/powerpoint/2010/main" val="2877348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8CCE4F-B98E-4DA1-B69A-5AEE9A4BB642}"/>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dirty="0"/>
              <a:t>This variant is a generalization of the Blackboard pattern. </a:t>
            </a:r>
          </a:p>
          <a:p>
            <a:pPr>
              <a:buFont typeface="Arial" panose="020B0604020202020204" pitchFamily="34" charset="0"/>
              <a:buChar char="•"/>
            </a:pPr>
            <a:r>
              <a:rPr lang="en-IN" dirty="0"/>
              <a:t>The central data structure of this variant is called a repository. </a:t>
            </a:r>
          </a:p>
          <a:p>
            <a:pPr>
              <a:buFont typeface="Arial" panose="020B0604020202020204" pitchFamily="34" charset="0"/>
              <a:buChar char="•"/>
            </a:pPr>
            <a:r>
              <a:rPr lang="en-IN" dirty="0"/>
              <a:t>In a Blackboard architecture the current state of the central data structure, in conjunction with the Control component, finally activates knowledge sources. </a:t>
            </a:r>
          </a:p>
          <a:p>
            <a:pPr>
              <a:buFont typeface="Arial" panose="020B0604020202020204" pitchFamily="34" charset="0"/>
              <a:buChar char="•"/>
            </a:pPr>
            <a:r>
              <a:rPr lang="en-IN" dirty="0"/>
              <a:t>In contrast, the Repository pattern does not specify an internal control. </a:t>
            </a:r>
          </a:p>
          <a:p>
            <a:pPr>
              <a:buFont typeface="Arial" panose="020B0604020202020204" pitchFamily="34" charset="0"/>
              <a:buChar char="•"/>
            </a:pPr>
            <a:r>
              <a:rPr lang="en-IN" dirty="0"/>
              <a:t>A repository architecture may be controlled by user input or by an external program. </a:t>
            </a:r>
          </a:p>
          <a:p>
            <a:pPr>
              <a:buFont typeface="Arial" panose="020B0604020202020204" pitchFamily="34" charset="0"/>
              <a:buChar char="•"/>
            </a:pPr>
            <a:r>
              <a:rPr lang="en-IN" dirty="0"/>
              <a:t>A traditional database, for example, can be considered as a repository. </a:t>
            </a:r>
          </a:p>
          <a:p>
            <a:pPr>
              <a:buFont typeface="Arial" panose="020B0604020202020204" pitchFamily="34" charset="0"/>
              <a:buChar char="•"/>
            </a:pPr>
            <a:r>
              <a:rPr lang="en-IN" dirty="0"/>
              <a:t>Application programs working on the database correspond to the knowledge sources in the Blackboard architecture</a:t>
            </a:r>
          </a:p>
        </p:txBody>
      </p:sp>
      <p:sp>
        <p:nvSpPr>
          <p:cNvPr id="3" name="Content Placeholder 2">
            <a:extLst>
              <a:ext uri="{FF2B5EF4-FFF2-40B4-BE49-F238E27FC236}">
                <a16:creationId xmlns:a16="http://schemas.microsoft.com/office/drawing/2014/main" id="{A0FFC3DD-8C75-45A5-AE66-0B2CB000B680}"/>
              </a:ext>
            </a:extLst>
          </p:cNvPr>
          <p:cNvSpPr>
            <a:spLocks noGrp="1"/>
          </p:cNvSpPr>
          <p:nvPr>
            <p:ph sz="quarter" idx="10"/>
          </p:nvPr>
        </p:nvSpPr>
        <p:spPr/>
        <p:txBody>
          <a:bodyPr/>
          <a:lstStyle/>
          <a:p>
            <a:r>
              <a:rPr lang="en-IN" dirty="0"/>
              <a:t>Variant: Repository. </a:t>
            </a:r>
          </a:p>
        </p:txBody>
      </p:sp>
      <p:sp>
        <p:nvSpPr>
          <p:cNvPr id="5" name="Date Placeholder 4">
            <a:extLst>
              <a:ext uri="{FF2B5EF4-FFF2-40B4-BE49-F238E27FC236}">
                <a16:creationId xmlns:a16="http://schemas.microsoft.com/office/drawing/2014/main" id="{C8B00358-683F-4E5A-B487-B98D0F50E861}"/>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B2A547D1-7DA9-4C0A-9740-C48A031CBA8C}"/>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EA3FD0C8-D5BD-419B-B532-5F305E080243}"/>
              </a:ext>
            </a:extLst>
          </p:cNvPr>
          <p:cNvSpPr>
            <a:spLocks noGrp="1"/>
          </p:cNvSpPr>
          <p:nvPr>
            <p:ph type="sldNum" sz="quarter" idx="14"/>
          </p:nvPr>
        </p:nvSpPr>
        <p:spPr/>
        <p:txBody>
          <a:bodyPr/>
          <a:lstStyle/>
          <a:p>
            <a:fld id="{BC8D7E44-7D4F-4942-A8C9-2DF6BF8399E8}" type="slidenum">
              <a:rPr lang="en-US" smtClean="0"/>
              <a:pPr/>
              <a:t>41</a:t>
            </a:fld>
            <a:endParaRPr lang="en-US" dirty="0"/>
          </a:p>
        </p:txBody>
      </p:sp>
    </p:spTree>
    <p:extLst>
      <p:ext uri="{BB962C8B-B14F-4D97-AF65-F5344CB8AC3E}">
        <p14:creationId xmlns:p14="http://schemas.microsoft.com/office/powerpoint/2010/main" val="393586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B3E5BD-3573-49AF-B8C2-51B60569B2F8}"/>
              </a:ext>
            </a:extLst>
          </p:cNvPr>
          <p:cNvSpPr>
            <a:spLocks noGrp="1"/>
          </p:cNvSpPr>
          <p:nvPr>
            <p:ph idx="1"/>
          </p:nvPr>
        </p:nvSpPr>
        <p:spPr>
          <a:xfrm>
            <a:off x="304800" y="1493837"/>
            <a:ext cx="8229600" cy="5135563"/>
          </a:xfrm>
        </p:spPr>
        <p:txBody>
          <a:bodyPr>
            <a:normAutofit lnSpcReduction="10000"/>
          </a:bodyPr>
          <a:lstStyle/>
          <a:p>
            <a:r>
              <a:rPr lang="en-IN" sz="1800" dirty="0"/>
              <a:t>HEARSAY-11. </a:t>
            </a:r>
          </a:p>
          <a:p>
            <a:pPr>
              <a:buFont typeface="Arial" panose="020B0604020202020204" pitchFamily="34" charset="0"/>
              <a:buChar char="•"/>
            </a:pPr>
            <a:r>
              <a:rPr lang="en-IN" sz="1800" dirty="0"/>
              <a:t>The first Blackboard system was the HEARSAY-I1 speech recognition system from the early 1970's. It was developed as a natural language interface to a literature database.</a:t>
            </a:r>
          </a:p>
          <a:p>
            <a:pPr marL="0" indent="0"/>
            <a:r>
              <a:rPr lang="en-IN" sz="1800" dirty="0"/>
              <a:t>HASP/SIAP. </a:t>
            </a:r>
          </a:p>
          <a:p>
            <a:pPr>
              <a:buFont typeface="Arial" panose="020B0604020202020204" pitchFamily="34" charset="0"/>
              <a:buChar char="•"/>
            </a:pPr>
            <a:r>
              <a:rPr lang="en-IN" sz="1800" dirty="0"/>
              <a:t>The HASP system was designed to detect enemy submarines. In this system, hydrophone arrays monitor a sea area by collecting sonar signals.</a:t>
            </a:r>
          </a:p>
          <a:p>
            <a:pPr marL="0" indent="0"/>
            <a:r>
              <a:rPr lang="en-IN" sz="1800" dirty="0"/>
              <a:t>CRYSALIS. </a:t>
            </a:r>
          </a:p>
          <a:p>
            <a:pPr>
              <a:buFont typeface="Arial" panose="020B0604020202020204" pitchFamily="34" charset="0"/>
              <a:buChar char="•"/>
            </a:pPr>
            <a:r>
              <a:rPr lang="en-IN" sz="1800" dirty="0"/>
              <a:t>This system was designed to infer the three-dimensional structure of protein molecules from X-ray diffraction data</a:t>
            </a:r>
          </a:p>
          <a:p>
            <a:pPr marL="0" indent="0"/>
            <a:r>
              <a:rPr lang="en-IN" sz="1800" dirty="0"/>
              <a:t>TRICERO. </a:t>
            </a:r>
          </a:p>
          <a:p>
            <a:pPr>
              <a:buFont typeface="Arial" panose="020B0604020202020204" pitchFamily="34" charset="0"/>
              <a:buChar char="•"/>
            </a:pPr>
            <a:r>
              <a:rPr lang="en-IN" sz="1800" dirty="0"/>
              <a:t>This system monitors aircraft activities</a:t>
            </a:r>
          </a:p>
          <a:p>
            <a:pPr marL="0" indent="0"/>
            <a:r>
              <a:rPr lang="en-IN" sz="1800" dirty="0"/>
              <a:t>SUS: 'Software Understanding System</a:t>
            </a:r>
          </a:p>
          <a:p>
            <a:pPr>
              <a:buFont typeface="Arial" panose="020B0604020202020204" pitchFamily="34" charset="0"/>
              <a:buChar char="•"/>
            </a:pPr>
            <a:r>
              <a:rPr lang="en-IN" sz="1800" dirty="0"/>
              <a:t>In a matching process the system compares patterns from a pattern base to the system under analysis. </a:t>
            </a:r>
          </a:p>
          <a:p>
            <a:pPr>
              <a:buFont typeface="Arial" panose="020B0604020202020204" pitchFamily="34" charset="0"/>
              <a:buChar char="•"/>
            </a:pPr>
            <a:r>
              <a:rPr lang="en-IN" sz="1800" dirty="0"/>
              <a:t>SUS incrementally builds a 'pattern map' of the </a:t>
            </a:r>
            <a:r>
              <a:rPr lang="en-IN" sz="1800" dirty="0" err="1"/>
              <a:t>analyzed</a:t>
            </a:r>
            <a:r>
              <a:rPr lang="en-IN" sz="1800" dirty="0"/>
              <a:t> software that then can be viewed.</a:t>
            </a:r>
          </a:p>
        </p:txBody>
      </p:sp>
      <p:sp>
        <p:nvSpPr>
          <p:cNvPr id="3" name="Content Placeholder 2">
            <a:extLst>
              <a:ext uri="{FF2B5EF4-FFF2-40B4-BE49-F238E27FC236}">
                <a16:creationId xmlns:a16="http://schemas.microsoft.com/office/drawing/2014/main" id="{0C3E7B1E-C12C-4BCE-91B4-A41EB6E79DD1}"/>
              </a:ext>
            </a:extLst>
          </p:cNvPr>
          <p:cNvSpPr>
            <a:spLocks noGrp="1"/>
          </p:cNvSpPr>
          <p:nvPr>
            <p:ph sz="quarter" idx="10"/>
          </p:nvPr>
        </p:nvSpPr>
        <p:spPr/>
        <p:txBody>
          <a:bodyPr/>
          <a:lstStyle/>
          <a:p>
            <a:r>
              <a:rPr lang="en-IN" dirty="0"/>
              <a:t>Known Usages</a:t>
            </a:r>
          </a:p>
        </p:txBody>
      </p:sp>
      <p:sp>
        <p:nvSpPr>
          <p:cNvPr id="5" name="Date Placeholder 4">
            <a:extLst>
              <a:ext uri="{FF2B5EF4-FFF2-40B4-BE49-F238E27FC236}">
                <a16:creationId xmlns:a16="http://schemas.microsoft.com/office/drawing/2014/main" id="{45765135-25F9-4EF6-A03F-A95449D9D0D5}"/>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43BFD717-848C-4929-87E4-AF3B2BA8826C}"/>
              </a:ext>
            </a:extLst>
          </p:cNvPr>
          <p:cNvSpPr>
            <a:spLocks noGrp="1"/>
          </p:cNvSpPr>
          <p:nvPr>
            <p:ph type="ftr" sz="quarter" idx="13"/>
          </p:nvPr>
        </p:nvSpPr>
        <p:spPr/>
        <p:txBody>
          <a:bodyPr/>
          <a:lstStyle/>
          <a:p>
            <a:r>
              <a:rPr lang="en-US"/>
              <a:t>SE ZG651/ SS ZG653 Software Architectures</a:t>
            </a:r>
            <a:endParaRPr lang="en-US" dirty="0"/>
          </a:p>
        </p:txBody>
      </p:sp>
      <p:sp>
        <p:nvSpPr>
          <p:cNvPr id="7" name="Slide Number Placeholder 6">
            <a:extLst>
              <a:ext uri="{FF2B5EF4-FFF2-40B4-BE49-F238E27FC236}">
                <a16:creationId xmlns:a16="http://schemas.microsoft.com/office/drawing/2014/main" id="{D0A7678C-4728-425F-893A-4782247801AE}"/>
              </a:ext>
            </a:extLst>
          </p:cNvPr>
          <p:cNvSpPr>
            <a:spLocks noGrp="1"/>
          </p:cNvSpPr>
          <p:nvPr>
            <p:ph type="sldNum" sz="quarter" idx="14"/>
          </p:nvPr>
        </p:nvSpPr>
        <p:spPr/>
        <p:txBody>
          <a:bodyPr/>
          <a:lstStyle/>
          <a:p>
            <a:fld id="{BC8D7E44-7D4F-4942-A8C9-2DF6BF8399E8}" type="slidenum">
              <a:rPr lang="en-US" smtClean="0"/>
              <a:pPr/>
              <a:t>42</a:t>
            </a:fld>
            <a:endParaRPr lang="en-US" dirty="0"/>
          </a:p>
        </p:txBody>
      </p:sp>
    </p:spTree>
    <p:extLst>
      <p:ext uri="{BB962C8B-B14F-4D97-AF65-F5344CB8AC3E}">
        <p14:creationId xmlns:p14="http://schemas.microsoft.com/office/powerpoint/2010/main" val="2038706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C48BDB-02F0-4E91-8877-249B584E1A89}"/>
              </a:ext>
            </a:extLst>
          </p:cNvPr>
          <p:cNvSpPr>
            <a:spLocks noGrp="1"/>
          </p:cNvSpPr>
          <p:nvPr>
            <p:ph idx="1"/>
          </p:nvPr>
        </p:nvSpPr>
        <p:spPr/>
        <p:txBody>
          <a:bodyPr/>
          <a:lstStyle/>
          <a:p>
            <a:r>
              <a:rPr lang="en-IN" dirty="0"/>
              <a:t>Thank You</a:t>
            </a:r>
          </a:p>
          <a:p>
            <a:endParaRPr lang="en-IN" dirty="0"/>
          </a:p>
          <a:p>
            <a:r>
              <a:rPr lang="en-IN" dirty="0"/>
              <a:t>Credits:</a:t>
            </a:r>
          </a:p>
          <a:p>
            <a:r>
              <a:rPr lang="en-IN" dirty="0"/>
              <a:t>Text Books</a:t>
            </a:r>
          </a:p>
        </p:txBody>
      </p:sp>
      <p:sp>
        <p:nvSpPr>
          <p:cNvPr id="3" name="Content Placeholder 2">
            <a:extLst>
              <a:ext uri="{FF2B5EF4-FFF2-40B4-BE49-F238E27FC236}">
                <a16:creationId xmlns:a16="http://schemas.microsoft.com/office/drawing/2014/main" id="{B5C29EC0-E3A3-4220-9D6F-8AAFC8275487}"/>
              </a:ext>
            </a:extLst>
          </p:cNvPr>
          <p:cNvSpPr>
            <a:spLocks noGrp="1"/>
          </p:cNvSpPr>
          <p:nvPr>
            <p:ph sz="quarter" idx="10"/>
          </p:nvPr>
        </p:nvSpPr>
        <p:spPr/>
        <p:txBody>
          <a:bodyPr/>
          <a:lstStyle/>
          <a:p>
            <a:r>
              <a:rPr lang="en-IN" dirty="0" err="1"/>
              <a:t>Concusion</a:t>
            </a:r>
            <a:endParaRPr lang="en-IN" dirty="0"/>
          </a:p>
        </p:txBody>
      </p:sp>
      <p:sp>
        <p:nvSpPr>
          <p:cNvPr id="5" name="Date Placeholder 4">
            <a:extLst>
              <a:ext uri="{FF2B5EF4-FFF2-40B4-BE49-F238E27FC236}">
                <a16:creationId xmlns:a16="http://schemas.microsoft.com/office/drawing/2014/main" id="{BB5C9005-93BD-4A95-AE68-855057C6BD74}"/>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7891736E-B132-44EE-AD2B-AC4295D8D3E6}"/>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B2B52D83-80E1-4C33-865E-A3C6ABB981E9}"/>
              </a:ext>
            </a:extLst>
          </p:cNvPr>
          <p:cNvSpPr>
            <a:spLocks noGrp="1"/>
          </p:cNvSpPr>
          <p:nvPr>
            <p:ph type="sldNum" sz="quarter" idx="14"/>
          </p:nvPr>
        </p:nvSpPr>
        <p:spPr/>
        <p:txBody>
          <a:bodyPr/>
          <a:lstStyle/>
          <a:p>
            <a:fld id="{BC8D7E44-7D4F-4942-A8C9-2DF6BF8399E8}" type="slidenum">
              <a:rPr lang="en-US" smtClean="0"/>
              <a:pPr/>
              <a:t>43</a:t>
            </a:fld>
            <a:endParaRPr lang="en-US" dirty="0"/>
          </a:p>
        </p:txBody>
      </p:sp>
    </p:spTree>
    <p:extLst>
      <p:ext uri="{BB962C8B-B14F-4D97-AF65-F5344CB8AC3E}">
        <p14:creationId xmlns:p14="http://schemas.microsoft.com/office/powerpoint/2010/main" val="219424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F092382-82F9-4939-9A58-DC39FF577DD0}"/>
              </a:ext>
            </a:extLst>
          </p:cNvPr>
          <p:cNvPicPr>
            <a:picLocks noGrp="1" noChangeAspect="1"/>
          </p:cNvPicPr>
          <p:nvPr>
            <p:ph idx="1"/>
          </p:nvPr>
        </p:nvPicPr>
        <p:blipFill>
          <a:blip r:embed="rId2"/>
          <a:stretch>
            <a:fillRect/>
          </a:stretch>
        </p:blipFill>
        <p:spPr>
          <a:xfrm>
            <a:off x="1924518" y="1493838"/>
            <a:ext cx="4990163" cy="4525962"/>
          </a:xfrm>
          <a:prstGeom prst="rect">
            <a:avLst/>
          </a:prstGeom>
        </p:spPr>
      </p:pic>
      <p:sp>
        <p:nvSpPr>
          <p:cNvPr id="3" name="Content Placeholder 2">
            <a:extLst>
              <a:ext uri="{FF2B5EF4-FFF2-40B4-BE49-F238E27FC236}">
                <a16:creationId xmlns:a16="http://schemas.microsoft.com/office/drawing/2014/main" id="{5610B011-28D5-41B0-9927-460235E0096E}"/>
              </a:ext>
            </a:extLst>
          </p:cNvPr>
          <p:cNvSpPr>
            <a:spLocks noGrp="1"/>
          </p:cNvSpPr>
          <p:nvPr>
            <p:ph sz="quarter" idx="10"/>
          </p:nvPr>
        </p:nvSpPr>
        <p:spPr/>
        <p:txBody>
          <a:bodyPr/>
          <a:lstStyle/>
          <a:p>
            <a:r>
              <a:rPr lang="en-IN" dirty="0"/>
              <a:t>Layers- OSI 7 Layer Model</a:t>
            </a:r>
          </a:p>
        </p:txBody>
      </p:sp>
      <p:sp>
        <p:nvSpPr>
          <p:cNvPr id="5" name="Date Placeholder 4">
            <a:extLst>
              <a:ext uri="{FF2B5EF4-FFF2-40B4-BE49-F238E27FC236}">
                <a16:creationId xmlns:a16="http://schemas.microsoft.com/office/drawing/2014/main" id="{C6CD4631-1EDA-49F4-BDB0-4D0FA1BBFCB3}"/>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1DEB6F65-ACF3-4422-AB42-CE8C9905A23C}"/>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AD640EA3-760A-4462-8F6D-5858306F5791}"/>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373819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4A5AA0-729A-4ACF-94DC-0D7914A01357}"/>
              </a:ext>
            </a:extLst>
          </p:cNvPr>
          <p:cNvSpPr>
            <a:spLocks noGrp="1"/>
          </p:cNvSpPr>
          <p:nvPr>
            <p:ph idx="1"/>
          </p:nvPr>
        </p:nvSpPr>
        <p:spPr/>
        <p:txBody>
          <a:bodyPr>
            <a:normAutofit fontScale="92500"/>
          </a:bodyPr>
          <a:lstStyle/>
          <a:p>
            <a:pPr marL="457200" indent="-457200">
              <a:buFont typeface="+mj-lt"/>
              <a:buAutoNum type="arabicPeriod"/>
            </a:pPr>
            <a:r>
              <a:rPr lang="en-IN" dirty="0"/>
              <a:t>Define the abstraction criterion for grouping tasks into layers.</a:t>
            </a:r>
          </a:p>
          <a:p>
            <a:pPr marL="457200" indent="-457200">
              <a:buFont typeface="+mj-lt"/>
              <a:buAutoNum type="arabicPeriod"/>
            </a:pPr>
            <a:r>
              <a:rPr lang="en-IN" dirty="0"/>
              <a:t>Determine the number of abstraction levels according to your abstraction criterion.</a:t>
            </a:r>
          </a:p>
          <a:p>
            <a:pPr marL="457200" indent="-457200">
              <a:buFont typeface="+mj-lt"/>
              <a:buAutoNum type="arabicPeriod"/>
            </a:pPr>
            <a:r>
              <a:rPr lang="en-IN" dirty="0"/>
              <a:t>Name the layers and assign tasks to each of them.</a:t>
            </a:r>
          </a:p>
          <a:p>
            <a:pPr marL="457200" indent="-457200">
              <a:buFont typeface="+mj-lt"/>
              <a:buAutoNum type="arabicPeriod"/>
            </a:pPr>
            <a:r>
              <a:rPr lang="en-IN" dirty="0"/>
              <a:t>Specify the services.</a:t>
            </a:r>
          </a:p>
          <a:p>
            <a:pPr marL="457200" indent="-457200">
              <a:buFont typeface="+mj-lt"/>
              <a:buAutoNum type="arabicPeriod"/>
            </a:pPr>
            <a:r>
              <a:rPr lang="en-IN" dirty="0"/>
              <a:t>Refine the layering.</a:t>
            </a:r>
          </a:p>
          <a:p>
            <a:pPr marL="457200" indent="-457200">
              <a:buFont typeface="+mj-lt"/>
              <a:buAutoNum type="arabicPeriod"/>
            </a:pPr>
            <a:r>
              <a:rPr lang="en-IN" dirty="0"/>
              <a:t>Specify an interface for each layer.</a:t>
            </a:r>
          </a:p>
          <a:p>
            <a:pPr marL="457200" indent="-457200">
              <a:buFont typeface="+mj-lt"/>
              <a:buAutoNum type="arabicPeriod"/>
            </a:pPr>
            <a:r>
              <a:rPr lang="en-IN" dirty="0"/>
              <a:t>Structure individual layers.</a:t>
            </a:r>
          </a:p>
          <a:p>
            <a:pPr marL="457200" indent="-457200">
              <a:buFont typeface="+mj-lt"/>
              <a:buAutoNum type="arabicPeriod"/>
            </a:pPr>
            <a:r>
              <a:rPr lang="en-IN" dirty="0"/>
              <a:t>Specify the communication between adjacent layers.</a:t>
            </a:r>
          </a:p>
          <a:p>
            <a:pPr marL="457200" indent="-457200">
              <a:buFont typeface="+mj-lt"/>
              <a:buAutoNum type="arabicPeriod"/>
            </a:pPr>
            <a:r>
              <a:rPr lang="en-IN" dirty="0"/>
              <a:t>Decouple adjacent layers.</a:t>
            </a:r>
          </a:p>
          <a:p>
            <a:pPr marL="457200" indent="-457200">
              <a:buFont typeface="+mj-lt"/>
              <a:buAutoNum type="arabicPeriod"/>
            </a:pPr>
            <a:r>
              <a:rPr lang="en-IN" dirty="0"/>
              <a:t>Design an error-handling strategy.</a:t>
            </a:r>
          </a:p>
        </p:txBody>
      </p:sp>
      <p:sp>
        <p:nvSpPr>
          <p:cNvPr id="3" name="Content Placeholder 2">
            <a:extLst>
              <a:ext uri="{FF2B5EF4-FFF2-40B4-BE49-F238E27FC236}">
                <a16:creationId xmlns:a16="http://schemas.microsoft.com/office/drawing/2014/main" id="{870E1BB7-89B6-4908-B562-D40564D27876}"/>
              </a:ext>
            </a:extLst>
          </p:cNvPr>
          <p:cNvSpPr>
            <a:spLocks noGrp="1"/>
          </p:cNvSpPr>
          <p:nvPr>
            <p:ph sz="quarter" idx="10"/>
          </p:nvPr>
        </p:nvSpPr>
        <p:spPr/>
        <p:txBody>
          <a:bodyPr/>
          <a:lstStyle/>
          <a:p>
            <a:r>
              <a:rPr lang="en-IN" dirty="0"/>
              <a:t>Implementation Steps</a:t>
            </a:r>
          </a:p>
        </p:txBody>
      </p:sp>
      <p:sp>
        <p:nvSpPr>
          <p:cNvPr id="5" name="Date Placeholder 4">
            <a:extLst>
              <a:ext uri="{FF2B5EF4-FFF2-40B4-BE49-F238E27FC236}">
                <a16:creationId xmlns:a16="http://schemas.microsoft.com/office/drawing/2014/main" id="{F7C30CD2-AB08-4001-9ECD-127ADFBDECB5}"/>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9F9DC73E-46F4-4527-92A5-667E8A274BDD}"/>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CA05EFDB-0B39-408B-B183-6542E93CC934}"/>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51164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F7E59C1-B4D1-4C7A-9F3E-FB2DD2C8816C}"/>
              </a:ext>
            </a:extLst>
          </p:cNvPr>
          <p:cNvPicPr>
            <a:picLocks noGrp="1" noChangeAspect="1"/>
          </p:cNvPicPr>
          <p:nvPr>
            <p:ph idx="1"/>
          </p:nvPr>
        </p:nvPicPr>
        <p:blipFill>
          <a:blip r:embed="rId2"/>
          <a:stretch>
            <a:fillRect/>
          </a:stretch>
        </p:blipFill>
        <p:spPr>
          <a:xfrm>
            <a:off x="847725" y="2118519"/>
            <a:ext cx="7143750" cy="3276600"/>
          </a:xfrm>
          <a:prstGeom prst="rect">
            <a:avLst/>
          </a:prstGeom>
        </p:spPr>
      </p:pic>
      <p:sp>
        <p:nvSpPr>
          <p:cNvPr id="3" name="Content Placeholder 2">
            <a:extLst>
              <a:ext uri="{FF2B5EF4-FFF2-40B4-BE49-F238E27FC236}">
                <a16:creationId xmlns:a16="http://schemas.microsoft.com/office/drawing/2014/main" id="{145DB5B2-F348-4985-A00E-CDA1D583921A}"/>
              </a:ext>
            </a:extLst>
          </p:cNvPr>
          <p:cNvSpPr>
            <a:spLocks noGrp="1"/>
          </p:cNvSpPr>
          <p:nvPr>
            <p:ph sz="quarter" idx="10"/>
          </p:nvPr>
        </p:nvSpPr>
        <p:spPr/>
        <p:txBody>
          <a:bodyPr/>
          <a:lstStyle/>
          <a:p>
            <a:r>
              <a:rPr lang="en-IN" dirty="0"/>
              <a:t>Variant of OSI: TCP/IP</a:t>
            </a:r>
          </a:p>
        </p:txBody>
      </p:sp>
      <p:sp>
        <p:nvSpPr>
          <p:cNvPr id="5" name="Date Placeholder 4">
            <a:extLst>
              <a:ext uri="{FF2B5EF4-FFF2-40B4-BE49-F238E27FC236}">
                <a16:creationId xmlns:a16="http://schemas.microsoft.com/office/drawing/2014/main" id="{9E7BD801-2A5E-4B7D-B317-77253F00E64D}"/>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2596045E-CFDD-4836-8922-67BB707A06EA}"/>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5CD83741-F0FF-4459-85EE-7330E74245A4}"/>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2889340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84850B-D8D5-4C08-ADA3-2B3F06E3BB38}"/>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dirty="0"/>
              <a:t>This is a variant of the Layers pattern that is less restrictive about the relationship between layers. </a:t>
            </a:r>
          </a:p>
          <a:p>
            <a:pPr>
              <a:buFont typeface="Arial" panose="020B0604020202020204" pitchFamily="34" charset="0"/>
              <a:buChar char="•"/>
            </a:pPr>
            <a:r>
              <a:rPr lang="en-IN" dirty="0"/>
              <a:t>In a Relaxed Layered System each layer may use the services of all layers below it, not only of the next lower layer. </a:t>
            </a:r>
          </a:p>
          <a:p>
            <a:pPr>
              <a:buFont typeface="Arial" panose="020B0604020202020204" pitchFamily="34" charset="0"/>
              <a:buChar char="•"/>
            </a:pPr>
            <a:r>
              <a:rPr lang="en-IN" dirty="0"/>
              <a:t>A layer may also be partially opaque- this means that some of its services are only visible to the next higher layer, while others are visible to all higher layers. </a:t>
            </a:r>
          </a:p>
          <a:p>
            <a:pPr>
              <a:buFont typeface="Arial" panose="020B0604020202020204" pitchFamily="34" charset="0"/>
              <a:buChar char="•"/>
            </a:pPr>
            <a:r>
              <a:rPr lang="en-IN" dirty="0"/>
              <a:t>The gain of flexibility and performance in a Relaxed Layered System is paid for by a loss of maintainability. </a:t>
            </a:r>
          </a:p>
          <a:p>
            <a:pPr>
              <a:buFont typeface="Arial" panose="020B0604020202020204" pitchFamily="34" charset="0"/>
              <a:buChar char="•"/>
            </a:pPr>
            <a:r>
              <a:rPr lang="en-IN" dirty="0"/>
              <a:t>This is often a high price to pay, and you should con- sider carefully before giving in to the demands of developers asking for shortcuts. </a:t>
            </a:r>
          </a:p>
          <a:p>
            <a:pPr>
              <a:buFont typeface="Arial" panose="020B0604020202020204" pitchFamily="34" charset="0"/>
              <a:buChar char="•"/>
            </a:pPr>
            <a:r>
              <a:rPr lang="en-IN" dirty="0"/>
              <a:t>We see these shortcuts more often in infrastructure systems, such as the UNIX operating system or the X Window System, than in application software. </a:t>
            </a:r>
          </a:p>
          <a:p>
            <a:pPr>
              <a:buFont typeface="Arial" panose="020B0604020202020204" pitchFamily="34" charset="0"/>
              <a:buChar char="•"/>
            </a:pPr>
            <a:r>
              <a:rPr lang="en-IN" dirty="0"/>
              <a:t>The main reason for this is that infra-structure systems are modified less often than application systems, and their performance is usually more important than their maintainability.</a:t>
            </a:r>
          </a:p>
        </p:txBody>
      </p:sp>
      <p:sp>
        <p:nvSpPr>
          <p:cNvPr id="3" name="Content Placeholder 2">
            <a:extLst>
              <a:ext uri="{FF2B5EF4-FFF2-40B4-BE49-F238E27FC236}">
                <a16:creationId xmlns:a16="http://schemas.microsoft.com/office/drawing/2014/main" id="{4641D084-3F3E-4C44-A2F0-A0C849F43341}"/>
              </a:ext>
            </a:extLst>
          </p:cNvPr>
          <p:cNvSpPr>
            <a:spLocks noGrp="1"/>
          </p:cNvSpPr>
          <p:nvPr>
            <p:ph sz="quarter" idx="10"/>
          </p:nvPr>
        </p:nvSpPr>
        <p:spPr/>
        <p:txBody>
          <a:bodyPr/>
          <a:lstStyle/>
          <a:p>
            <a:r>
              <a:rPr lang="en-IN" dirty="0"/>
              <a:t>Variant: Relaxed Layered System </a:t>
            </a:r>
          </a:p>
        </p:txBody>
      </p:sp>
      <p:sp>
        <p:nvSpPr>
          <p:cNvPr id="5" name="Date Placeholder 4">
            <a:extLst>
              <a:ext uri="{FF2B5EF4-FFF2-40B4-BE49-F238E27FC236}">
                <a16:creationId xmlns:a16="http://schemas.microsoft.com/office/drawing/2014/main" id="{DA53E0D2-0A9A-4D28-9E85-8A281D5EDD99}"/>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2B55FF44-4578-42AC-8978-12B654293B5D}"/>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E077716B-DFBD-4579-9521-2440F2E41614}"/>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16340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4D5375-6119-4E3B-8916-74B66AE5112F}"/>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dirty="0"/>
              <a:t>This variant can be found in some object-oriented systems. </a:t>
            </a:r>
          </a:p>
          <a:p>
            <a:pPr>
              <a:buFont typeface="Arial" panose="020B0604020202020204" pitchFamily="34" charset="0"/>
              <a:buChar char="•"/>
            </a:pPr>
            <a:r>
              <a:rPr lang="en-IN" dirty="0"/>
              <a:t>In this variant lower layers are implemented as base classes. </a:t>
            </a:r>
          </a:p>
          <a:p>
            <a:pPr>
              <a:buFont typeface="Arial" panose="020B0604020202020204" pitchFamily="34" charset="0"/>
              <a:buChar char="•"/>
            </a:pPr>
            <a:r>
              <a:rPr lang="en-IN" dirty="0"/>
              <a:t>A higher layer requesting services from a lower layer inherits from the lower layer's implementation and hence can issue requests to the base class services. </a:t>
            </a:r>
          </a:p>
          <a:p>
            <a:pPr>
              <a:buFont typeface="Arial" panose="020B0604020202020204" pitchFamily="34" charset="0"/>
              <a:buChar char="•"/>
            </a:pPr>
            <a:r>
              <a:rPr lang="en-IN" dirty="0"/>
              <a:t>An advantage of this scheme is that higher layers can modify lower-layer services according to their needs. </a:t>
            </a:r>
          </a:p>
          <a:p>
            <a:pPr>
              <a:buFont typeface="Arial" panose="020B0604020202020204" pitchFamily="34" charset="0"/>
              <a:buChar char="•"/>
            </a:pPr>
            <a:r>
              <a:rPr lang="en-IN" dirty="0"/>
              <a:t>A drawback is that such an inheritance relationship closely ties the higher layer to the lower layer. </a:t>
            </a:r>
          </a:p>
          <a:p>
            <a:pPr>
              <a:buFont typeface="Arial" panose="020B0604020202020204" pitchFamily="34" charset="0"/>
              <a:buChar char="•"/>
            </a:pPr>
            <a:r>
              <a:rPr lang="en-IN" dirty="0"/>
              <a:t>If for example the data layout of a C++ base class changes, all subclasses must be recompiled. </a:t>
            </a:r>
          </a:p>
          <a:p>
            <a:pPr>
              <a:buFont typeface="Arial" panose="020B0604020202020204" pitchFamily="34" charset="0"/>
              <a:buChar char="•"/>
            </a:pPr>
            <a:r>
              <a:rPr lang="en-IN" dirty="0"/>
              <a:t>Such unintentional dependencies introduced by inheritance are also known as the fragile base class problem.</a:t>
            </a:r>
          </a:p>
        </p:txBody>
      </p:sp>
      <p:sp>
        <p:nvSpPr>
          <p:cNvPr id="3" name="Content Placeholder 2">
            <a:extLst>
              <a:ext uri="{FF2B5EF4-FFF2-40B4-BE49-F238E27FC236}">
                <a16:creationId xmlns:a16="http://schemas.microsoft.com/office/drawing/2014/main" id="{F1A906C2-6829-4EF4-8DB9-068214249248}"/>
              </a:ext>
            </a:extLst>
          </p:cNvPr>
          <p:cNvSpPr>
            <a:spLocks noGrp="1"/>
          </p:cNvSpPr>
          <p:nvPr>
            <p:ph sz="quarter" idx="10"/>
          </p:nvPr>
        </p:nvSpPr>
        <p:spPr/>
        <p:txBody>
          <a:bodyPr/>
          <a:lstStyle/>
          <a:p>
            <a:r>
              <a:rPr lang="en-IN" dirty="0"/>
              <a:t>Variant: Layering Through Inheritance. </a:t>
            </a:r>
          </a:p>
        </p:txBody>
      </p:sp>
      <p:sp>
        <p:nvSpPr>
          <p:cNvPr id="5" name="Date Placeholder 4">
            <a:extLst>
              <a:ext uri="{FF2B5EF4-FFF2-40B4-BE49-F238E27FC236}">
                <a16:creationId xmlns:a16="http://schemas.microsoft.com/office/drawing/2014/main" id="{BE1DA432-4436-466B-9DE6-E9EF03471AF7}"/>
              </a:ext>
            </a:extLst>
          </p:cNvPr>
          <p:cNvSpPr>
            <a:spLocks noGrp="1"/>
          </p:cNvSpPr>
          <p:nvPr>
            <p:ph type="dt" sz="half" idx="12"/>
          </p:nvPr>
        </p:nvSpPr>
        <p:spPr/>
        <p:txBody>
          <a:bodyPr/>
          <a:lstStyle/>
          <a:p>
            <a:r>
              <a:rPr lang="en-US"/>
              <a:t>Sept 16,2023</a:t>
            </a:r>
          </a:p>
        </p:txBody>
      </p:sp>
      <p:sp>
        <p:nvSpPr>
          <p:cNvPr id="6" name="Footer Placeholder 5">
            <a:extLst>
              <a:ext uri="{FF2B5EF4-FFF2-40B4-BE49-F238E27FC236}">
                <a16:creationId xmlns:a16="http://schemas.microsoft.com/office/drawing/2014/main" id="{198B2647-CBA6-43BE-B42A-0F53C936697F}"/>
              </a:ext>
            </a:extLst>
          </p:cNvPr>
          <p:cNvSpPr>
            <a:spLocks noGrp="1"/>
          </p:cNvSpPr>
          <p:nvPr>
            <p:ph type="ftr" sz="quarter" idx="13"/>
          </p:nvPr>
        </p:nvSpPr>
        <p:spPr/>
        <p:txBody>
          <a:bodyPr/>
          <a:lstStyle/>
          <a:p>
            <a:r>
              <a:rPr lang="en-US"/>
              <a:t>SE ZG651/ SS ZG653 Software Architectures</a:t>
            </a:r>
          </a:p>
        </p:txBody>
      </p:sp>
      <p:sp>
        <p:nvSpPr>
          <p:cNvPr id="7" name="Slide Number Placeholder 6">
            <a:extLst>
              <a:ext uri="{FF2B5EF4-FFF2-40B4-BE49-F238E27FC236}">
                <a16:creationId xmlns:a16="http://schemas.microsoft.com/office/drawing/2014/main" id="{2DC8C8E0-20DA-4618-914A-5362AD3596FE}"/>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842068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9e43d9dd19ac2cd12f6a4dc69aa28cd">
  <xsd:schema xmlns:xsd="http://www.w3.org/2001/XMLSchema" xmlns:xs="http://www.w3.org/2001/XMLSchema" xmlns:p="http://schemas.microsoft.com/office/2006/metadata/properties" xmlns:ns2="8a1544a5-6ec8-4bbc-8101-c341ae766efb" targetNamespace="http://schemas.microsoft.com/office/2006/metadata/properties" ma:root="true" ma:fieldsID="9cf0fd640d37903273b9b3cb7bd16033"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9C163E-0742-4010-BDE5-38DA71688F42}"/>
</file>

<file path=customXml/itemProps2.xml><?xml version="1.0" encoding="utf-8"?>
<ds:datastoreItem xmlns:ds="http://schemas.openxmlformats.org/officeDocument/2006/customXml" ds:itemID="{DA348DC1-CD29-4135-8A25-484E56B2355C}"/>
</file>

<file path=customXml/itemProps3.xml><?xml version="1.0" encoding="utf-8"?>
<ds:datastoreItem xmlns:ds="http://schemas.openxmlformats.org/officeDocument/2006/customXml" ds:itemID="{2EBAE5E8-3E50-411D-A6E3-35A05CFC77F1}"/>
</file>

<file path=docProps/app.xml><?xml version="1.0" encoding="utf-8"?>
<Properties xmlns="http://schemas.openxmlformats.org/officeDocument/2006/extended-properties" xmlns:vt="http://schemas.openxmlformats.org/officeDocument/2006/docPropsVTypes">
  <Template/>
  <TotalTime>1546</TotalTime>
  <Words>4321</Words>
  <Application>Microsoft Office PowerPoint</Application>
  <PresentationFormat>On-screen Show (4:3)</PresentationFormat>
  <Paragraphs>395</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Module 6: CS 09 Patterns – Part 2 Mud to Structures: Layer/Pipes and Filters/BlackBoard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74</cp:revision>
  <dcterms:created xsi:type="dcterms:W3CDTF">2011-09-14T09:42:05Z</dcterms:created>
  <dcterms:modified xsi:type="dcterms:W3CDTF">2023-09-15T23:19:19Z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