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0" r:id="rId2"/>
    <p:sldId id="262" r:id="rId3"/>
    <p:sldId id="263" r:id="rId4"/>
    <p:sldId id="257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6 </a:t>
            </a:r>
            <a:r>
              <a:rPr lang="en-US" sz="3200"/>
              <a:t>CS 09</a:t>
            </a:r>
            <a:br>
              <a:rPr lang="en-US" sz="3200" dirty="0"/>
            </a:br>
            <a:r>
              <a:rPr lang="en-US" sz="2400" dirty="0"/>
              <a:t>Patterns – Part 4</a:t>
            </a:r>
            <a:br>
              <a:rPr lang="en-US" sz="2400" dirty="0"/>
            </a:br>
            <a:r>
              <a:rPr lang="en-US" sz="2400" dirty="0"/>
              <a:t>Interactive Systems – MVC/PAC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8351CA-8376-417F-928A-4956C9A3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MVC divides an interactive application into three components. </a:t>
            </a:r>
          </a:p>
          <a:p>
            <a:pPr lvl="2"/>
            <a:r>
              <a:rPr lang="en-IN" dirty="0"/>
              <a:t>The model contains the core functionality and data. </a:t>
            </a:r>
          </a:p>
          <a:p>
            <a:pPr lvl="2"/>
            <a:r>
              <a:rPr lang="en-IN" dirty="0"/>
              <a:t>Views display information to the user. </a:t>
            </a:r>
          </a:p>
          <a:p>
            <a:pPr lvl="2"/>
            <a:r>
              <a:rPr lang="en-IN" dirty="0"/>
              <a:t>Controllers handle user input.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Views and controllers together comprise the user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change-propagation mechanism ensures consistency between the user interface and the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11A3-EBEA-43B6-B920-7F889237F8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Model-View-Controller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E849-F3F7-4B38-9466-05D3DFAC03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C59D-1086-4303-9137-DB23AE24EA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E551-0B2A-4A20-9ECD-9CF6C14C1D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7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08B58-8AED-43AA-A33A-1B30BF74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applications with a flexible human-computer interface.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6006-82C3-418D-8055-04B2E04A35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2665-978C-4C88-81C8-80C773F130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5B28-7A62-4A00-B3BF-108FA59C30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2BC3F-D379-4D7D-B7A4-430D696B41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0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9D943-50C2-4450-80B1-02B1CC94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interfaces are especially prone to change requests. When you extend the functionality of an application, you must modify menus to access these new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customer may call for a specific user interface adaptation, or a system may need to be ported to another platform with a different 'look and feel' standard.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Even upgrading to a new release of your windowing system can imply code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user interface platform of long-lived systems thus represents a moving target.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403F-9236-4AE9-9894-D1E2E12F36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58C01-7C8B-404E-A420-E6E36DE2F4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2030-7C1C-4DE6-A7FF-6B6084FF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01BC-E403-4445-9466-CE1CE1684B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9D943-50C2-4450-80B1-02B1CC94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Different users place conflicting requirements on the user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typist enters information into forms via the keyboard.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manager wants to use the same system mainly by clicking icons and buttons.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Consequently, support for several user interface paradigms should be easily incorporated.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Building a system with the required flexibility is expensive and error-prone if the user interface is tightly interwoven with the functional core.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can result in the need to develop and maintain several substantially different software systems, one for each user interface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Ensuing changes spread over many modules.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403F-9236-4AE9-9894-D1E2E12F36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58C01-7C8B-404E-A420-E6E36DE2F4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2030-7C1C-4DE6-A7FF-6B6084FF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01BC-E403-4445-9466-CE1CE1684B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C8547-D843-46B0-891A-FA629B38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forces influence the solution: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same information is presented differently in different windows, for example, in a bar or pie chart.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display and behaviour of the application must reflect data manipulations immediately.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Changes to the user interface should be easy, and even possible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Supporting different 'look and feel' standards or porting the user interface should not affect code in the core of the application.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329A-BBB4-4868-B335-129E2B91C6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Influences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A769-E4C8-4799-A1D5-EE448C83B9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789E-6A57-4EC1-92E9-468E3BAEC53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7CD3-8DC1-4B68-B853-14C5DC6622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7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0F5BC-B95C-43A0-AD8A-CC5CC173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Model-View-Controller (MVC] was first introduced in the Smalltalk-80 programming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MVC divides an interactive application into the three areas: </a:t>
            </a:r>
          </a:p>
          <a:p>
            <a:pPr lvl="2"/>
            <a:r>
              <a:rPr lang="en-IN" dirty="0"/>
              <a:t>processing, </a:t>
            </a:r>
          </a:p>
          <a:p>
            <a:pPr lvl="2"/>
            <a:r>
              <a:rPr lang="en-IN" dirty="0"/>
              <a:t>output, and </a:t>
            </a:r>
          </a:p>
          <a:p>
            <a:pPr lvl="2"/>
            <a:r>
              <a:rPr lang="en-IN" dirty="0"/>
              <a:t>input.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6707-68E5-4613-8663-022BA35B64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4051-D4FA-4DD3-ABCC-AD13835412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3E16-7797-43FC-9269-490FE08607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E70D9-E8FB-4127-A6CA-74BA2737CB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2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21B89-B52C-4339-B951-B477704D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component encapsulates core data and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is independent of specific output representations or input behaviour.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2B5F-B603-4A89-A6D7-509235D04F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B6DD-25FD-42FA-BA13-7B418F8A7D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EADA-55F4-4F65-A2A7-C03C368C8A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9CDA-61F7-48BB-A1B3-A7A480B7E9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7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5BF704-2502-4A26-87DE-6E4C4C8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View components display information to the user. A view obtains the data from the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can be multiple views of the model.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1BC0-5C44-4247-B071-EEAE6854CC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40D5-F6C0-4480-A3BF-43A02128A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AC73-EF16-4EBF-9A0B-1961A4FFEA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2366-9389-41EF-8975-F451A524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6C2A7F-CB1F-4039-8F62-C4BC0393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view has an associated controller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Controllers receive input, usually as events that encode mouse movement, activation of mouse buttons, or keyboard input.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Events are translated to service requests for the model or the view.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user interacts with the system solely through controllers.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89D9-93AD-4DC4-99EB-F7B030C510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3DDF-3F0D-45F9-AA93-7D7D801D7A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D62-AD59-4171-8297-24DC3B7307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0800-5110-401B-829B-18A8FCC020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EE254-C438-43AD-8D04-5982B47D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separation of the model from view and controller components allows multiple views of the same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user changes the model via the controller of one view, all other views dependent on this data should reflect the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therefore notifies all views whenever its data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views in turn retrieve new data from the model and update the displayed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change- propagation mechanism is described in the Publisher-Subscriber pattern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BA16-6D1B-41EE-8B97-3AA2522465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MVC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01E22-6655-49D6-BDB4-C2F2871985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309C-6F35-465B-A7D3-3C1C6FB496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0DB9-E6F1-4205-84A7-4D574AF5CE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B2218-2420-40DD-9767-B6FD2B77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53641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From Mud to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Patterns in this category help you to avoid a 'sea' of components or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particular, they support a controlled decomposition of an overall system task into cooperating subtasks.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category includes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Layers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Pipes and Filters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Blackboard pattern</a:t>
            </a:r>
          </a:p>
          <a:p>
            <a:r>
              <a:rPr lang="en-IN" dirty="0"/>
              <a:t>Distributed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 one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Broker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refers to two patterns in other categories,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Microkernel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Pipes and Filters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pattern provides a complete infrastructure for distributed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Microkernel and Pipes and Filters patterns only consider distribution as a secondary concern and are therefore listed under their respective primary categories. </a:t>
            </a:r>
          </a:p>
          <a:p>
            <a:r>
              <a:rPr lang="en-IN" dirty="0"/>
              <a:t>Interactive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comprises two patterns,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Model-View-Controller pattern (well-known from Smalltalk,)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Presentation-Abstraction-Control pattern.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Both patterns support the structuring of software systems that feature human-computer interaction. </a:t>
            </a:r>
          </a:p>
          <a:p>
            <a:pPr marL="0" indent="0"/>
            <a:r>
              <a:rPr lang="en-IN" dirty="0"/>
              <a:t>Adaptable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Reflection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Microkernel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strongly support extension of applications and their adaptation to evolving technology and changing functional requirements.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7265-0CB3-4700-AADA-FC3DBBD81B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129D-8E69-4D7D-8A25-48F8A2042F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A314-9096-4C83-BC8C-A040BE391E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E476-2B26-44EE-8FD1-7F31241A36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5F077-09A2-4341-B39D-AD823BF1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505936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component contains the functional core of the application.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encapsulates the appropriate data, and exports procedures that perform application-specific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Controllers call these procedures on behalf of the user.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model also provides functions to access its data that are used by view components to acquire the data to be displayed.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change-propagation mechanism maintains a registry of the dependent components within the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 views and also selected controllers register their need to be informed about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Changes to the state of the model trigger the change-propagation mechanism.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change-propagation mechanism is the only link between the model and the views and controllers.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03A1-4131-4D26-B8F0-E5937F2D0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736C-8F97-480B-B8A8-C7872B7076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B5B97-E68B-4B5B-B89E-BFF010E84E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CE76-5E6B-4B22-8F78-AEB43A1DB2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1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1F7BC3-1D3F-4DC3-B647-2CC8329A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837531"/>
            <a:ext cx="5734050" cy="3838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9BE4-7ACA-4779-A554-4C8846C91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93A54-58F4-41A5-8B32-B2570CB7B8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67DC-DDDA-4E5A-BB8F-FAFADAB049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44362-AF63-477C-A23A-33EA6E3102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32971-7C78-4545-9B81-2EF7A03D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05800" cy="4972839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View components present information to the user.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Different views present the information of the model in different ways.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view defines an update procedure that is activated by the change- propagation mechanism.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update procedure is called, a view retrieves the current data values to be displayed from the model, and puts them on the screen.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During initialization all views are associated with the model, and register with the change-propagation mechanism.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view creates a suitable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a one-to-one relationship between views and controllers.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Views often offer functionality that allows controllers to manipulate the display.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useful for user-triggered operations that do not affect the model, such as scrolling.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5B29-30E4-4FB8-A1F4-0110CA7CB9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3780-EFDD-405A-BC1F-A590B28EAA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42D2-7AA9-4ADD-A80A-4F483727E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68E8-D57B-4B6B-ABAF-FD3E854DFB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7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40CCEC-5487-4936-BB40-601545C6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1699419"/>
            <a:ext cx="5743575" cy="4114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52C6-A9C9-46D7-98F8-3A7845051F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B9A8-B00E-4D55-BFFF-E1DC31493A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4998-3E25-4B7D-93EC-1753523DC1F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15E-7A69-463B-94F2-006446D7C4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129AF-9261-4577-B4B4-2F7BF36C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50593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controller components accept user input as events.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these events are delivered to a controller depends on the user interface platform.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simplicity, let us assume that each controller implements an event-handling procedure that is called for each relevant event.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Events are translated into requests for the model or the associated view.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behaviour of a controller depends on the state of the model, the controller registers itself with the change-propagation mechanism and implements an update procedure.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this is necessary when a change to the model enables or disables a menu entry.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8DCB-A16B-4E86-9A16-024A238EC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Controller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6B7F-45E8-412B-BBFA-FA31B9869A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C10F-7F64-4437-AC96-559905B52F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46E43-2029-4422-973E-BB658FE5B1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C432D8-ECD6-4A0D-80CF-46140944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1704181"/>
            <a:ext cx="568642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A453-F978-44F7-BAC2-F8D48B9049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ABE-D483-4BB5-B974-E7C61FB332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54A1-4320-414C-BB42-F2622F891F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0ED9-4F1A-47EC-889B-3BFC9CB28A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91FF56-C394-4121-A63B-4C3FCD46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Object Oriented</a:t>
            </a:r>
          </a:p>
          <a:p>
            <a:pPr lvl="2"/>
            <a:r>
              <a:rPr lang="en-IN" dirty="0"/>
              <a:t> implementation of MVC would define a separate class for each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C++</a:t>
            </a:r>
          </a:p>
          <a:p>
            <a:pPr lvl="2"/>
            <a:r>
              <a:rPr lang="en-IN" dirty="0"/>
              <a:t>view and controller classes share a common parent that defines the update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Smalltalk.</a:t>
            </a:r>
          </a:p>
          <a:p>
            <a:pPr lvl="2"/>
            <a:r>
              <a:rPr lang="en-IN" dirty="0"/>
              <a:t>the class Object </a:t>
            </a:r>
            <a:r>
              <a:rPr lang="en-IN" dirty="0" err="1"/>
              <a:t>dehes</a:t>
            </a:r>
            <a:r>
              <a:rPr lang="en-IN" dirty="0"/>
              <a:t> methods for both sides of the change- propagation mechanism. </a:t>
            </a:r>
          </a:p>
          <a:p>
            <a:pPr lvl="2"/>
            <a:r>
              <a:rPr lang="en-IN" dirty="0"/>
              <a:t>A separate class Observer is not needed.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E59F-28AD-4EC2-A5D6-5ECA34ACF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Popular Structural Variations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7F2C-5C82-4EE7-AE76-FDE26CDFB4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43D3-2B01-4C12-9670-1E692FB36F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ACB9-8450-4293-A497-F5940D12AE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5B4D3-0775-4670-B501-F41C8B6A2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44340"/>
            <a:ext cx="8229600" cy="4024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BC5F-0F4F-46A5-A25F-B09B205B14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C8BB-F36A-4055-8728-B32271EBF2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FE25-216F-4745-A35C-7AF0E27777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BA7-1EF3-455C-A76B-3429471E2E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1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D57104-855D-45F5-9501-FF1B453B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Separate human-computer </a:t>
            </a:r>
            <a:r>
              <a:rPr lang="en-IN" dirty="0" err="1"/>
              <a:t>interactionfrom</a:t>
            </a:r>
            <a:r>
              <a:rPr lang="en-IN" dirty="0"/>
              <a:t> </a:t>
            </a:r>
            <a:r>
              <a:rPr lang="en-IN" dirty="0" err="1"/>
              <a:t>corefunctionality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Implement the change-</a:t>
            </a:r>
            <a:r>
              <a:rPr lang="en-IN" dirty="0" err="1"/>
              <a:t>propagationm</a:t>
            </a:r>
            <a:r>
              <a:rPr lang="en-IN" dirty="0"/>
              <a:t> </a:t>
            </a:r>
            <a:r>
              <a:rPr lang="en-IN" dirty="0" err="1"/>
              <a:t>echanism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Design and implement the 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Design and implement the controllers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Design and implement the view-controller relationship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Implement the set-up of MVC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Dynamic view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'Pluggable controllers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Infrastructure for hierarchical views and controllers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Further decoupling from system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02A3-52BF-40F7-A9E5-002898DC0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25B6-B009-4D49-AAE9-A9436B45B8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D32B-3F2B-498E-976A-D8D2E542C1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C10A-7A5F-45B7-8F3C-11EA84CD8F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4FA4FA-3E3C-47A8-9000-C086DD33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Document-View</a:t>
            </a:r>
          </a:p>
          <a:p>
            <a:pPr lvl="2"/>
            <a:r>
              <a:rPr lang="en-IN" dirty="0"/>
              <a:t>This variant relaxes the separation of view and controller. </a:t>
            </a:r>
          </a:p>
          <a:p>
            <a:pPr lvl="2"/>
            <a:r>
              <a:rPr lang="en-IN" dirty="0"/>
              <a:t>In several GUI platforms, window display and event handling are closely interwoven. </a:t>
            </a:r>
          </a:p>
          <a:p>
            <a:pPr lvl="2"/>
            <a:r>
              <a:rPr lang="en-IN" dirty="0"/>
              <a:t>For example, the X Window System reports events relative to a window. </a:t>
            </a:r>
          </a:p>
          <a:p>
            <a:pPr lvl="2"/>
            <a:r>
              <a:rPr lang="en-IN" dirty="0"/>
              <a:t>You can combine the responsibilities of the view and the controller from MVC in a single component by sacrificing exchangeability of controllers.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0EB0-FA82-4300-9126-2AFD9FBDA2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76F26-CC68-482D-ACEB-59E5255ADE4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1CE9-5CD0-4713-A4B7-533F26FBFC1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23B8-471B-4125-A568-3ECE69ECE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881F94-A9A4-43D2-8BD3-41EF58BF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comprises two patterns, </a:t>
            </a:r>
          </a:p>
          <a:p>
            <a:pPr lvl="2"/>
            <a:r>
              <a:rPr lang="en-IN" dirty="0"/>
              <a:t>the Model-View-Controller pattern </a:t>
            </a:r>
          </a:p>
          <a:p>
            <a:pPr marL="914400" lvl="2" indent="0">
              <a:buNone/>
            </a:pPr>
            <a:r>
              <a:rPr lang="en-IN" dirty="0"/>
              <a:t>	</a:t>
            </a:r>
            <a:r>
              <a:rPr lang="en-IN" sz="2000" dirty="0"/>
              <a:t>(well-known from Smalltalk,)</a:t>
            </a:r>
            <a:endParaRPr lang="en-IN" dirty="0"/>
          </a:p>
          <a:p>
            <a:pPr lvl="2"/>
            <a:r>
              <a:rPr lang="en-IN" dirty="0"/>
              <a:t>the Presentation-Abstraction-Control pattern.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Both patterns support the structuring of software systems that feature human-computer interaction.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8FE-0E57-4CC3-845C-C6969616A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Interactive Systems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C25F-0DFD-4778-8F00-AC8929237E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3BA7-D5D8-481C-BF0C-F6D42E5E39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5A6B-8A7B-422F-BF94-4465A1EE1D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9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56028-7403-48AF-9913-8E13CDC1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05800" cy="48625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Smalltalk</a:t>
            </a:r>
          </a:p>
          <a:p>
            <a:pPr lvl="2"/>
            <a:r>
              <a:rPr lang="en-IN" dirty="0"/>
              <a:t>The </a:t>
            </a:r>
            <a:r>
              <a:rPr lang="en-IN" dirty="0" err="1"/>
              <a:t>VisualWorks</a:t>
            </a:r>
            <a:r>
              <a:rPr lang="en-IN" dirty="0"/>
              <a:t> Smalltalk environment supports different 'look and feel' standards by decoupling view and controllers via display and sensor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MFC (Microsoft Foundation Class Library)</a:t>
            </a:r>
          </a:p>
          <a:p>
            <a:pPr lvl="2"/>
            <a:r>
              <a:rPr lang="en-IN" dirty="0"/>
              <a:t>The Document-View variant of the Model-View- Controller pattern is integrated in the Visual C++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ET++</a:t>
            </a:r>
          </a:p>
          <a:p>
            <a:pPr lvl="2"/>
            <a:r>
              <a:rPr lang="en-IN" dirty="0"/>
              <a:t> Establishes 'look and feel' independence by defining a class Window port that encapsulates the user interface platform dependencies, in the same way as do our display and sensor classes. Uses document-view variant.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B98C-DCC8-4437-BBAA-820B784B8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Known Usages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ABD3-9909-469B-A74E-AF4F5D31D0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F30-2C5D-4439-A914-0CF00812AA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421A-F88A-4611-BB56-5D5BD1EB18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676A2-8AD1-46DF-B512-5C785ABD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Multiple views of the same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Synchronized 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'Pluggable' views and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Exchangeability of 'look and feel’.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Framework Potential.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14C7-B0CA-4C08-A40C-F5C7AF88F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Consequences: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206F-7F87-4345-B5F7-9553BE88D3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67E9-204D-46A0-B9F8-EB6AEC4E36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C6AC-A5A1-420D-BEF5-E3BC04B0B2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24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AABEAB-609A-4409-A0F5-4783069C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Increased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Potential for excessive number of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Intimate connection between view and 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Close coupling of views and controllers to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Inefficiency of data access in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Inevitability of change to view and controller when 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Difficulty of using MVC with modern user-interface took.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6CE9-C4A6-4963-99D2-AD9065FF0B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Consequences: Liabilities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94D1-B74B-4D80-9796-917A1E0445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6AC8-5A07-43DC-899D-082DA15962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DC9-833C-4EFC-B6D5-F98E33C89D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E9591-F3A9-471E-816D-42F418DFDC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PAC: Presentation-Abstraction-Control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0CB33-480B-4EF9-A691-EA6506997C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E3519-3169-4DB2-AEAF-59A7CA6045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4A8C-CBE0-4D0B-AFE0-02BC138053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80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4691A-08E2-4BF2-8A4B-D64E2A3C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Presentation-Abstraction-Control architectural pattern (PAC) defines a structure for interactive software systems in the form of a hierarchy of cooperating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 agent is responsible for a specific aspect of the application's functionality and consists of three components: presentation, abstraction, and control.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subdivision separates the human-computer interaction aspects of the agent from its functional core and its communication with other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B59A-A939-44F2-815D-C9CEAF84A7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Presentation-Abstraction-Control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4E6A-85B7-4FC8-8756-2137C3B94E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8AD1-4902-4045-98AB-AD93DD5620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9A10-9E90-4A89-A64C-489B2B7437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5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AE8C2-25F7-44DC-A9CF-24EFB4F0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Development of an interactive application with the help of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the context of this pattern an agent denotes an information-processing component that includes event receivers and transmitters, data structures to maintain stale, and a processor that handles incoming events, updates its own state, and that may produce new events.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Agents can be as small as a single object, but also as complex as a complete software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use the terms agent and PAC agent as synonyms in this pattern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55A2-ECE7-47C7-8794-DB2AED61E0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82DF-8B0B-422F-909D-9B2390A532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A32C-C4D7-41DE-A86A-C1B760ECC7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18B8-629C-4C13-963E-AB173AB4362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57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21371A-E12A-4E80-B6F8-8B799357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systems can often be viewed as a set of cooperating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Agents specialized in human-computer interaction accept user input and display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Other agents maintain the data model of the system and offer functionality that operates on this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Additional agents are responsible for diverse tasks such as error handling or communication with other software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Besides this horizontal decomposition of system functionality, we often encounter a vertical decomposition.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B72-5149-4961-8AFB-D1A0C8379E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E876-74B1-487D-9098-62BD26FBBD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87FE-504A-4521-B405-6A631F08CA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B149-2826-4A09-80E2-DB0F9EF1F8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3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38C4F0-2C2D-4C54-B24F-B33C16E0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Production planning systems (PPS) , for example, distinguish between production planning and the execution of a previously specified production plan.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each of these tasks separate agents can be defined.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such an architecture of cooperating agents, each agent is specialized for a specific task, and all agents together provide the system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architecture also captures both a horizontal and vertical decomposition.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23C3-F813-4DBF-A052-B1933C357B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20E9-A7F9-4B78-B946-71A6AA25F1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B50A-58FB-4B6C-8EBA-6EE3A9A1C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D686-C774-40C6-A453-75B7F4AEA0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34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93A01-46EA-4222-B157-23B450B8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50593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Agents often maintain their own state and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For example, in a PPS system, the production planning and the actual production control may work on different data models, one tuned for planning and simulation and one performance-optimized for efficient production.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However, individual agents must effectively cooperate to provide the overall task of the application.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achieve this, they need a mechanism for exchanging, data, messages, and events.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agents provide their own user interface, since their respective human-computer interactions often differ widely.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For example, entering data into spreadsheets is done using keyboard input, while the manipulation of graphical objects uses a pointing device.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Systems evolve over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Their presentation aspect is particularly prone to change.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use of graphics, and more recently, multi-media features, are examples of pervasive changes to user interfaces.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Changes to individual agents, or the extension of the system with new agents, should not affect the whole system.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9A1C-EE06-4B11-9D8A-3C9BCE7DDC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Forces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389A-66C9-4A3F-B84D-C32F6A9323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AB2F-328C-4E55-8756-BCF39BC14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393A-E587-4CA2-8F2F-5E959B5B5B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96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EE3E5-218B-4522-8620-58E8F3A6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Structure the interactive application as a tree-like hierarchy of PAC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should be one top-level agent, several intermediate-level agents, and even more bottom-level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 agent is responsible for a specific aspect of the application's functionality, and consists of three components: presentation, abstraction, and control.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whole hierarchy reflects transitive dependencies between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agent depends on all higher-level agents up the hierarchy to the top-level agent.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F5D6-9190-4E89-8FDA-2FFA978BC7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9203-9EF3-46E1-9824-17EBEE186D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E234-54F6-4B9B-B648-B00DB019C1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7705-3AAB-43CB-BDAF-78E05A9D1B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Interactive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7E038-B54C-47F3-9942-47BFCBF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agent's presentation component provides the visible behaviour of the PAC agent.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Its abstraction component maintains the data model that underlies the agent, and provides functionality that operates on this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Its control component connects the presentation and abstraction components, and provides functionality that allows the agent to communicate with other PAC agents.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EB83-EDEA-42A1-AAF2-3FC7BBE5B3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5470-50F3-4091-8119-BDAA2D54C26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E6D3-D1F7-410B-B55B-35C7C85F3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B0C3-14B4-4697-9A09-E2D9554897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CC0196-261A-4F8A-A977-ADEC140E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top-level PAC agent provides the functional core of the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other PAC agents depend or operate on this core. Furthermore, the top-level PAC agent includes those parts of the user interface that cannot be assigned to particular subtasks, such as menu bars or a dialog box displaying information about the application.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5885-C8C9-4C1C-9537-91BD0F2863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The top-level PAC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9C62F-235B-43C8-9D1A-5DF625F60CF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5198-E485-43F3-A4E1-86D79C884F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B511-074D-4A99-954C-03C3D3F2622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E1F3F-77C7-4161-A204-822E3A3F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Bottom-level PAC agents represent self-contained semantic concepts on which users of the system can act, such as spreadsheets and charts.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bottom-level agents present these concepts to the user and support all operations that users can perform on these agents, such as zooming or moving a chart.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2EB7-CB2D-40B3-82C8-272F9DF943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Bottom-level PAC agents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5D5E-EEDC-4F14-9265-7C843727BA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9744-7F3A-48E5-9948-5E75200D05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FBA9-B2EC-4354-8CB3-CA468D236B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5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7C95C-C20F-4B54-BD96-48A44DBD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Intermediate-level PAC agents represent either combinations of, or relationships between, lower-level agents. </a:t>
            </a:r>
          </a:p>
          <a:p>
            <a:pPr lvl="2"/>
            <a:r>
              <a:rPr lang="en-IN" dirty="0"/>
              <a:t>For example, an intermediate-level agent may maintain several views of the same data, such as a floor plan and an external view of a house in a CAD system for architecture.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B9D8-6BDC-40D4-BEA2-57F499209C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Intermediate-level PAC agents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B69-BC7B-442C-B357-BFE5A84865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3497-B036-4876-BDCA-373FB0FA4E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F4FB-4E62-41F9-8EA4-94D559E0D5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8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1A5CE0-1FAF-4D28-B336-ACE309500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959849"/>
            <a:ext cx="8229600" cy="35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FFE5-C29A-46A3-9AD6-68C3C43927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Typical Hierarchy of Agents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AF29-ABEC-4613-898A-CEE11AA0B7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22FA-A061-47E1-BA39-034A7639A8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667E-E348-45A2-9A71-74D7295576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D777A-DD69-4BE8-820A-A012305D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main responsibility of the top-level PAC agent is to provide the global data model of the software.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maintained in the abstraction component of the top-level agent.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interface of the abstraction component offers functions to manipulate the data model and to retrieve information about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representation of data within the abstraction component is media-independent.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in a CAD system for architecture, walls, doors, and windows are represented in centimetres or inches that reflect their real size, not in pixels for display purposes.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media-independency supports adaptation of the PAC agent to different environments without major changes in its abstraction component.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7063-DEDB-4056-A871-D97A8F4C4C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Top Level Agent</a:t>
            </a:r>
          </a:p>
          <a:p>
            <a:r>
              <a:rPr lang="en-IN" dirty="0"/>
              <a:t>(component)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52F2-A1AE-440C-BEF3-F89E10AAD7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0156-0918-44AA-9044-5243C1EC48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1C05-7391-4F40-A8E2-F4E44B11B0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3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CF778-2F36-4A67-B24E-5F561E62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presentation component of the top-level agent often has few responsibilities.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may include user-interface elements common to the whole application.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some systems, such as the network traffic manager, there is no top-level presentation component at all.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B302-197A-4E63-8FF1-AB3AC67160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Top Level Agent</a:t>
            </a:r>
          </a:p>
          <a:p>
            <a:r>
              <a:rPr lang="en-IN" dirty="0"/>
              <a:t>(presentation)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E7CD-7FAC-4624-95F9-802C14E2DE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3922-887A-4E16-A124-CD8D2279D4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64B9-52F3-441A-BF09-7C8FCDB15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99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53929D-DBEE-41E0-82EA-F74FBF16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control component of the top-level PAC agent has three responsibilities: </a:t>
            </a:r>
          </a:p>
          <a:p>
            <a:pPr marL="0" indent="0"/>
            <a:r>
              <a:rPr lang="en-IN" dirty="0"/>
              <a:t>1</a:t>
            </a:r>
          </a:p>
          <a:p>
            <a:pPr lvl="2"/>
            <a:r>
              <a:rPr lang="en-IN" dirty="0"/>
              <a:t>It allows lower-level agents to make use of the services of the top-level agents, mostly to access and manipulate the global data model. </a:t>
            </a:r>
          </a:p>
          <a:p>
            <a:pPr lvl="2"/>
            <a:r>
              <a:rPr lang="en-IN" dirty="0"/>
              <a:t>Incoming service requests from lower-level agents are forwarded either to the abstraction component or the presentation component. </a:t>
            </a:r>
          </a:p>
          <a:p>
            <a:r>
              <a:rPr lang="en-IN" dirty="0"/>
              <a:t>2</a:t>
            </a:r>
          </a:p>
          <a:p>
            <a:pPr lvl="2"/>
            <a:r>
              <a:rPr lang="en-IN" dirty="0"/>
              <a:t>It coordinates the hierarchy of PAC agents. </a:t>
            </a:r>
          </a:p>
          <a:p>
            <a:pPr lvl="2"/>
            <a:r>
              <a:rPr lang="en-IN" dirty="0"/>
              <a:t>It maintains information about connections between the top-level agent and lower-level agents. </a:t>
            </a:r>
          </a:p>
          <a:p>
            <a:pPr lvl="2"/>
            <a:r>
              <a:rPr lang="en-IN" dirty="0"/>
              <a:t>The control component uses this information to ensure correct collaboration and data exchange between the top-level agent and lower-level agents. </a:t>
            </a:r>
          </a:p>
          <a:p>
            <a:r>
              <a:rPr lang="en-IN" dirty="0"/>
              <a:t>3</a:t>
            </a:r>
          </a:p>
          <a:p>
            <a:pPr lvl="2"/>
            <a:r>
              <a:rPr lang="en-IN" dirty="0"/>
              <a:t>It maintains information about the interaction of the user with the system. </a:t>
            </a:r>
          </a:p>
          <a:p>
            <a:pPr lvl="2"/>
            <a:r>
              <a:rPr lang="en-IN" dirty="0"/>
              <a:t>For example, it may check whether a particular operation can be performed on the data model when triggered by the user. </a:t>
            </a:r>
          </a:p>
          <a:p>
            <a:pPr lvl="2"/>
            <a:r>
              <a:rPr lang="en-IN" dirty="0"/>
              <a:t>It may also keep track of the functions called to provide history or undo/redo services for operations on the functional core.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EE19-7F7A-45FA-AB6B-A0421DA33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Structure: Top Level Agent</a:t>
            </a:r>
          </a:p>
          <a:p>
            <a:r>
              <a:rPr lang="en-IN" dirty="0"/>
              <a:t>(control)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2FB8-9F05-4D79-B146-976433F095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FF1C-A8FF-4E4A-8866-BD751E98AA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15C0-4D1E-4653-AD85-2F27F18157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FF138-C2AE-4B54-96C5-360AD634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Bottom-level PAC agents represent a specific semantic concept of the application domain, such as a mailbox in a network traffic management system or a wall in a mobile robot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semantic concept may be as low-level as a simple graphical object such as a circle, or as complex as a bar chart that summarizes all the data in the system.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591-3308-40E8-BF20-66632CDD63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 Level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A6A4-5F32-4EED-8324-F7D0348BEE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6448-2E81-4B6C-B6A0-794393EB38E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61AE-7C5C-4A11-A3C9-02168E9A6E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21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5E5939-E956-4C8B-892E-77347D93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presentation component of a bottom-level PAC agent presents a specific view of the corresponding semantic concept, and provides access to all the functions users can apply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Internally, the presentation component also maintains information about the view, such as its position on the screen.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7A09-5A30-4090-BEA1-1C5455255F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 Level Agent</a:t>
            </a:r>
          </a:p>
          <a:p>
            <a:r>
              <a:rPr lang="en-IN" dirty="0"/>
              <a:t>(presentation)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4CAD-E3E6-4427-8415-0880B7C714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8FBE-EDA5-4E19-87CF-36ED6168DA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DA52-2C80-4583-9467-B7DED30B1FD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Today's systems allow a high degree of user interaction, mainly achieved with help of graphical user interfaces.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objective is to enhance the usability of an application.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Usable software systems provide convenient access to their services, and therefore allow users to learn the application and produce results quickly.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5EDD9-A1AA-4F9F-9FBE-CA0BB6CC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abstraction component of a bottom-level PAC agent has a similar responsibility as the abstraction component of the top-level PAC agent, maintaining agent-specific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contrast to the abstraction component of the top-level agent, however, no other PAC agents depend on this data.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2F08-D742-46CF-9FC2-E1159836FE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 Level Agent</a:t>
            </a:r>
          </a:p>
          <a:p>
            <a:r>
              <a:rPr lang="en-IN" dirty="0"/>
              <a:t>(abstraction)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27AE-8D21-4562-8E43-81778BDF8F2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8F55-2473-49C1-AD7B-2A1BE94427B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B6DD-2EA8-4F45-9DDF-064CBFBC514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7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FA9E6A-F9D1-4719-966C-403B5032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6251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control component of a bottom-level PAC agent maintains consistency between the abstraction and presentation components, thereby avoiding direct dependencies between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serves as an adapter and performs both interface and data adaptation.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control component of bottom-level PAC agents communicates with higher-level agents to exchange events and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Incoming events-such as a 'close window' request-are forwarded to the presentation component of the bottom-level agent, while incoming data is forwarded to its abstraction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Outgoing events and data, for example error messages, are sent to the associated higher-level agent.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6D9E-89DD-4075-90ED-8D6DB0EF34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 Level Agent</a:t>
            </a:r>
          </a:p>
          <a:p>
            <a:r>
              <a:rPr lang="en-IN" dirty="0"/>
              <a:t>(control)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3C68-23CD-4F22-B25E-8FD4D8C481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396F-30BE-4C0F-8D71-29DE82C4E6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922C-C171-4340-A730-B1FB72E718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20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B25710-5036-4ACB-A1A1-E6F86D4D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Concepts represented by bottom-level PAC agents, such as the bar and pie charts in the example, are atomic in the sense that they are the smallest units a user can manipulate. The users can only operate on the bar chart as a whole, for instance by changing the scaling factor of the y-axis. They cannot, for example, resize an individual bar of a bar chart.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Bottom-level PAC agents are not restricted to providing semantic concepts of the application domain. You can also specify bottom-level agents that implement system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there may be a communication agent that allows the system to cooperate with other applications and to monitor this cooperation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6029-0742-405A-A35D-5B92A20F3A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Bottom Level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12FF-7EB0-4FD9-872E-EB8D6A84AF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ECD3-E2A7-4A1E-B76A-2D262B9E75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6593-D79B-4C47-881A-6CF978CD9F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6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007327-4159-49C1-8308-13EF9756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Intermediate-Level PAC agents can fulfil two different roles: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composition and coordination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When, for example, each object in a complex graphic is represented by a separate PAC agent, an intermediate-level agent groups these objects to form a composite graphical object.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intermediate-level agent defines a new abstraction, whose behaviour encompasses both the behaviour of its components and the new characteristics that are added to the composite object.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6A91-7D2B-41B7-A090-C0705589E6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Intermediate-Level PAC agents</a:t>
            </a:r>
          </a:p>
          <a:p>
            <a:r>
              <a:rPr lang="en-IN" sz="3200" dirty="0"/>
              <a:t>(composition)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3EB-6C1E-4E3E-A4E3-6E8D5867CC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C82C-8F1A-4536-87BE-A469B06330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5913-32BD-4853-B189-1801931A25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60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B67FC9-7D23-41C0-AC60-D0FA921A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second role of an intermediate-level agent is to maintain consistency between lower- level agents, for example when coordinating multiple views of the same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abstraction component maintains the specific data of the intermediate-level PAC agent. The presentation component implements its user interface. The control component has the same responsibilities of the control components of bottom-level PAC agents and of the top- level PAC agent.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2DD6-5CED-433C-A831-7DABADFBAE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Intermediate-Level PAC agents</a:t>
            </a:r>
          </a:p>
          <a:p>
            <a:r>
              <a:rPr lang="en-IN" dirty="0"/>
              <a:t>(coordination)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E802-FC86-469A-B0E4-A8179D5E9E4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5622-27FC-4041-8EC2-89FAFE024F6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F62F-3654-45CF-9EA5-C65FD0F60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9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026D1B-61A0-412C-8B0D-96B1E2D8F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62" y="1493838"/>
            <a:ext cx="8082075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4AA3-AD80-4E88-8637-1FA8D1C466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6CE-9EB6-4869-9952-C5F8442A9D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4052-EE3C-4F40-85D8-317E3C194C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C378-B82F-4CAA-B503-E1AF5A47CD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6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B52C26-157A-4136-91AF-555EC5E5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09" y="1493838"/>
            <a:ext cx="5648981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3D78-1109-4D8A-B7C4-327F31B121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Typical PAC Object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7682-B510-4C16-BAF1-4F1E3A3C36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699B-30A4-47E9-BCD5-EE64F1DFCD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CA64-9141-4DB9-B785-79E2842BB3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21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B4DEC-8D18-458A-9385-3374E56E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98238"/>
            <a:ext cx="8229600" cy="3317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30A3-0557-451A-BEB7-6B3BC78A5F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Internal Structure of a PAC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4968-9032-4161-B7C0-5B99524124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64BE-1510-4A61-833B-D50C16CDAF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8408-BD3B-4407-981F-6EFC915BD6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2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BB4F8-27BA-44A3-ACEE-8F904D60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2276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Define a model of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Define a general strategy for organizing the PAC hierarchy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Specify the top-level PAC agent.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Specify the bottom-level PAC agents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Specih</a:t>
            </a:r>
            <a:r>
              <a:rPr lang="en-IN" dirty="0"/>
              <a:t> bottom-level PAC agents for system services.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Specify intermediate-level PAC agents to compose lower-level PAC agents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Specify intermediate-level PAC agents to coordinate lower-level PAC agents.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Separate core functionality from human-computer interaction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Provide the external interface.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7CEC-7E47-45F0-85A3-D4EACC69BC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5826-D26B-4240-A15D-68E3DFD9A3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6455-3F88-4151-9FE0-B994DF4923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68F5-F175-4C10-8D43-D5BCE4F2B2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8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5DCF0-A57F-4764-8E83-5386B49E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large applications-especially interactive ones-are multi-user systems. Multi-tasking is thus a major concern when designing such software systems.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dirty="0"/>
              <a:t>Variants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PAC agents as active objects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PAC agents as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D8E7-E58C-492F-96CB-8D4BDF94A2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5B5F-6ED4-4B14-8FE6-27687C0FBE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1DC3-54FC-4381-AA37-6F01B7374F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3C0D-C23F-49BC-87F7-9783CF5403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B3663B-2502-47B9-80CC-F027F38E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specifying the architecture of such systems, the challenge is to keep the functional core independent of the user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core of interactive systems is based on the functional requirements for the system, and usually remains stable.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interfaces, however, are often subject to change and adaptation.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systems may have to support different user interface standards, customer-specific 'look and feel' metaphors, or interfaces that must be adjusted to fit into a customer's business processes.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requires architectures that support the adaptation of user interface parts without causing major effects to application-specific functionality or the data model underlying the software.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2E8A-0838-4423-9AC6-7DF85A82A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EE12-7837-4990-81E2-8F53DC6B00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B90C-9828-4D99-8EB5-AF1DF08DBB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74EFA-BEB8-48D6-9EFF-9DD063172B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35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05D7E2-BE48-477A-9CF7-5737E630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Traffic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Robot.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7490-2668-4C36-B588-BDBD9ADE72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Known Usages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8E38-DE22-4E27-8E72-F32FEA5ADD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8B31-7996-46E2-BBD8-C4E6BC855C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B9C2-FA7F-4363-A8FE-17CB3B01BE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25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A2AC2-28FB-40F8-9872-9BED0571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Separation of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for change and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for multi-tasking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308F-A601-498A-A68B-17EFE4E139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Consequences: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F201-6CA9-4B5B-9AB8-27C283514A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D00-C298-49BC-8EAF-FB86631719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4E1B-ADCF-48A4-85CD-6646AA47B2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08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A2AC2-28FB-40F8-9872-9BED0571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Increased system complexity.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Complex control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Applicability.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308F-A601-498A-A68B-17EFE4E139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Consequences: Liabilities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F201-6CA9-4B5B-9AB8-27C283514A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D00-C298-49BC-8EAF-FB86631719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4E1B-ADCF-48A4-85CD-6646AA47B2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45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893AD3-49DE-4E08-A67E-167C5966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0F08-284A-48E5-9A0B-7C2AEE58D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00C3-8853-4B93-A342-5A0C2451D6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2D1A-9753-4736-98D9-42BD4BF68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690B-5259-444E-9CBD-88548F8093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EE165-5EA1-41BF-AA05-28F1E5AE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MVC divides an interactive application into three components. </a:t>
            </a:r>
          </a:p>
          <a:p>
            <a:pPr lvl="2"/>
            <a:r>
              <a:rPr lang="en-IN" dirty="0"/>
              <a:t>The model contains the core functionality and data. </a:t>
            </a:r>
          </a:p>
          <a:p>
            <a:pPr lvl="2"/>
            <a:r>
              <a:rPr lang="en-IN" dirty="0"/>
              <a:t>Views display information to the user. </a:t>
            </a:r>
          </a:p>
          <a:p>
            <a:pPr lvl="2"/>
            <a:r>
              <a:rPr lang="en-IN" dirty="0"/>
              <a:t>Controllers handle user input.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Views and controllers together comprise the user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change-propagation mechanism ensures consistency between the user interface and the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7340-09DA-45D5-BDA0-D5AABD9129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Model-View-Controller pattern (MVC)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93E8-56C0-417D-9165-93E705FA97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C7D0-ACB1-4513-A5F1-E02444014B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DA13-3053-48ED-AC95-E4C2F33B8D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07D76-A4B4-4D5C-90DD-BD42D1AD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PAC defines a structure for interactive software systems in the form of a hierarchy of cooperating agents.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 agent is responsible for a specific aspect of the application's functionality and consists of three components: </a:t>
            </a:r>
          </a:p>
          <a:p>
            <a:pPr lvl="2"/>
            <a:r>
              <a:rPr lang="en-IN" dirty="0"/>
              <a:t>presentation, </a:t>
            </a:r>
          </a:p>
          <a:p>
            <a:pPr lvl="2"/>
            <a:r>
              <a:rPr lang="en-IN" dirty="0"/>
              <a:t>abstraction, and </a:t>
            </a:r>
          </a:p>
          <a:p>
            <a:pPr lvl="2"/>
            <a:r>
              <a:rPr lang="en-IN" dirty="0"/>
              <a:t>control.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subdivision separates the human-computer interaction aspects of the agent from its functional core and its communication with other agents.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2F76-F4AA-4A23-B84B-1110F70AFC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The Presentation-Abstraction-Control pattern (PAC)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A522-94DD-4CAF-9269-66D7A0BA1D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3573-19AF-4A3E-AA45-A3600060792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5025-AA5F-4FA4-942C-38C419F2B3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41ADE-9998-43F3-A54A-D0E17DF1C2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Model-View-Controller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40B-4997-44AD-B6D2-E306FF0984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648C-11E2-4930-8C49-612567A9C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41B80-FE5C-497B-80ED-B789CEBD16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0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50FC0-8CDF-4184-863F-5F96CF974344}"/>
</file>

<file path=customXml/itemProps2.xml><?xml version="1.0" encoding="utf-8"?>
<ds:datastoreItem xmlns:ds="http://schemas.openxmlformats.org/officeDocument/2006/customXml" ds:itemID="{2A6B2B87-9592-4569-9F8A-FCCF2A88C635}"/>
</file>

<file path=customXml/itemProps3.xml><?xml version="1.0" encoding="utf-8"?>
<ds:datastoreItem xmlns:ds="http://schemas.openxmlformats.org/officeDocument/2006/customXml" ds:itemID="{B4210258-09D7-4249-8A04-32CD8DE4B99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4270</Words>
  <Application>Microsoft Office PowerPoint</Application>
  <PresentationFormat>On-screen Show (4:3)</PresentationFormat>
  <Paragraphs>523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Module 6 CS 09 Patterns – Part 4 Interactive Systems – MVC/PAC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81</cp:revision>
  <dcterms:created xsi:type="dcterms:W3CDTF">2011-09-14T09:42:05Z</dcterms:created>
  <dcterms:modified xsi:type="dcterms:W3CDTF">2023-09-15T23:20:51Z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