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60" r:id="rId2"/>
    <p:sldId id="262" r:id="rId3"/>
    <p:sldId id="263" r:id="rId4"/>
    <p:sldId id="264" r:id="rId5"/>
    <p:sldId id="265" r:id="rId6"/>
    <p:sldId id="266" r:id="rId7"/>
    <p:sldId id="267" r:id="rId8"/>
    <p:sldId id="321" r:id="rId9"/>
    <p:sldId id="268" r:id="rId10"/>
    <p:sldId id="269" r:id="rId11"/>
    <p:sldId id="270" r:id="rId12"/>
    <p:sldId id="271" r:id="rId13"/>
    <p:sldId id="322" r:id="rId14"/>
    <p:sldId id="323" r:id="rId15"/>
    <p:sldId id="324" r:id="rId16"/>
    <p:sldId id="32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47" d="100"/>
          <a:sy n="47" d="100"/>
        </p:scale>
        <p:origin x="2011"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803B3A1-B4B8-4FE5-836E-7F187D9023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AC9A573-C23B-4322-89A3-1293B6DFF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F42556-F6DA-4855-9E60-34CABDC6EA4F}" type="datetimeFigureOut">
              <a:rPr lang="en-IN" smtClean="0"/>
              <a:pPr/>
              <a:t>29-09-2023</a:t>
            </a:fld>
            <a:endParaRPr lang="en-IN"/>
          </a:p>
        </p:txBody>
      </p:sp>
      <p:sp>
        <p:nvSpPr>
          <p:cNvPr id="4" name="Footer Placeholder 3">
            <a:extLst>
              <a:ext uri="{FF2B5EF4-FFF2-40B4-BE49-F238E27FC236}">
                <a16:creationId xmlns:a16="http://schemas.microsoft.com/office/drawing/2014/main" id="{84E3BD58-B210-4BB0-A6B5-208133FEA09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E4E4CAB-8F4A-487C-87AA-6AD6B4A2D9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091653-E671-4077-A91C-FDF5DD32EB17}" type="slidenum">
              <a:rPr lang="en-IN" smtClean="0"/>
              <a:pPr/>
              <a:t>‹#›</a:t>
            </a:fld>
            <a:endParaRPr lang="en-IN"/>
          </a:p>
        </p:txBody>
      </p:sp>
    </p:spTree>
    <p:extLst>
      <p:ext uri="{BB962C8B-B14F-4D97-AF65-F5344CB8AC3E}">
        <p14:creationId xmlns:p14="http://schemas.microsoft.com/office/powerpoint/2010/main" val="791660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pPr/>
              <a:t>29-09-2023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a:t>Sept 30, 2023</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SE ZG651/ SS 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r>
              <a:rPr lang="en-US"/>
              <a:t>Sept 30, 2023</a:t>
            </a:r>
            <a:endParaRPr lang="en-AU"/>
          </a:p>
        </p:txBody>
      </p:sp>
      <p:sp>
        <p:nvSpPr>
          <p:cNvPr id="5" name="Footer Placeholder 4"/>
          <p:cNvSpPr>
            <a:spLocks noGrp="1"/>
          </p:cNvSpPr>
          <p:nvPr>
            <p:ph type="ftr" sz="quarter" idx="11"/>
          </p:nvPr>
        </p:nvSpPr>
        <p:spPr/>
        <p:txBody>
          <a:bodyPr/>
          <a:lstStyle/>
          <a:p>
            <a:r>
              <a:rPr lang="en-AU"/>
              <a:t>SE ZG651/ SS ZG653 Software Architectures</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pPr/>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855719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SE ZG651/ SS ZG653 Software Architectures</a:t>
            </a:r>
            <a:endParaRPr lang="en-AU" dirty="0"/>
          </a:p>
        </p:txBody>
      </p:sp>
    </p:spTree>
    <p:extLst>
      <p:ext uri="{BB962C8B-B14F-4D97-AF65-F5344CB8AC3E}">
        <p14:creationId xmlns:p14="http://schemas.microsoft.com/office/powerpoint/2010/main" val="118246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a:t>Click to edit Master title style</a:t>
            </a:r>
            <a:endParaRPr lang="en-AU" dirty="0"/>
          </a:p>
        </p:txBody>
      </p:sp>
      <p:sp>
        <p:nvSpPr>
          <p:cNvPr id="3" name="Date Placeholder 2"/>
          <p:cNvSpPr>
            <a:spLocks noGrp="1"/>
          </p:cNvSpPr>
          <p:nvPr>
            <p:ph type="dt" sz="half" idx="10"/>
          </p:nvPr>
        </p:nvSpPr>
        <p:spPr/>
        <p:txBody>
          <a:bodyPr/>
          <a:lstStyle/>
          <a:p>
            <a:r>
              <a:rPr lang="en-US"/>
              <a:t>Sept 30, 2023</a:t>
            </a:r>
            <a:endParaRPr lang="en-AU"/>
          </a:p>
        </p:txBody>
      </p:sp>
      <p:sp>
        <p:nvSpPr>
          <p:cNvPr id="4" name="Footer Placeholder 3"/>
          <p:cNvSpPr>
            <a:spLocks noGrp="1"/>
          </p:cNvSpPr>
          <p:nvPr>
            <p:ph type="ftr" sz="quarter" idx="11"/>
          </p:nvPr>
        </p:nvSpPr>
        <p:spPr/>
        <p:txBody>
          <a:bodyPr/>
          <a:lstStyle/>
          <a:p>
            <a:r>
              <a:rPr lang="en-AU"/>
              <a:t>SE ZG651/ SS ZG653 Software Architectures</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pPr/>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640895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a:t>Sept 30, 2023</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SE ZG651/ SS 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r>
              <a:rPr lang="en-US"/>
              <a:t>Sept 30, 2023</a:t>
            </a:r>
            <a:endParaRPr lang="en-US" dirty="0"/>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SE ZG651/ SS 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r>
              <a:rPr lang="en-US"/>
              <a:t>Sept 30, 2023</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SE ZG651/ SS 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r>
              <a:rPr lang="en-US"/>
              <a:t>Sept 30, 2023</a:t>
            </a: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SE ZG651/ SS 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r>
              <a:rPr lang="en-US"/>
              <a:t>Sept 30, 2023</a:t>
            </a: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SE ZG651/ SS 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r>
              <a:rPr lang="en-US"/>
              <a:t>Sept 30, 2023</a:t>
            </a: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SE ZG651/ SS 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r>
              <a:rPr lang="en-US"/>
              <a:t>Sept 30, 2023</a:t>
            </a: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SE ZG651/ SS 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Sept 30, 2023</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SE ZG651/ SS ZG653 Software Architectures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a:t>Module 6 </a:t>
            </a:r>
            <a:r>
              <a:rPr lang="en-US" sz="3200"/>
              <a:t>CS 10A</a:t>
            </a:r>
            <a:br>
              <a:rPr lang="en-US" sz="3600" dirty="0"/>
            </a:br>
            <a:r>
              <a:rPr lang="en-US" sz="2400" dirty="0"/>
              <a:t>Patterns –Layers/ Broker/ Pipes and Filters</a:t>
            </a:r>
          </a:p>
        </p:txBody>
      </p:sp>
      <p:sp>
        <p:nvSpPr>
          <p:cNvPr id="6" name="Content Placeholder 5"/>
          <p:cNvSpPr>
            <a:spLocks noGrp="1"/>
          </p:cNvSpPr>
          <p:nvPr>
            <p:ph sz="quarter" idx="13"/>
          </p:nvPr>
        </p:nvSpPr>
        <p:spPr/>
        <p:txBody>
          <a:bodyPr/>
          <a:lstStyle/>
          <a:p>
            <a:r>
              <a:rPr lang="en-US" dirty="0"/>
              <a:t>Harvinder S Jabbal</a:t>
            </a:r>
          </a:p>
          <a:p>
            <a:r>
              <a:rPr lang="en-US" dirty="0"/>
              <a:t>SSZG653 Software Architectures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a:t>SE ZG651/ SS ZG653 Software Architectures</a:t>
            </a:r>
            <a:endParaRPr lang="en-US" dirty="0"/>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4"/>
          </p:nvPr>
        </p:nvSpPr>
        <p:spPr/>
        <p:txBody>
          <a:bodyPr/>
          <a:lstStyle/>
          <a:p>
            <a:r>
              <a:rPr lang="en-US"/>
              <a:t>Sept 30, 2023</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A2B8286-A77D-4060-9DC2-F4C2103CE4D7}"/>
              </a:ext>
            </a:extLst>
          </p:cNvPr>
          <p:cNvSpPr>
            <a:spLocks noGrp="1"/>
          </p:cNvSpPr>
          <p:nvPr>
            <p:ph idx="1"/>
          </p:nvPr>
        </p:nvSpPr>
        <p:spPr/>
        <p:txBody>
          <a:bodyPr/>
          <a:lstStyle/>
          <a:p>
            <a:r>
              <a:rPr lang="en-US" dirty="0"/>
              <a:t>Broker Example</a:t>
            </a:r>
          </a:p>
        </p:txBody>
      </p:sp>
      <p:sp>
        <p:nvSpPr>
          <p:cNvPr id="2" name="Content Placeholder 1">
            <a:extLst>
              <a:ext uri="{FF2B5EF4-FFF2-40B4-BE49-F238E27FC236}">
                <a16:creationId xmlns:a16="http://schemas.microsoft.com/office/drawing/2014/main" id="{51BCF40F-E2B1-4F4A-BEF2-1C9B54D23F14}"/>
              </a:ext>
            </a:extLst>
          </p:cNvPr>
          <p:cNvSpPr>
            <a:spLocks noGrp="1"/>
          </p:cNvSpPr>
          <p:nvPr>
            <p:ph sz="quarter" idx="10"/>
          </p:nvPr>
        </p:nvSpPr>
        <p:spPr/>
        <p:txBody>
          <a:bodyPr/>
          <a:lstStyle/>
          <a:p>
            <a:endParaRPr lang="en-IN"/>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pic>
        <p:nvPicPr>
          <p:cNvPr id="3" name="Picture 2"/>
          <p:cNvPicPr>
            <a:picLocks noChangeAspect="1"/>
          </p:cNvPicPr>
          <p:nvPr/>
        </p:nvPicPr>
        <p:blipFill rotWithShape="1">
          <a:blip r:embed="rId2" cstate="print"/>
          <a:srcRect l="18741" t="16021" r="7230" b="45695"/>
          <a:stretch/>
        </p:blipFill>
        <p:spPr>
          <a:xfrm>
            <a:off x="827584" y="1196752"/>
            <a:ext cx="8003882" cy="5354629"/>
          </a:xfrm>
          <a:prstGeom prst="rect">
            <a:avLst/>
          </a:prstGeom>
        </p:spPr>
      </p:pic>
      <p:sp>
        <p:nvSpPr>
          <p:cNvPr id="5" name="Date Placeholder 4">
            <a:extLst>
              <a:ext uri="{FF2B5EF4-FFF2-40B4-BE49-F238E27FC236}">
                <a16:creationId xmlns:a16="http://schemas.microsoft.com/office/drawing/2014/main" id="{3C5FA53F-B787-4C80-9305-9486992AA649}"/>
              </a:ext>
            </a:extLst>
          </p:cNvPr>
          <p:cNvSpPr>
            <a:spLocks noGrp="1"/>
          </p:cNvSpPr>
          <p:nvPr>
            <p:ph type="dt" sz="half" idx="12"/>
          </p:nvPr>
        </p:nvSpPr>
        <p:spPr/>
        <p:txBody>
          <a:bodyPr/>
          <a:lstStyle/>
          <a:p>
            <a:r>
              <a:rPr lang="en-US"/>
              <a:t>Sept 30, 2023</a:t>
            </a:r>
          </a:p>
        </p:txBody>
      </p:sp>
      <p:sp>
        <p:nvSpPr>
          <p:cNvPr id="6" name="Slide Number Placeholder 5">
            <a:extLst>
              <a:ext uri="{FF2B5EF4-FFF2-40B4-BE49-F238E27FC236}">
                <a16:creationId xmlns:a16="http://schemas.microsoft.com/office/drawing/2014/main" id="{D4A1A21C-6CC6-49F9-9720-0F8D9536DDA9}"/>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Tree>
    <p:extLst>
      <p:ext uri="{BB962C8B-B14F-4D97-AF65-F5344CB8AC3E}">
        <p14:creationId xmlns:p14="http://schemas.microsoft.com/office/powerpoint/2010/main" val="1794598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000" b="0" i="0" u="none" strike="noStrike" kern="1200" baseline="0" dirty="0">
                <a:solidFill>
                  <a:schemeClr val="tx1"/>
                </a:solidFill>
                <a:latin typeface="+mn-lt"/>
                <a:ea typeface="+mn-ea"/>
                <a:cs typeface="+mn-cs"/>
              </a:rPr>
              <a:t>Overview: The broker pattern defines a runtime component, called a broker, that mediates the communication between a number of clients and servers.</a:t>
            </a:r>
          </a:p>
          <a:p>
            <a:r>
              <a:rPr lang="en-US" sz="2000" b="0" i="0" u="none" strike="noStrike" kern="1200" baseline="0" dirty="0">
                <a:solidFill>
                  <a:schemeClr val="tx1"/>
                </a:solidFill>
                <a:latin typeface="+mn-lt"/>
                <a:ea typeface="+mn-ea"/>
                <a:cs typeface="+mn-cs"/>
              </a:rPr>
              <a:t>Elements: </a:t>
            </a:r>
          </a:p>
          <a:p>
            <a:pPr lvl="1"/>
            <a:r>
              <a:rPr lang="en-US" sz="2000" b="0" i="1" u="none" strike="noStrike" kern="1200" baseline="0" dirty="0">
                <a:solidFill>
                  <a:schemeClr val="tx1"/>
                </a:solidFill>
                <a:latin typeface="+mn-lt"/>
                <a:ea typeface="+mn-ea"/>
                <a:cs typeface="+mn-cs"/>
              </a:rPr>
              <a:t>Client, </a:t>
            </a:r>
            <a:r>
              <a:rPr lang="en-US" sz="2000" b="0" i="0" u="none" strike="noStrike" kern="1200" baseline="0" dirty="0">
                <a:solidFill>
                  <a:schemeClr val="tx1"/>
                </a:solidFill>
                <a:latin typeface="+mn-lt"/>
                <a:ea typeface="+mn-ea"/>
                <a:cs typeface="+mn-cs"/>
              </a:rPr>
              <a:t>a requester of services</a:t>
            </a:r>
          </a:p>
          <a:p>
            <a:pPr lvl="1"/>
            <a:r>
              <a:rPr lang="en-US" sz="2000" b="0" i="1" u="none" strike="noStrike" kern="1200" baseline="0" dirty="0">
                <a:solidFill>
                  <a:schemeClr val="tx1"/>
                </a:solidFill>
                <a:latin typeface="+mn-lt"/>
                <a:ea typeface="+mn-ea"/>
                <a:cs typeface="+mn-cs"/>
              </a:rPr>
              <a:t>Server, </a:t>
            </a:r>
            <a:r>
              <a:rPr lang="en-US" sz="2000" b="0" i="0" u="none" strike="noStrike" kern="1200" baseline="0" dirty="0">
                <a:solidFill>
                  <a:schemeClr val="tx1"/>
                </a:solidFill>
                <a:latin typeface="+mn-lt"/>
                <a:ea typeface="+mn-ea"/>
                <a:cs typeface="+mn-cs"/>
              </a:rPr>
              <a:t>a provider of services</a:t>
            </a:r>
          </a:p>
          <a:p>
            <a:pPr lvl="1"/>
            <a:r>
              <a:rPr lang="en-US" sz="2000" b="0" i="1" u="none" strike="noStrike" kern="1200" baseline="0" dirty="0">
                <a:solidFill>
                  <a:schemeClr val="tx1"/>
                </a:solidFill>
                <a:latin typeface="+mn-lt"/>
                <a:ea typeface="+mn-ea"/>
                <a:cs typeface="+mn-cs"/>
              </a:rPr>
              <a:t>Broker, </a:t>
            </a:r>
            <a:r>
              <a:rPr lang="en-US" sz="2000" b="0" i="0" u="none" strike="noStrike" kern="1200" baseline="0" dirty="0">
                <a:solidFill>
                  <a:schemeClr val="tx1"/>
                </a:solidFill>
                <a:latin typeface="+mn-lt"/>
                <a:ea typeface="+mn-ea"/>
                <a:cs typeface="+mn-cs"/>
              </a:rPr>
              <a:t>an intermediary that locates an appropriate server to fulfill a client’s request, forwards the request to the server, and returns the results to the client</a:t>
            </a:r>
          </a:p>
          <a:p>
            <a:pPr lvl="1"/>
            <a:r>
              <a:rPr lang="en-US" sz="2000" b="0" i="1" u="none" strike="noStrike" kern="1200" baseline="0" dirty="0">
                <a:solidFill>
                  <a:schemeClr val="tx1"/>
                </a:solidFill>
                <a:latin typeface="+mn-lt"/>
                <a:ea typeface="+mn-ea"/>
                <a:cs typeface="+mn-cs"/>
              </a:rPr>
              <a:t>Client-side proxy, </a:t>
            </a:r>
            <a:r>
              <a:rPr lang="en-US" sz="2000" b="0" i="0" u="none" strike="noStrike" kern="1200" baseline="0" dirty="0">
                <a:solidFill>
                  <a:schemeClr val="tx1"/>
                </a:solidFill>
                <a:latin typeface="+mn-lt"/>
                <a:ea typeface="+mn-ea"/>
                <a:cs typeface="+mn-cs"/>
              </a:rPr>
              <a:t>an intermediary that manages the actual communication with the broker, including marshaling, sending, and </a:t>
            </a:r>
            <a:r>
              <a:rPr lang="en-US" sz="2000" b="0" i="0" u="none" strike="noStrike" kern="1200" baseline="0" dirty="0" err="1">
                <a:solidFill>
                  <a:schemeClr val="tx1"/>
                </a:solidFill>
                <a:latin typeface="+mn-lt"/>
                <a:ea typeface="+mn-ea"/>
                <a:cs typeface="+mn-cs"/>
              </a:rPr>
              <a:t>unmarshaling</a:t>
            </a:r>
            <a:r>
              <a:rPr lang="en-US" sz="2000" b="0" i="0" u="none" strike="noStrike" kern="1200" baseline="0" dirty="0">
                <a:solidFill>
                  <a:schemeClr val="tx1"/>
                </a:solidFill>
                <a:latin typeface="+mn-lt"/>
                <a:ea typeface="+mn-ea"/>
                <a:cs typeface="+mn-cs"/>
              </a:rPr>
              <a:t> of messages</a:t>
            </a:r>
          </a:p>
          <a:p>
            <a:pPr lvl="1"/>
            <a:r>
              <a:rPr lang="en-US" sz="2000" b="0" i="1" u="none" strike="noStrike" kern="1200" baseline="0" dirty="0">
                <a:solidFill>
                  <a:schemeClr val="tx1"/>
                </a:solidFill>
                <a:latin typeface="+mn-lt"/>
                <a:ea typeface="+mn-ea"/>
                <a:cs typeface="+mn-cs"/>
              </a:rPr>
              <a:t>Server-side proxy, </a:t>
            </a:r>
            <a:r>
              <a:rPr lang="en-US" sz="2000" b="0" i="0" u="none" strike="noStrike" kern="1200" baseline="0" dirty="0">
                <a:solidFill>
                  <a:schemeClr val="tx1"/>
                </a:solidFill>
                <a:latin typeface="+mn-lt"/>
                <a:ea typeface="+mn-ea"/>
                <a:cs typeface="+mn-cs"/>
              </a:rPr>
              <a:t>an intermediary that manages the actual communication with the broker, including marshaling, sending, and </a:t>
            </a:r>
            <a:r>
              <a:rPr lang="en-US" sz="2000" b="0" i="0" u="none" strike="noStrike" kern="1200" baseline="0" dirty="0" err="1">
                <a:solidFill>
                  <a:schemeClr val="tx1"/>
                </a:solidFill>
                <a:latin typeface="+mn-lt"/>
                <a:ea typeface="+mn-ea"/>
                <a:cs typeface="+mn-cs"/>
              </a:rPr>
              <a:t>unmarshaling</a:t>
            </a:r>
            <a:r>
              <a:rPr lang="en-US" sz="2000" b="0" i="0" u="none" strike="noStrike" kern="1200" baseline="0" dirty="0">
                <a:solidFill>
                  <a:schemeClr val="tx1"/>
                </a:solidFill>
                <a:latin typeface="+mn-lt"/>
                <a:ea typeface="+mn-ea"/>
                <a:cs typeface="+mn-cs"/>
              </a:rPr>
              <a:t> of messages</a:t>
            </a:r>
          </a:p>
        </p:txBody>
      </p:sp>
      <p:sp>
        <p:nvSpPr>
          <p:cNvPr id="8" name="Title 1">
            <a:extLst>
              <a:ext uri="{FF2B5EF4-FFF2-40B4-BE49-F238E27FC236}">
                <a16:creationId xmlns:a16="http://schemas.microsoft.com/office/drawing/2014/main" id="{49A4A2B0-2AF1-4A95-BB2A-67369C0CA605}"/>
              </a:ext>
            </a:extLst>
          </p:cNvPr>
          <p:cNvSpPr>
            <a:spLocks noGrp="1"/>
          </p:cNvSpPr>
          <p:nvPr>
            <p:ph sz="quarter" idx="10"/>
          </p:nvPr>
        </p:nvSpPr>
        <p:spPr/>
        <p:txBody>
          <a:bodyPr/>
          <a:lstStyle/>
          <a:p>
            <a:r>
              <a:rPr lang="en-US" dirty="0"/>
              <a:t>Broker Solution – 1</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2" name="Date Placeholder 1">
            <a:extLst>
              <a:ext uri="{FF2B5EF4-FFF2-40B4-BE49-F238E27FC236}">
                <a16:creationId xmlns:a16="http://schemas.microsoft.com/office/drawing/2014/main" id="{33E014E1-05EE-4F1A-BAD5-4EF0FFE8F787}"/>
              </a:ext>
            </a:extLst>
          </p:cNvPr>
          <p:cNvSpPr>
            <a:spLocks noGrp="1"/>
          </p:cNvSpPr>
          <p:nvPr>
            <p:ph type="dt" sz="half" idx="12"/>
          </p:nvPr>
        </p:nvSpPr>
        <p:spPr/>
        <p:txBody>
          <a:bodyPr/>
          <a:lstStyle/>
          <a:p>
            <a:r>
              <a:rPr lang="en-US"/>
              <a:t>Sept 30, 2023</a:t>
            </a:r>
          </a:p>
        </p:txBody>
      </p:sp>
      <p:sp>
        <p:nvSpPr>
          <p:cNvPr id="5" name="Slide Number Placeholder 4">
            <a:extLst>
              <a:ext uri="{FF2B5EF4-FFF2-40B4-BE49-F238E27FC236}">
                <a16:creationId xmlns:a16="http://schemas.microsoft.com/office/drawing/2014/main" id="{36852876-099E-4CC1-81BC-0FD9BE9D4E0A}"/>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Tree>
    <p:extLst>
      <p:ext uri="{BB962C8B-B14F-4D97-AF65-F5344CB8AC3E}">
        <p14:creationId xmlns:p14="http://schemas.microsoft.com/office/powerpoint/2010/main" val="1159569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sz="3200" b="0" i="0" u="none" strike="noStrike" kern="1200" baseline="0" dirty="0">
                <a:solidFill>
                  <a:schemeClr val="tx1"/>
                </a:solidFill>
                <a:latin typeface="+mn-lt"/>
                <a:ea typeface="+mn-ea"/>
                <a:cs typeface="+mn-cs"/>
              </a:rPr>
              <a:t>Relations: The </a:t>
            </a:r>
            <a:r>
              <a:rPr lang="en-US" sz="3200" b="0" i="1" u="none" strike="noStrike" kern="1200" baseline="0" dirty="0">
                <a:solidFill>
                  <a:schemeClr val="tx1"/>
                </a:solidFill>
                <a:latin typeface="+mn-lt"/>
                <a:ea typeface="+mn-ea"/>
                <a:cs typeface="+mn-cs"/>
              </a:rPr>
              <a:t>attachment </a:t>
            </a:r>
            <a:r>
              <a:rPr lang="en-US" sz="3200" b="0" i="0" u="none" strike="noStrike" kern="1200" baseline="0" dirty="0">
                <a:solidFill>
                  <a:schemeClr val="tx1"/>
                </a:solidFill>
                <a:latin typeface="+mn-lt"/>
                <a:ea typeface="+mn-ea"/>
                <a:cs typeface="+mn-cs"/>
              </a:rPr>
              <a:t>relation associates clients (and, optionally, client-side proxies) and servers (and, optionally, server-side proxies) with brokers.</a:t>
            </a:r>
          </a:p>
          <a:p>
            <a:r>
              <a:rPr lang="en-US" sz="3200" b="0" i="0" u="none" strike="noStrike" kern="1200" baseline="0" dirty="0">
                <a:solidFill>
                  <a:schemeClr val="tx1"/>
                </a:solidFill>
                <a:latin typeface="+mn-lt"/>
                <a:ea typeface="+mn-ea"/>
                <a:cs typeface="+mn-cs"/>
              </a:rPr>
              <a:t>Constraints: The client can only attach to a broker (potentially via a client-side proxy). The server can only attach to a broker (potentially via a server-side proxy).</a:t>
            </a:r>
          </a:p>
          <a:p>
            <a:r>
              <a:rPr lang="en-US" sz="3200" b="0" i="0" u="none" strike="noStrike" kern="1200" baseline="0" dirty="0">
                <a:solidFill>
                  <a:schemeClr val="tx1"/>
                </a:solidFill>
                <a:latin typeface="+mn-lt"/>
                <a:ea typeface="+mn-ea"/>
                <a:cs typeface="+mn-cs"/>
              </a:rPr>
              <a:t>Weaknesses: </a:t>
            </a:r>
          </a:p>
          <a:p>
            <a:pPr lvl="1"/>
            <a:r>
              <a:rPr lang="en-US" sz="2800" b="0" i="0" u="none" strike="noStrike" kern="1200" baseline="0" dirty="0">
                <a:solidFill>
                  <a:schemeClr val="tx1"/>
                </a:solidFill>
                <a:latin typeface="+mn-lt"/>
                <a:ea typeface="+mn-ea"/>
                <a:cs typeface="+mn-cs"/>
              </a:rPr>
              <a:t>Brokers add a layer of indirection, and hence latency, between clients and servers, and that layer may be a communication bottleneck.</a:t>
            </a:r>
          </a:p>
          <a:p>
            <a:pPr lvl="1"/>
            <a:r>
              <a:rPr lang="en-US" sz="2800" b="0" i="0" u="none" strike="noStrike" kern="1200" baseline="0" dirty="0">
                <a:solidFill>
                  <a:schemeClr val="tx1"/>
                </a:solidFill>
                <a:latin typeface="+mn-lt"/>
                <a:ea typeface="+mn-ea"/>
                <a:cs typeface="+mn-cs"/>
              </a:rPr>
              <a:t>The broker can be a single point of failure.</a:t>
            </a:r>
          </a:p>
          <a:p>
            <a:pPr lvl="1"/>
            <a:r>
              <a:rPr lang="en-US" sz="2800" b="0" i="0" u="none" strike="noStrike" kern="1200" baseline="0" dirty="0">
                <a:solidFill>
                  <a:schemeClr val="tx1"/>
                </a:solidFill>
                <a:latin typeface="+mn-lt"/>
                <a:ea typeface="+mn-ea"/>
                <a:cs typeface="+mn-cs"/>
              </a:rPr>
              <a:t>A broker adds up-front complexity.</a:t>
            </a:r>
          </a:p>
          <a:p>
            <a:pPr lvl="1"/>
            <a:r>
              <a:rPr lang="en-US" sz="2800" b="0" i="0" u="none" strike="noStrike" kern="1200" baseline="0" dirty="0">
                <a:solidFill>
                  <a:schemeClr val="tx1"/>
                </a:solidFill>
                <a:latin typeface="+mn-lt"/>
                <a:ea typeface="+mn-ea"/>
                <a:cs typeface="+mn-cs"/>
              </a:rPr>
              <a:t>A broker may be a target for security attacks.</a:t>
            </a:r>
          </a:p>
          <a:p>
            <a:pPr lvl="1"/>
            <a:r>
              <a:rPr lang="en-US" sz="2800" b="0" i="0" u="none" strike="noStrike" kern="1200" baseline="0" dirty="0">
                <a:solidFill>
                  <a:schemeClr val="tx1"/>
                </a:solidFill>
                <a:latin typeface="+mn-lt"/>
                <a:ea typeface="+mn-ea"/>
                <a:cs typeface="+mn-cs"/>
              </a:rPr>
              <a:t>A broker may be difficult to test.</a:t>
            </a:r>
            <a:endParaRPr lang="en-US" dirty="0"/>
          </a:p>
        </p:txBody>
      </p:sp>
      <p:sp>
        <p:nvSpPr>
          <p:cNvPr id="8" name="Title 1">
            <a:extLst>
              <a:ext uri="{FF2B5EF4-FFF2-40B4-BE49-F238E27FC236}">
                <a16:creationId xmlns:a16="http://schemas.microsoft.com/office/drawing/2014/main" id="{0CE4ED71-850F-41D4-849D-D3E789C3DBDB}"/>
              </a:ext>
            </a:extLst>
          </p:cNvPr>
          <p:cNvSpPr>
            <a:spLocks noGrp="1"/>
          </p:cNvSpPr>
          <p:nvPr>
            <p:ph sz="quarter" idx="10"/>
          </p:nvPr>
        </p:nvSpPr>
        <p:spPr/>
        <p:txBody>
          <a:bodyPr/>
          <a:lstStyle/>
          <a:p>
            <a:r>
              <a:rPr lang="en-US" dirty="0"/>
              <a:t>Broker Solution - 2</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2" name="Date Placeholder 1">
            <a:extLst>
              <a:ext uri="{FF2B5EF4-FFF2-40B4-BE49-F238E27FC236}">
                <a16:creationId xmlns:a16="http://schemas.microsoft.com/office/drawing/2014/main" id="{2C96A595-B1D2-4310-810B-DFA7EB854E8F}"/>
              </a:ext>
            </a:extLst>
          </p:cNvPr>
          <p:cNvSpPr>
            <a:spLocks noGrp="1"/>
          </p:cNvSpPr>
          <p:nvPr>
            <p:ph type="dt" sz="half" idx="12"/>
          </p:nvPr>
        </p:nvSpPr>
        <p:spPr/>
        <p:txBody>
          <a:bodyPr/>
          <a:lstStyle/>
          <a:p>
            <a:r>
              <a:rPr lang="en-US"/>
              <a:t>Sept 30, 2023</a:t>
            </a:r>
          </a:p>
        </p:txBody>
      </p:sp>
      <p:sp>
        <p:nvSpPr>
          <p:cNvPr id="5" name="Slide Number Placeholder 4">
            <a:extLst>
              <a:ext uri="{FF2B5EF4-FFF2-40B4-BE49-F238E27FC236}">
                <a16:creationId xmlns:a16="http://schemas.microsoft.com/office/drawing/2014/main" id="{AA09CCDD-0C96-4ACE-A134-E8C88DCCF742}"/>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Tree>
    <p:extLst>
      <p:ext uri="{BB962C8B-B14F-4D97-AF65-F5344CB8AC3E}">
        <p14:creationId xmlns:p14="http://schemas.microsoft.com/office/powerpoint/2010/main" val="2059959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5E16A6-0AF1-4993-8343-8C8101A52722}"/>
              </a:ext>
            </a:extLst>
          </p:cNvPr>
          <p:cNvSpPr>
            <a:spLocks noGrp="1"/>
          </p:cNvSpPr>
          <p:nvPr>
            <p:ph sz="quarter" idx="10"/>
          </p:nvPr>
        </p:nvSpPr>
        <p:spPr/>
        <p:txBody>
          <a:bodyPr/>
          <a:lstStyle/>
          <a:p>
            <a:r>
              <a:rPr lang="en-US" dirty="0"/>
              <a:t>Pipe and Filter Pattern</a:t>
            </a:r>
          </a:p>
        </p:txBody>
      </p:sp>
      <p:sp>
        <p:nvSpPr>
          <p:cNvPr id="3" name="Date Placeholder 2">
            <a:extLst>
              <a:ext uri="{FF2B5EF4-FFF2-40B4-BE49-F238E27FC236}">
                <a16:creationId xmlns:a16="http://schemas.microsoft.com/office/drawing/2014/main" id="{64ACEB3B-2297-46EE-BB3B-BDF9DC37F2C1}"/>
              </a:ext>
            </a:extLst>
          </p:cNvPr>
          <p:cNvSpPr>
            <a:spLocks noGrp="1"/>
          </p:cNvSpPr>
          <p:nvPr>
            <p:ph type="dt" sz="half" idx="11"/>
          </p:nvPr>
        </p:nvSpPr>
        <p:spPr/>
        <p:txBody>
          <a:bodyPr/>
          <a:lstStyle/>
          <a:p>
            <a:r>
              <a:rPr lang="en-US"/>
              <a:t>Sept 30, 2023</a:t>
            </a:r>
            <a:endParaRPr lang="en-US" dirty="0"/>
          </a:p>
        </p:txBody>
      </p:sp>
      <p:sp>
        <p:nvSpPr>
          <p:cNvPr id="4" name="Footer Placeholder 3">
            <a:extLst>
              <a:ext uri="{FF2B5EF4-FFF2-40B4-BE49-F238E27FC236}">
                <a16:creationId xmlns:a16="http://schemas.microsoft.com/office/drawing/2014/main" id="{46ABAE53-6A40-4F25-AA6D-0C6125CE5217}"/>
              </a:ext>
            </a:extLst>
          </p:cNvPr>
          <p:cNvSpPr>
            <a:spLocks noGrp="1"/>
          </p:cNvSpPr>
          <p:nvPr>
            <p:ph type="ftr" sz="quarter" idx="12"/>
          </p:nvPr>
        </p:nvSpPr>
        <p:spPr/>
        <p:txBody>
          <a:bodyPr/>
          <a:lstStyle/>
          <a:p>
            <a:r>
              <a:rPr lang="en-US"/>
              <a:t>SE ZG651/ SS ZG653 Software Architectures</a:t>
            </a:r>
            <a:endParaRPr lang="en-US" dirty="0"/>
          </a:p>
        </p:txBody>
      </p:sp>
      <p:sp>
        <p:nvSpPr>
          <p:cNvPr id="5" name="Slide Number Placeholder 4">
            <a:extLst>
              <a:ext uri="{FF2B5EF4-FFF2-40B4-BE49-F238E27FC236}">
                <a16:creationId xmlns:a16="http://schemas.microsoft.com/office/drawing/2014/main" id="{5A81FC90-0459-419F-A78E-7EA59F019BC0}"/>
              </a:ext>
            </a:extLst>
          </p:cNvPr>
          <p:cNvSpPr>
            <a:spLocks noGrp="1"/>
          </p:cNvSpPr>
          <p:nvPr>
            <p:ph type="sldNum" sz="quarter" idx="13"/>
          </p:nvPr>
        </p:nvSpPr>
        <p:spPr/>
        <p:txBody>
          <a:bodyPr/>
          <a:lstStyle/>
          <a:p>
            <a:fld id="{BC8D7E44-7D4F-4942-A8C9-2DF6BF8399E8}" type="slidenum">
              <a:rPr lang="en-US" smtClean="0"/>
              <a:pPr/>
              <a:t>13</a:t>
            </a:fld>
            <a:endParaRPr lang="en-US" dirty="0"/>
          </a:p>
        </p:txBody>
      </p:sp>
    </p:spTree>
    <p:extLst>
      <p:ext uri="{BB962C8B-B14F-4D97-AF65-F5344CB8AC3E}">
        <p14:creationId xmlns:p14="http://schemas.microsoft.com/office/powerpoint/2010/main" val="1979863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sz="3200" b="1" i="0" u="none" strike="noStrike" kern="1200" baseline="0" dirty="0">
                <a:solidFill>
                  <a:schemeClr val="tx1"/>
                </a:solidFill>
                <a:latin typeface="+mn-lt"/>
                <a:ea typeface="+mn-ea"/>
                <a:cs typeface="+mn-cs"/>
              </a:rPr>
              <a:t>Context: </a:t>
            </a:r>
            <a:r>
              <a:rPr lang="en-US" sz="3200" b="0" i="0" u="none" strike="noStrike" kern="1200" baseline="0" dirty="0">
                <a:solidFill>
                  <a:schemeClr val="tx1"/>
                </a:solidFill>
                <a:latin typeface="+mn-lt"/>
                <a:ea typeface="+mn-ea"/>
                <a:cs typeface="+mn-cs"/>
              </a:rPr>
              <a:t>Many systems are required to transform streams of discrete data items, from input to output. Many types of transformations occur repeatedly in practice, and so it is desirable to create these as independent, reusable parts.</a:t>
            </a:r>
          </a:p>
          <a:p>
            <a:r>
              <a:rPr lang="en-US" sz="3200" b="1" i="0" u="none" strike="noStrike" kern="1200" baseline="0" dirty="0">
                <a:solidFill>
                  <a:schemeClr val="tx1"/>
                </a:solidFill>
                <a:latin typeface="+mn-lt"/>
                <a:ea typeface="+mn-ea"/>
                <a:cs typeface="+mn-cs"/>
              </a:rPr>
              <a:t>Problem: </a:t>
            </a:r>
            <a:r>
              <a:rPr lang="en-US" sz="3200" b="0" i="0" u="none" strike="noStrike" kern="1200" baseline="0" dirty="0">
                <a:solidFill>
                  <a:schemeClr val="tx1"/>
                </a:solidFill>
                <a:latin typeface="+mn-lt"/>
                <a:ea typeface="+mn-ea"/>
                <a:cs typeface="+mn-cs"/>
              </a:rPr>
              <a:t>Such systems need to be divided into reusable, loosely coupled components with simple, generic interaction mechanisms. In this way they can be flexibly combined with each other. The components, being generic and loosely coupled, are easily reused. The components, being independent, can execute in parallel.</a:t>
            </a:r>
          </a:p>
          <a:p>
            <a:r>
              <a:rPr lang="en-US" sz="3200" b="1" i="0" u="none" strike="noStrike" kern="1200" baseline="0" dirty="0">
                <a:solidFill>
                  <a:schemeClr val="tx1"/>
                </a:solidFill>
                <a:latin typeface="+mn-lt"/>
                <a:ea typeface="+mn-ea"/>
                <a:cs typeface="+mn-cs"/>
              </a:rPr>
              <a:t>Solution: </a:t>
            </a:r>
            <a:r>
              <a:rPr lang="en-US" sz="3200" b="0" i="0" u="none" strike="noStrike" kern="1200" baseline="0" dirty="0">
                <a:solidFill>
                  <a:schemeClr val="tx1"/>
                </a:solidFill>
                <a:latin typeface="+mn-lt"/>
                <a:ea typeface="+mn-ea"/>
                <a:cs typeface="+mn-cs"/>
              </a:rPr>
              <a:t>The pattern of interaction in the pipe-and-filter pattern is characterized by successive transformations of streams of data. Data arrives at a filter’s input port(s), is transformed, and then is passed via its output port(s) through a pipe to the next filter. A single filter can consume data from, or produce data to, one or more ports.</a:t>
            </a:r>
          </a:p>
        </p:txBody>
      </p:sp>
      <p:sp>
        <p:nvSpPr>
          <p:cNvPr id="6" name="Title 1">
            <a:extLst>
              <a:ext uri="{FF2B5EF4-FFF2-40B4-BE49-F238E27FC236}">
                <a16:creationId xmlns:a16="http://schemas.microsoft.com/office/drawing/2014/main" id="{939AC44B-9027-4E29-B190-BCDEA8C2FC65}"/>
              </a:ext>
            </a:extLst>
          </p:cNvPr>
          <p:cNvSpPr>
            <a:spLocks noGrp="1"/>
          </p:cNvSpPr>
          <p:nvPr>
            <p:ph sz="quarter" idx="10"/>
          </p:nvPr>
        </p:nvSpPr>
        <p:spPr/>
        <p:txBody>
          <a:bodyPr/>
          <a:lstStyle/>
          <a:p>
            <a:r>
              <a:rPr lang="en-US" dirty="0"/>
              <a:t>Pipe and Filter</a:t>
            </a:r>
            <a:r>
              <a:rPr lang="en-US" baseline="0" dirty="0"/>
              <a:t> </a:t>
            </a:r>
            <a:r>
              <a:rPr lang="en-US" dirty="0"/>
              <a:t>Pattern</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2" name="Date Placeholder 1">
            <a:extLst>
              <a:ext uri="{FF2B5EF4-FFF2-40B4-BE49-F238E27FC236}">
                <a16:creationId xmlns:a16="http://schemas.microsoft.com/office/drawing/2014/main" id="{D2B53DA4-3D47-4486-A765-54F851FDF220}"/>
              </a:ext>
            </a:extLst>
          </p:cNvPr>
          <p:cNvSpPr>
            <a:spLocks noGrp="1"/>
          </p:cNvSpPr>
          <p:nvPr>
            <p:ph type="dt" sz="half" idx="12"/>
          </p:nvPr>
        </p:nvSpPr>
        <p:spPr/>
        <p:txBody>
          <a:bodyPr/>
          <a:lstStyle/>
          <a:p>
            <a:r>
              <a:rPr lang="en-US"/>
              <a:t>Sept 30, 2023</a:t>
            </a:r>
          </a:p>
        </p:txBody>
      </p:sp>
      <p:sp>
        <p:nvSpPr>
          <p:cNvPr id="5" name="Slide Number Placeholder 4">
            <a:extLst>
              <a:ext uri="{FF2B5EF4-FFF2-40B4-BE49-F238E27FC236}">
                <a16:creationId xmlns:a16="http://schemas.microsoft.com/office/drawing/2014/main" id="{C833A8F9-BB3F-41CF-AC0E-4A188E33845B}"/>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Tree>
    <p:extLst>
      <p:ext uri="{BB962C8B-B14F-4D97-AF65-F5344CB8AC3E}">
        <p14:creationId xmlns:p14="http://schemas.microsoft.com/office/powerpoint/2010/main" val="2834929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5AFF700-D024-484F-9998-E03AA1ABEB64}"/>
              </a:ext>
            </a:extLst>
          </p:cNvPr>
          <p:cNvSpPr>
            <a:spLocks noGrp="1"/>
          </p:cNvSpPr>
          <p:nvPr>
            <p:ph idx="1"/>
          </p:nvPr>
        </p:nvSpPr>
        <p:spPr/>
        <p:txBody>
          <a:bodyPr/>
          <a:lstStyle/>
          <a:p>
            <a:r>
              <a:rPr lang="en-US" dirty="0"/>
              <a:t>Pipe and Filter</a:t>
            </a:r>
            <a:r>
              <a:rPr lang="en-US" baseline="0" dirty="0"/>
              <a:t> Example</a:t>
            </a:r>
            <a:endParaRPr lang="en-US" dirty="0"/>
          </a:p>
        </p:txBody>
      </p:sp>
      <p:sp>
        <p:nvSpPr>
          <p:cNvPr id="2" name="Content Placeholder 1">
            <a:extLst>
              <a:ext uri="{FF2B5EF4-FFF2-40B4-BE49-F238E27FC236}">
                <a16:creationId xmlns:a16="http://schemas.microsoft.com/office/drawing/2014/main" id="{24279E29-1431-44DF-93BD-3920EFF3EA0E}"/>
              </a:ext>
            </a:extLst>
          </p:cNvPr>
          <p:cNvSpPr>
            <a:spLocks noGrp="1"/>
          </p:cNvSpPr>
          <p:nvPr>
            <p:ph sz="quarter" idx="10"/>
          </p:nvPr>
        </p:nvSpPr>
        <p:spPr/>
        <p:txBody>
          <a:bodyPr/>
          <a:lstStyle/>
          <a:p>
            <a:r>
              <a:rPr lang="en-US" dirty="0"/>
              <a:t>Pipe and Filter Pattern</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532936"/>
            <a:ext cx="8424936" cy="47763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516216" y="5277351"/>
            <a:ext cx="1368152" cy="10319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A2C09989-0AF1-44A6-B165-B829FBBA4A17}"/>
              </a:ext>
            </a:extLst>
          </p:cNvPr>
          <p:cNvSpPr>
            <a:spLocks noGrp="1"/>
          </p:cNvSpPr>
          <p:nvPr>
            <p:ph type="dt" sz="half" idx="12"/>
          </p:nvPr>
        </p:nvSpPr>
        <p:spPr/>
        <p:txBody>
          <a:bodyPr/>
          <a:lstStyle/>
          <a:p>
            <a:r>
              <a:rPr lang="en-US"/>
              <a:t>Sept 30, 2023</a:t>
            </a:r>
          </a:p>
        </p:txBody>
      </p:sp>
      <p:sp>
        <p:nvSpPr>
          <p:cNvPr id="6" name="Slide Number Placeholder 5">
            <a:extLst>
              <a:ext uri="{FF2B5EF4-FFF2-40B4-BE49-F238E27FC236}">
                <a16:creationId xmlns:a16="http://schemas.microsoft.com/office/drawing/2014/main" id="{8A3CC747-8AD0-4BEC-972B-39C14E0A3251}"/>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Tree>
    <p:extLst>
      <p:ext uri="{BB962C8B-B14F-4D97-AF65-F5344CB8AC3E}">
        <p14:creationId xmlns:p14="http://schemas.microsoft.com/office/powerpoint/2010/main" val="1623524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US" sz="3200" b="0" i="0" u="none" strike="noStrike" kern="1200" baseline="0" dirty="0">
                <a:solidFill>
                  <a:schemeClr val="tx1"/>
                </a:solidFill>
                <a:latin typeface="+mn-lt"/>
                <a:ea typeface="+mn-ea"/>
                <a:cs typeface="+mn-cs"/>
              </a:rPr>
              <a:t>Overview: Data is transformed from a system’s external inputs to its external outputs through a series of transformations performed by its filters connected by pipes.</a:t>
            </a:r>
          </a:p>
          <a:p>
            <a:r>
              <a:rPr lang="en-US" sz="3200" b="0" i="0" u="none" strike="noStrike" kern="1200" baseline="0" dirty="0">
                <a:solidFill>
                  <a:schemeClr val="tx1"/>
                </a:solidFill>
                <a:latin typeface="+mn-lt"/>
                <a:ea typeface="+mn-ea"/>
                <a:cs typeface="+mn-cs"/>
              </a:rPr>
              <a:t>Elements: </a:t>
            </a:r>
          </a:p>
          <a:p>
            <a:pPr lvl="1"/>
            <a:r>
              <a:rPr lang="en-US" sz="2800" b="0" i="1" u="none" strike="noStrike" kern="1200" baseline="0" dirty="0">
                <a:solidFill>
                  <a:schemeClr val="tx1"/>
                </a:solidFill>
                <a:latin typeface="+mn-lt"/>
                <a:ea typeface="+mn-ea"/>
                <a:cs typeface="+mn-cs"/>
              </a:rPr>
              <a:t>Filter, </a:t>
            </a:r>
            <a:r>
              <a:rPr lang="en-US" sz="2800" b="0" i="0" u="none" strike="noStrike" kern="1200" baseline="0" dirty="0">
                <a:solidFill>
                  <a:schemeClr val="tx1"/>
                </a:solidFill>
                <a:latin typeface="+mn-lt"/>
                <a:ea typeface="+mn-ea"/>
                <a:cs typeface="+mn-cs"/>
              </a:rPr>
              <a:t>which is a component that transforms data read on its input port(s) to data written on its output port(s). </a:t>
            </a:r>
          </a:p>
          <a:p>
            <a:pPr lvl="1"/>
            <a:r>
              <a:rPr lang="en-US" sz="2800" b="0" i="1" u="none" strike="noStrike" kern="1200" baseline="0" dirty="0">
                <a:solidFill>
                  <a:schemeClr val="tx1"/>
                </a:solidFill>
                <a:latin typeface="+mn-lt"/>
                <a:ea typeface="+mn-ea"/>
                <a:cs typeface="+mn-cs"/>
              </a:rPr>
              <a:t>Pipe, </a:t>
            </a:r>
            <a:r>
              <a:rPr lang="en-US" sz="2800" b="0" i="0" u="none" strike="noStrike" kern="1200" baseline="0" dirty="0">
                <a:solidFill>
                  <a:schemeClr val="tx1"/>
                </a:solidFill>
                <a:latin typeface="+mn-lt"/>
                <a:ea typeface="+mn-ea"/>
                <a:cs typeface="+mn-cs"/>
              </a:rPr>
              <a:t>which is a connector that conveys data from a filter’s output port(s) to another filter’s input port(s). A pipe has a single source for its input and a single target for its output. A pipe preserves the sequence of data items, and it does not alter the data passing through. </a:t>
            </a:r>
          </a:p>
          <a:p>
            <a:r>
              <a:rPr lang="en-US" sz="3200" b="0" i="0" u="none" strike="noStrike" kern="1200" baseline="0" dirty="0">
                <a:solidFill>
                  <a:schemeClr val="tx1"/>
                </a:solidFill>
                <a:latin typeface="+mn-lt"/>
                <a:ea typeface="+mn-ea"/>
                <a:cs typeface="+mn-cs"/>
              </a:rPr>
              <a:t>Relations: The </a:t>
            </a:r>
            <a:r>
              <a:rPr lang="en-US" sz="3200" b="0" i="1" u="none" strike="noStrike" kern="1200" baseline="0" dirty="0">
                <a:solidFill>
                  <a:schemeClr val="tx1"/>
                </a:solidFill>
                <a:latin typeface="+mn-lt"/>
                <a:ea typeface="+mn-ea"/>
                <a:cs typeface="+mn-cs"/>
              </a:rPr>
              <a:t>attachment </a:t>
            </a:r>
            <a:r>
              <a:rPr lang="en-US" sz="3200" b="0" i="0" u="none" strike="noStrike" kern="1200" baseline="0" dirty="0">
                <a:solidFill>
                  <a:schemeClr val="tx1"/>
                </a:solidFill>
                <a:latin typeface="+mn-lt"/>
                <a:ea typeface="+mn-ea"/>
                <a:cs typeface="+mn-cs"/>
              </a:rPr>
              <a:t>relation associates the output of filters with the input of pipes and vice versa.</a:t>
            </a:r>
          </a:p>
          <a:p>
            <a:r>
              <a:rPr lang="en-US" sz="3200" b="0" i="0" u="none" strike="noStrike" kern="1200" baseline="0" dirty="0">
                <a:solidFill>
                  <a:schemeClr val="tx1"/>
                </a:solidFill>
                <a:latin typeface="+mn-lt"/>
                <a:ea typeface="+mn-ea"/>
                <a:cs typeface="+mn-cs"/>
              </a:rPr>
              <a:t>Constraints:</a:t>
            </a:r>
          </a:p>
          <a:p>
            <a:pPr lvl="1"/>
            <a:r>
              <a:rPr lang="en-US" sz="2800" b="0" i="0" u="none" strike="noStrike" kern="1200" baseline="0" dirty="0">
                <a:solidFill>
                  <a:schemeClr val="tx1"/>
                </a:solidFill>
                <a:latin typeface="+mn-lt"/>
                <a:ea typeface="+mn-ea"/>
                <a:cs typeface="+mn-cs"/>
              </a:rPr>
              <a:t>Pipes connect filter output ports to filter input ports.</a:t>
            </a:r>
          </a:p>
          <a:p>
            <a:pPr lvl="1"/>
            <a:r>
              <a:rPr lang="en-US" sz="2800" b="0" i="0" u="none" strike="noStrike" kern="1200" baseline="0" dirty="0">
                <a:solidFill>
                  <a:schemeClr val="tx1"/>
                </a:solidFill>
                <a:latin typeface="+mn-lt"/>
                <a:ea typeface="+mn-ea"/>
                <a:cs typeface="+mn-cs"/>
              </a:rPr>
              <a:t>Connected filters must agree on the type of data being passed along </a:t>
            </a:r>
            <a:r>
              <a:rPr lang="en-US" sz="2900" b="0" i="0" u="none" strike="noStrike" kern="1200" baseline="0" dirty="0">
                <a:solidFill>
                  <a:schemeClr val="tx1"/>
                </a:solidFill>
                <a:latin typeface="+mn-lt"/>
                <a:ea typeface="+mn-ea"/>
                <a:cs typeface="+mn-cs"/>
              </a:rPr>
              <a:t>the connecting pipe.</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6" name="Title 1">
            <a:extLst>
              <a:ext uri="{FF2B5EF4-FFF2-40B4-BE49-F238E27FC236}">
                <a16:creationId xmlns:a16="http://schemas.microsoft.com/office/drawing/2014/main" id="{A75F1072-D2FB-4667-96C7-BF5C7ED146DC}"/>
              </a:ext>
            </a:extLst>
          </p:cNvPr>
          <p:cNvSpPr>
            <a:spLocks noGrp="1"/>
          </p:cNvSpPr>
          <p:nvPr>
            <p:ph sz="quarter" idx="10"/>
          </p:nvPr>
        </p:nvSpPr>
        <p:spPr/>
        <p:txBody>
          <a:bodyPr/>
          <a:lstStyle/>
          <a:p>
            <a:r>
              <a:rPr lang="en-US" dirty="0"/>
              <a:t>Pipe and Filter Solution</a:t>
            </a:r>
          </a:p>
        </p:txBody>
      </p:sp>
      <p:sp>
        <p:nvSpPr>
          <p:cNvPr id="2" name="Date Placeholder 1">
            <a:extLst>
              <a:ext uri="{FF2B5EF4-FFF2-40B4-BE49-F238E27FC236}">
                <a16:creationId xmlns:a16="http://schemas.microsoft.com/office/drawing/2014/main" id="{1927B530-DAC5-4923-B14C-F92B990F4C3A}"/>
              </a:ext>
            </a:extLst>
          </p:cNvPr>
          <p:cNvSpPr>
            <a:spLocks noGrp="1"/>
          </p:cNvSpPr>
          <p:nvPr>
            <p:ph type="dt" sz="half" idx="12"/>
          </p:nvPr>
        </p:nvSpPr>
        <p:spPr/>
        <p:txBody>
          <a:bodyPr/>
          <a:lstStyle/>
          <a:p>
            <a:r>
              <a:rPr lang="en-US"/>
              <a:t>Sept 30, 2023</a:t>
            </a:r>
          </a:p>
        </p:txBody>
      </p:sp>
      <p:sp>
        <p:nvSpPr>
          <p:cNvPr id="5" name="Slide Number Placeholder 4">
            <a:extLst>
              <a:ext uri="{FF2B5EF4-FFF2-40B4-BE49-F238E27FC236}">
                <a16:creationId xmlns:a16="http://schemas.microsoft.com/office/drawing/2014/main" id="{0BE9A218-2E51-4DB8-91C4-1FEECB6B47C7}"/>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Tree>
    <p:extLst>
      <p:ext uri="{BB962C8B-B14F-4D97-AF65-F5344CB8AC3E}">
        <p14:creationId xmlns:p14="http://schemas.microsoft.com/office/powerpoint/2010/main" val="3749178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p:txBody>
          <a:bodyPr/>
          <a:lstStyle/>
          <a:p>
            <a:r>
              <a:rPr lang="en-AU"/>
              <a:t>SE ZG651/ SS ZG653 Software Architectures</a:t>
            </a:r>
            <a:endParaRPr lang="en-AU" dirty="0"/>
          </a:p>
        </p:txBody>
      </p:sp>
      <p:sp>
        <p:nvSpPr>
          <p:cNvPr id="8" name="Title 1">
            <a:extLst>
              <a:ext uri="{FF2B5EF4-FFF2-40B4-BE49-F238E27FC236}">
                <a16:creationId xmlns:a16="http://schemas.microsoft.com/office/drawing/2014/main" id="{7FD388C2-4E13-47C1-B44F-8485EDAA8E31}"/>
              </a:ext>
            </a:extLst>
          </p:cNvPr>
          <p:cNvSpPr>
            <a:spLocks noGrp="1"/>
          </p:cNvSpPr>
          <p:nvPr>
            <p:ph sz="quarter" idx="10"/>
          </p:nvPr>
        </p:nvSpPr>
        <p:spPr/>
        <p:txBody>
          <a:bodyPr/>
          <a:lstStyle/>
          <a:p>
            <a:r>
              <a:rPr lang="en-AU" dirty="0"/>
              <a:t>Patterns</a:t>
            </a:r>
          </a:p>
        </p:txBody>
      </p:sp>
      <p:sp>
        <p:nvSpPr>
          <p:cNvPr id="2" name="Date Placeholder 1">
            <a:extLst>
              <a:ext uri="{FF2B5EF4-FFF2-40B4-BE49-F238E27FC236}">
                <a16:creationId xmlns:a16="http://schemas.microsoft.com/office/drawing/2014/main" id="{14B47BCD-135B-4061-A96B-118E811DD3CA}"/>
              </a:ext>
            </a:extLst>
          </p:cNvPr>
          <p:cNvSpPr>
            <a:spLocks noGrp="1"/>
          </p:cNvSpPr>
          <p:nvPr>
            <p:ph type="dt" sz="half" idx="11"/>
          </p:nvPr>
        </p:nvSpPr>
        <p:spPr/>
        <p:txBody>
          <a:bodyPr/>
          <a:lstStyle/>
          <a:p>
            <a:r>
              <a:rPr lang="en-US"/>
              <a:t>Sept 30, 2023</a:t>
            </a:r>
            <a:endParaRPr lang="en-US" dirty="0"/>
          </a:p>
        </p:txBody>
      </p:sp>
      <p:sp>
        <p:nvSpPr>
          <p:cNvPr id="3" name="Slide Number Placeholder 2">
            <a:extLst>
              <a:ext uri="{FF2B5EF4-FFF2-40B4-BE49-F238E27FC236}">
                <a16:creationId xmlns:a16="http://schemas.microsoft.com/office/drawing/2014/main" id="{620F3CAE-9496-4BA3-8BBF-CB8803092346}"/>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Tree>
    <p:extLst>
      <p:ext uri="{BB962C8B-B14F-4D97-AF65-F5344CB8AC3E}">
        <p14:creationId xmlns:p14="http://schemas.microsoft.com/office/powerpoint/2010/main" val="2763539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AU" dirty="0"/>
              <a:t>What is a Pattern?</a:t>
            </a:r>
          </a:p>
          <a:p>
            <a:r>
              <a:rPr lang="en-AU" dirty="0"/>
              <a:t>Pattern Catalogue</a:t>
            </a:r>
          </a:p>
          <a:p>
            <a:pPr>
              <a:buFont typeface="Arial" pitchFamily="34" charset="0"/>
              <a:buChar char="•"/>
            </a:pPr>
            <a:r>
              <a:rPr lang="en-AU" dirty="0"/>
              <a:t>Module</a:t>
            </a:r>
            <a:r>
              <a:rPr lang="en-AU" baseline="0" dirty="0"/>
              <a:t> patterns</a:t>
            </a:r>
          </a:p>
          <a:p>
            <a:pPr lvl="1">
              <a:buFont typeface="Arial" pitchFamily="34" charset="0"/>
              <a:buChar char="•"/>
            </a:pPr>
            <a:r>
              <a:rPr lang="en-AU" dirty="0"/>
              <a:t>Layered Pattern</a:t>
            </a:r>
            <a:endParaRPr lang="en-AU" baseline="0" dirty="0"/>
          </a:p>
          <a:p>
            <a:pPr>
              <a:buFont typeface="Arial" pitchFamily="34" charset="0"/>
              <a:buChar char="•"/>
            </a:pPr>
            <a:r>
              <a:rPr lang="en-AU" baseline="0" dirty="0"/>
              <a:t>Component and Connector Patterns</a:t>
            </a:r>
          </a:p>
          <a:p>
            <a:pPr lvl="1">
              <a:buFont typeface="Arial" pitchFamily="34" charset="0"/>
              <a:buChar char="•"/>
            </a:pPr>
            <a:r>
              <a:rPr lang="en-AU" dirty="0"/>
              <a:t>Broker Pattern</a:t>
            </a:r>
          </a:p>
          <a:p>
            <a:pPr lvl="1">
              <a:buFont typeface="Arial" pitchFamily="34" charset="0"/>
              <a:buChar char="•"/>
            </a:pPr>
            <a:r>
              <a:rPr lang="en-AU" baseline="0" dirty="0"/>
              <a:t>MVC</a:t>
            </a:r>
            <a:r>
              <a:rPr lang="en-AU" dirty="0"/>
              <a:t> Pattern</a:t>
            </a:r>
          </a:p>
          <a:p>
            <a:pPr lvl="1">
              <a:buFont typeface="Arial" pitchFamily="34" charset="0"/>
              <a:buChar char="•"/>
            </a:pPr>
            <a:r>
              <a:rPr lang="en-AU" baseline="0" dirty="0"/>
              <a:t>Pipe-and-Filter</a:t>
            </a:r>
            <a:r>
              <a:rPr lang="en-AU" dirty="0"/>
              <a:t> Pattern</a:t>
            </a:r>
            <a:endParaRPr lang="en-AU" baseline="0" dirty="0"/>
          </a:p>
          <a:p>
            <a:pPr lvl="1">
              <a:buFont typeface="Arial" pitchFamily="34" charset="0"/>
              <a:buChar char="•"/>
            </a:pPr>
            <a:r>
              <a:rPr lang="en-AU" dirty="0"/>
              <a:t>Client Server Pattern</a:t>
            </a:r>
          </a:p>
          <a:p>
            <a:pPr lvl="1">
              <a:buFont typeface="Arial" pitchFamily="34" charset="0"/>
              <a:buChar char="•"/>
            </a:pPr>
            <a:r>
              <a:rPr lang="en-AU" baseline="0" dirty="0"/>
              <a:t>Peer-to-Peer</a:t>
            </a:r>
            <a:r>
              <a:rPr lang="en-AU" dirty="0"/>
              <a:t> Pattern</a:t>
            </a:r>
          </a:p>
          <a:p>
            <a:pPr lvl="1">
              <a:buFont typeface="Arial" pitchFamily="34" charset="0"/>
              <a:buChar char="•"/>
            </a:pPr>
            <a:r>
              <a:rPr lang="en-AU" baseline="0" dirty="0"/>
              <a:t>SOA</a:t>
            </a:r>
            <a:r>
              <a:rPr lang="en-AU" dirty="0"/>
              <a:t> Pattern</a:t>
            </a:r>
          </a:p>
          <a:p>
            <a:pPr lvl="1">
              <a:buFont typeface="Arial" pitchFamily="34" charset="0"/>
              <a:buChar char="•"/>
            </a:pPr>
            <a:r>
              <a:rPr lang="en-AU" baseline="0" dirty="0"/>
              <a:t>Publish Subscribe</a:t>
            </a:r>
          </a:p>
          <a:p>
            <a:pPr lvl="1">
              <a:buFont typeface="Arial" pitchFamily="34" charset="0"/>
              <a:buChar char="•"/>
            </a:pPr>
            <a:r>
              <a:rPr lang="en-AU" dirty="0"/>
              <a:t>Shared Data Pattern</a:t>
            </a:r>
            <a:endParaRPr lang="en-AU" baseline="0" dirty="0"/>
          </a:p>
          <a:p>
            <a:pPr>
              <a:buFont typeface="Arial" pitchFamily="34" charset="0"/>
              <a:buChar char="•"/>
            </a:pPr>
            <a:r>
              <a:rPr lang="en-AU" baseline="0" dirty="0"/>
              <a:t>Allocation Patterns</a:t>
            </a:r>
          </a:p>
          <a:p>
            <a:pPr lvl="1">
              <a:buFont typeface="Arial" pitchFamily="34" charset="0"/>
              <a:buChar char="•"/>
            </a:pPr>
            <a:r>
              <a:rPr lang="en-AU" dirty="0"/>
              <a:t>Map-Reduce Pattern</a:t>
            </a:r>
          </a:p>
          <a:p>
            <a:pPr lvl="1">
              <a:buFont typeface="Arial" pitchFamily="34" charset="0"/>
              <a:buChar char="•"/>
            </a:pPr>
            <a:r>
              <a:rPr lang="en-AU" baseline="0"/>
              <a:t>Multi-tier</a:t>
            </a:r>
            <a:r>
              <a:rPr lang="en-AU"/>
              <a:t> Pattern</a:t>
            </a:r>
            <a:endParaRPr lang="en-AU" baseline="0" dirty="0"/>
          </a:p>
          <a:p>
            <a:pPr lvl="0"/>
            <a:r>
              <a:rPr lang="en-AU" dirty="0"/>
              <a:t>Relation Between Tactics and Patterns</a:t>
            </a:r>
          </a:p>
          <a:p>
            <a:pPr lvl="0"/>
            <a:r>
              <a:rPr lang="en-AU" dirty="0"/>
              <a:t>Using tactics together</a:t>
            </a:r>
          </a:p>
          <a:p>
            <a:pPr lvl="0"/>
            <a:r>
              <a:rPr lang="en-AU" dirty="0"/>
              <a:t>Summary</a:t>
            </a:r>
          </a:p>
        </p:txBody>
      </p:sp>
      <p:sp>
        <p:nvSpPr>
          <p:cNvPr id="7" name="Title 1">
            <a:extLst>
              <a:ext uri="{FF2B5EF4-FFF2-40B4-BE49-F238E27FC236}">
                <a16:creationId xmlns:a16="http://schemas.microsoft.com/office/drawing/2014/main" id="{ECA03578-F4C8-40B7-8782-249A3336E31D}"/>
              </a:ext>
            </a:extLst>
          </p:cNvPr>
          <p:cNvSpPr>
            <a:spLocks noGrp="1"/>
          </p:cNvSpPr>
          <p:nvPr>
            <p:ph sz="quarter" idx="10"/>
          </p:nvPr>
        </p:nvSpPr>
        <p:spPr/>
        <p:txBody>
          <a:bodyPr/>
          <a:lstStyle/>
          <a:p>
            <a:r>
              <a:rPr lang="en-AU" dirty="0"/>
              <a:t>Outline</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2" name="Date Placeholder 1">
            <a:extLst>
              <a:ext uri="{FF2B5EF4-FFF2-40B4-BE49-F238E27FC236}">
                <a16:creationId xmlns:a16="http://schemas.microsoft.com/office/drawing/2014/main" id="{C06FA2B9-C005-4459-B1DD-E26EDE68571C}"/>
              </a:ext>
            </a:extLst>
          </p:cNvPr>
          <p:cNvSpPr>
            <a:spLocks noGrp="1"/>
          </p:cNvSpPr>
          <p:nvPr>
            <p:ph type="dt" sz="half" idx="12"/>
          </p:nvPr>
        </p:nvSpPr>
        <p:spPr/>
        <p:txBody>
          <a:bodyPr/>
          <a:lstStyle/>
          <a:p>
            <a:r>
              <a:rPr lang="en-US"/>
              <a:t>Sept 30, 2023</a:t>
            </a:r>
          </a:p>
        </p:txBody>
      </p:sp>
      <p:sp>
        <p:nvSpPr>
          <p:cNvPr id="5" name="Slide Number Placeholder 4">
            <a:extLst>
              <a:ext uri="{FF2B5EF4-FFF2-40B4-BE49-F238E27FC236}">
                <a16:creationId xmlns:a16="http://schemas.microsoft.com/office/drawing/2014/main" id="{FA1EAF0E-4FE0-4F67-85FE-5DA0A36FD82E}"/>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Tree>
    <p:extLst>
      <p:ext uri="{BB962C8B-B14F-4D97-AF65-F5344CB8AC3E}">
        <p14:creationId xmlns:p14="http://schemas.microsoft.com/office/powerpoint/2010/main" val="2293940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marL="0" indent="0">
              <a:buNone/>
            </a:pPr>
            <a:r>
              <a:rPr lang="en-US" sz="3800" b="0" i="0" u="none" strike="noStrike" kern="1200" baseline="0" dirty="0">
                <a:solidFill>
                  <a:schemeClr val="tx1"/>
                </a:solidFill>
                <a:latin typeface="+mn-lt"/>
                <a:ea typeface="+mn-ea"/>
                <a:cs typeface="+mn-cs"/>
              </a:rPr>
              <a:t>An architectural pattern establishes a relationship between:</a:t>
            </a:r>
          </a:p>
          <a:p>
            <a:r>
              <a:rPr lang="en-US" sz="3800" b="0" i="1" u="none" strike="noStrike" kern="1200" baseline="0" dirty="0">
                <a:solidFill>
                  <a:schemeClr val="tx1"/>
                </a:solidFill>
                <a:latin typeface="+mn-lt"/>
                <a:ea typeface="+mn-ea"/>
                <a:cs typeface="+mn-cs"/>
              </a:rPr>
              <a:t>A context</a:t>
            </a:r>
            <a:r>
              <a:rPr lang="en-US" sz="3800" b="0" i="0" u="none" strike="noStrike" kern="1200" baseline="0" dirty="0">
                <a:solidFill>
                  <a:schemeClr val="tx1"/>
                </a:solidFill>
                <a:latin typeface="+mn-lt"/>
                <a:ea typeface="+mn-ea"/>
                <a:cs typeface="+mn-cs"/>
              </a:rPr>
              <a:t>. A recurring, common situation in the world that gives rise to a problem.</a:t>
            </a:r>
          </a:p>
          <a:p>
            <a:r>
              <a:rPr lang="en-US" sz="3800" b="0" i="1" u="none" strike="noStrike" kern="1200" baseline="0" dirty="0">
                <a:solidFill>
                  <a:schemeClr val="tx1"/>
                </a:solidFill>
                <a:latin typeface="+mn-lt"/>
                <a:ea typeface="+mn-ea"/>
                <a:cs typeface="+mn-cs"/>
              </a:rPr>
              <a:t>A problem. </a:t>
            </a:r>
            <a:r>
              <a:rPr lang="en-US" sz="3800" b="0" i="0" u="none" strike="noStrike" kern="1200" baseline="0" dirty="0">
                <a:solidFill>
                  <a:schemeClr val="tx1"/>
                </a:solidFill>
                <a:latin typeface="+mn-lt"/>
                <a:ea typeface="+mn-ea"/>
                <a:cs typeface="+mn-cs"/>
              </a:rPr>
              <a:t>The problem, appropriately generalized, that arises in the given context.</a:t>
            </a:r>
          </a:p>
          <a:p>
            <a:r>
              <a:rPr lang="en-US" sz="3800" b="0" i="1" u="none" strike="noStrike" kern="1200" baseline="0" dirty="0">
                <a:solidFill>
                  <a:schemeClr val="tx1"/>
                </a:solidFill>
                <a:latin typeface="+mn-lt"/>
                <a:ea typeface="+mn-ea"/>
                <a:cs typeface="+mn-cs"/>
              </a:rPr>
              <a:t>A solution. </a:t>
            </a:r>
            <a:r>
              <a:rPr lang="en-US" sz="3800" b="0" i="0" u="none" strike="noStrike" kern="1200" baseline="0" dirty="0">
                <a:solidFill>
                  <a:schemeClr val="tx1"/>
                </a:solidFill>
                <a:latin typeface="+mn-lt"/>
                <a:ea typeface="+mn-ea"/>
                <a:cs typeface="+mn-cs"/>
              </a:rPr>
              <a:t>A successful architectural resolution to the problem, appropriately abstracted. The solution for a pattern is determined and described by:</a:t>
            </a:r>
          </a:p>
          <a:p>
            <a:pPr lvl="1"/>
            <a:r>
              <a:rPr lang="en-US" sz="3400" b="0" i="0" u="none" strike="noStrike" kern="1200" baseline="0" dirty="0">
                <a:solidFill>
                  <a:schemeClr val="tx1"/>
                </a:solidFill>
              </a:rPr>
              <a:t>A set of element types (for example, data repositories, processes, and objects)</a:t>
            </a:r>
          </a:p>
          <a:p>
            <a:pPr lvl="1"/>
            <a:r>
              <a:rPr lang="en-US" sz="3400" b="0" i="0" u="none" strike="noStrike" kern="1200" baseline="0" dirty="0">
                <a:solidFill>
                  <a:schemeClr val="tx1"/>
                </a:solidFill>
              </a:rPr>
              <a:t>A set of interaction mechanisms or connectors (for example, method calls, events, or message bus)</a:t>
            </a:r>
          </a:p>
          <a:p>
            <a:pPr lvl="1"/>
            <a:r>
              <a:rPr lang="en-US" sz="3400" b="0" i="0" u="none" strike="noStrike" kern="1200" baseline="0" dirty="0">
                <a:solidFill>
                  <a:schemeClr val="tx1"/>
                </a:solidFill>
              </a:rPr>
              <a:t>A topological layout of the components</a:t>
            </a:r>
          </a:p>
          <a:p>
            <a:pPr lvl="1"/>
            <a:r>
              <a:rPr lang="en-US" sz="3400" b="0" i="0" u="none" strike="noStrike" kern="1200" baseline="0" dirty="0">
                <a:solidFill>
                  <a:schemeClr val="tx1"/>
                </a:solidFill>
              </a:rPr>
              <a:t>A set of semantic constraints covering topology, element behavior, and interaction mechanisms</a:t>
            </a:r>
          </a:p>
        </p:txBody>
      </p:sp>
      <p:sp>
        <p:nvSpPr>
          <p:cNvPr id="7" name="Title 1">
            <a:extLst>
              <a:ext uri="{FF2B5EF4-FFF2-40B4-BE49-F238E27FC236}">
                <a16:creationId xmlns:a16="http://schemas.microsoft.com/office/drawing/2014/main" id="{5FCFF012-E482-4FC6-A7EE-4E54FF15A7AA}"/>
              </a:ext>
            </a:extLst>
          </p:cNvPr>
          <p:cNvSpPr>
            <a:spLocks noGrp="1"/>
          </p:cNvSpPr>
          <p:nvPr>
            <p:ph sz="quarter" idx="10"/>
          </p:nvPr>
        </p:nvSpPr>
        <p:spPr/>
        <p:txBody>
          <a:bodyPr/>
          <a:lstStyle/>
          <a:p>
            <a:r>
              <a:rPr lang="en-US" dirty="0"/>
              <a:t>What is a Pattern?</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2" name="Date Placeholder 1">
            <a:extLst>
              <a:ext uri="{FF2B5EF4-FFF2-40B4-BE49-F238E27FC236}">
                <a16:creationId xmlns:a16="http://schemas.microsoft.com/office/drawing/2014/main" id="{2890C214-25C2-4D3A-A6BE-9DCD1B1B610B}"/>
              </a:ext>
            </a:extLst>
          </p:cNvPr>
          <p:cNvSpPr>
            <a:spLocks noGrp="1"/>
          </p:cNvSpPr>
          <p:nvPr>
            <p:ph type="dt" sz="half" idx="12"/>
          </p:nvPr>
        </p:nvSpPr>
        <p:spPr/>
        <p:txBody>
          <a:bodyPr/>
          <a:lstStyle/>
          <a:p>
            <a:r>
              <a:rPr lang="en-US"/>
              <a:t>Sept 30, 2023</a:t>
            </a:r>
          </a:p>
        </p:txBody>
      </p:sp>
      <p:sp>
        <p:nvSpPr>
          <p:cNvPr id="5" name="Slide Number Placeholder 4">
            <a:extLst>
              <a:ext uri="{FF2B5EF4-FFF2-40B4-BE49-F238E27FC236}">
                <a16:creationId xmlns:a16="http://schemas.microsoft.com/office/drawing/2014/main" id="{558B9F85-B516-471F-88A1-946C85EBA930}"/>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1024519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US" sz="3400" b="1" i="0" u="none" strike="noStrike" kern="1200" baseline="0" dirty="0">
                <a:solidFill>
                  <a:schemeClr val="tx1"/>
                </a:solidFill>
                <a:latin typeface="+mn-lt"/>
                <a:ea typeface="+mn-ea"/>
                <a:cs typeface="+mn-cs"/>
              </a:rPr>
              <a:t>Context: </a:t>
            </a:r>
            <a:r>
              <a:rPr lang="en-US" sz="3400" b="0" i="0" u="none" strike="noStrike" kern="1200" baseline="0" dirty="0">
                <a:solidFill>
                  <a:schemeClr val="tx1"/>
                </a:solidFill>
                <a:latin typeface="+mn-lt"/>
                <a:ea typeface="+mn-ea"/>
                <a:cs typeface="+mn-cs"/>
              </a:rPr>
              <a:t>All complex systems experience the need to develop and evolve portions of the system independently. For this reason the developers of the system need a clear and well-documented separation of concerns, so that modules of the system may be independently developed and maintained.</a:t>
            </a:r>
          </a:p>
          <a:p>
            <a:r>
              <a:rPr lang="en-US" sz="3400" b="1" i="0" u="none" strike="noStrike" kern="1200" baseline="0" dirty="0">
                <a:solidFill>
                  <a:schemeClr val="tx1"/>
                </a:solidFill>
                <a:latin typeface="+mn-lt"/>
                <a:ea typeface="+mn-ea"/>
                <a:cs typeface="+mn-cs"/>
              </a:rPr>
              <a:t>Problem: </a:t>
            </a:r>
            <a:r>
              <a:rPr lang="en-US" sz="3400" b="0" i="0" u="none" strike="noStrike" kern="1200" baseline="0" dirty="0">
                <a:solidFill>
                  <a:schemeClr val="tx1"/>
                </a:solidFill>
                <a:latin typeface="+mn-lt"/>
                <a:ea typeface="+mn-ea"/>
                <a:cs typeface="+mn-cs"/>
              </a:rPr>
              <a:t>The software needs to be segmented in such a way that the modules can be developed and evolved separately with little interaction among the parts, supporting portability, modifiability, and reuse.</a:t>
            </a:r>
          </a:p>
          <a:p>
            <a:r>
              <a:rPr lang="en-US" sz="3400" b="1" i="0" u="none" strike="noStrike" kern="1200" baseline="0" dirty="0">
                <a:solidFill>
                  <a:schemeClr val="tx1"/>
                </a:solidFill>
                <a:latin typeface="+mn-lt"/>
                <a:ea typeface="+mn-ea"/>
                <a:cs typeface="+mn-cs"/>
              </a:rPr>
              <a:t>Solution: </a:t>
            </a:r>
            <a:r>
              <a:rPr lang="en-US" sz="3400" b="0" i="0" u="none" strike="noStrike" kern="1200" baseline="0" dirty="0">
                <a:solidFill>
                  <a:schemeClr val="tx1"/>
                </a:solidFill>
                <a:latin typeface="+mn-lt"/>
                <a:ea typeface="+mn-ea"/>
                <a:cs typeface="+mn-cs"/>
              </a:rPr>
              <a:t>To achieve this separation of concerns, the layered pattern divides the software into units called layers. Each layer is a grouping of modules that offers a cohesive set of services. The usage must be unidirectional. Layers completely partition a set of software, and each partition is exposed through a public interface.</a:t>
            </a:r>
            <a:r>
              <a:rPr lang="en-US" sz="3200" b="0" i="0" u="none" strike="noStrike" kern="1200" baseline="0" dirty="0">
                <a:solidFill>
                  <a:schemeClr val="tx1"/>
                </a:solidFill>
                <a:latin typeface="+mn-lt"/>
                <a:ea typeface="+mn-ea"/>
                <a:cs typeface="+mn-cs"/>
              </a:rPr>
              <a:t> </a:t>
            </a:r>
          </a:p>
        </p:txBody>
      </p:sp>
      <p:sp>
        <p:nvSpPr>
          <p:cNvPr id="7" name="Title 1">
            <a:extLst>
              <a:ext uri="{FF2B5EF4-FFF2-40B4-BE49-F238E27FC236}">
                <a16:creationId xmlns:a16="http://schemas.microsoft.com/office/drawing/2014/main" id="{3F581DB0-572D-4147-8B5D-C92E66396CDB}"/>
              </a:ext>
            </a:extLst>
          </p:cNvPr>
          <p:cNvSpPr>
            <a:spLocks noGrp="1"/>
          </p:cNvSpPr>
          <p:nvPr>
            <p:ph sz="quarter" idx="10"/>
          </p:nvPr>
        </p:nvSpPr>
        <p:spPr/>
        <p:txBody>
          <a:bodyPr/>
          <a:lstStyle/>
          <a:p>
            <a:r>
              <a:rPr lang="en-US" dirty="0"/>
              <a:t>Layer</a:t>
            </a:r>
            <a:r>
              <a:rPr lang="en-US" baseline="0" dirty="0"/>
              <a:t> </a:t>
            </a:r>
            <a:r>
              <a:rPr lang="en-US" dirty="0"/>
              <a:t>Pattern</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2" name="Date Placeholder 1">
            <a:extLst>
              <a:ext uri="{FF2B5EF4-FFF2-40B4-BE49-F238E27FC236}">
                <a16:creationId xmlns:a16="http://schemas.microsoft.com/office/drawing/2014/main" id="{E280DEE1-4CFC-4643-9283-4BE682E3AEBC}"/>
              </a:ext>
            </a:extLst>
          </p:cNvPr>
          <p:cNvSpPr>
            <a:spLocks noGrp="1"/>
          </p:cNvSpPr>
          <p:nvPr>
            <p:ph type="dt" sz="half" idx="12"/>
          </p:nvPr>
        </p:nvSpPr>
        <p:spPr/>
        <p:txBody>
          <a:bodyPr/>
          <a:lstStyle/>
          <a:p>
            <a:r>
              <a:rPr lang="en-US"/>
              <a:t>Sept 30, 2023</a:t>
            </a:r>
          </a:p>
        </p:txBody>
      </p:sp>
      <p:sp>
        <p:nvSpPr>
          <p:cNvPr id="5" name="Slide Number Placeholder 4">
            <a:extLst>
              <a:ext uri="{FF2B5EF4-FFF2-40B4-BE49-F238E27FC236}">
                <a16:creationId xmlns:a16="http://schemas.microsoft.com/office/drawing/2014/main" id="{ACF14737-D2FD-45EC-8F87-82913AA34F82}"/>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val="2311336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2D54F4F-AFAE-4E9E-AD2A-CA8F42157051}"/>
              </a:ext>
            </a:extLst>
          </p:cNvPr>
          <p:cNvSpPr>
            <a:spLocks noGrp="1"/>
          </p:cNvSpPr>
          <p:nvPr>
            <p:ph idx="1"/>
          </p:nvPr>
        </p:nvSpPr>
        <p:spPr/>
        <p:txBody>
          <a:bodyPr/>
          <a:lstStyle/>
          <a:p>
            <a:r>
              <a:rPr lang="en-US" dirty="0"/>
              <a:t>Layer Pattern</a:t>
            </a:r>
            <a:r>
              <a:rPr lang="en-US" baseline="0" dirty="0"/>
              <a:t> Example</a:t>
            </a:r>
            <a:endParaRPr lang="en-US" dirty="0"/>
          </a:p>
        </p:txBody>
      </p:sp>
      <p:sp>
        <p:nvSpPr>
          <p:cNvPr id="2" name="Content Placeholder 1">
            <a:extLst>
              <a:ext uri="{FF2B5EF4-FFF2-40B4-BE49-F238E27FC236}">
                <a16:creationId xmlns:a16="http://schemas.microsoft.com/office/drawing/2014/main" id="{CB734165-8482-452A-BCD1-CA447452DFEE}"/>
              </a:ext>
            </a:extLst>
          </p:cNvPr>
          <p:cNvSpPr>
            <a:spLocks noGrp="1"/>
          </p:cNvSpPr>
          <p:nvPr>
            <p:ph sz="quarter" idx="10"/>
          </p:nvPr>
        </p:nvSpPr>
        <p:spPr/>
        <p:txBody>
          <a:bodyPr/>
          <a:lstStyle/>
          <a:p>
            <a:endParaRPr lang="en-IN"/>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663" y="2119313"/>
            <a:ext cx="8448675" cy="339791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Date Placeholder 2">
            <a:extLst>
              <a:ext uri="{FF2B5EF4-FFF2-40B4-BE49-F238E27FC236}">
                <a16:creationId xmlns:a16="http://schemas.microsoft.com/office/drawing/2014/main" id="{2DD322BC-8FA2-4CB1-9C1C-139ACAE8A78E}"/>
              </a:ext>
            </a:extLst>
          </p:cNvPr>
          <p:cNvSpPr>
            <a:spLocks noGrp="1"/>
          </p:cNvSpPr>
          <p:nvPr>
            <p:ph type="dt" sz="half" idx="12"/>
          </p:nvPr>
        </p:nvSpPr>
        <p:spPr/>
        <p:txBody>
          <a:bodyPr/>
          <a:lstStyle/>
          <a:p>
            <a:r>
              <a:rPr lang="en-US"/>
              <a:t>Sept 30, 2023</a:t>
            </a:r>
          </a:p>
        </p:txBody>
      </p:sp>
      <p:sp>
        <p:nvSpPr>
          <p:cNvPr id="5" name="Slide Number Placeholder 4">
            <a:extLst>
              <a:ext uri="{FF2B5EF4-FFF2-40B4-BE49-F238E27FC236}">
                <a16:creationId xmlns:a16="http://schemas.microsoft.com/office/drawing/2014/main" id="{1BF5C8EF-1395-40EC-A711-1614D5D11C31}"/>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Tree>
    <p:extLst>
      <p:ext uri="{BB962C8B-B14F-4D97-AF65-F5344CB8AC3E}">
        <p14:creationId xmlns:p14="http://schemas.microsoft.com/office/powerpoint/2010/main" val="2024147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1800" b="0" i="0" u="none" strike="noStrike" kern="1200" baseline="0" dirty="0">
                <a:solidFill>
                  <a:schemeClr val="tx1"/>
                </a:solidFill>
              </a:rPr>
              <a:t>Overview: The layered pattern defines layers (groupings of modules that offer a cohesive set of services) and a unidirectional </a:t>
            </a:r>
            <a:r>
              <a:rPr lang="en-US" sz="1800" b="0" i="1" u="none" strike="noStrike" kern="1200" baseline="0" dirty="0">
                <a:solidFill>
                  <a:schemeClr val="tx1"/>
                </a:solidFill>
              </a:rPr>
              <a:t>allowed-to-use </a:t>
            </a:r>
            <a:r>
              <a:rPr lang="en-US" sz="1800" b="0" i="0" u="none" strike="noStrike" kern="1200" baseline="0" dirty="0">
                <a:solidFill>
                  <a:schemeClr val="tx1"/>
                </a:solidFill>
              </a:rPr>
              <a:t>relation among the layers. </a:t>
            </a:r>
          </a:p>
          <a:p>
            <a:r>
              <a:rPr lang="en-US" sz="1800" b="0" i="0" u="none" strike="noStrike" kern="1200" baseline="0" dirty="0">
                <a:solidFill>
                  <a:schemeClr val="tx1"/>
                </a:solidFill>
              </a:rPr>
              <a:t>Elements: </a:t>
            </a:r>
            <a:r>
              <a:rPr lang="en-US" sz="1800" b="0" i="1" u="none" strike="noStrike" kern="1200" baseline="0" dirty="0">
                <a:solidFill>
                  <a:schemeClr val="tx1"/>
                </a:solidFill>
              </a:rPr>
              <a:t>Layer</a:t>
            </a:r>
            <a:r>
              <a:rPr lang="en-US" sz="1800" b="0" i="0" u="none" strike="noStrike" kern="1200" baseline="0" dirty="0">
                <a:solidFill>
                  <a:schemeClr val="tx1"/>
                </a:solidFill>
              </a:rPr>
              <a:t>, a kind of module. The description of a layer should define what modules the layer contains.</a:t>
            </a:r>
          </a:p>
          <a:p>
            <a:r>
              <a:rPr lang="en-US" sz="1800" b="0" i="0" u="none" strike="noStrike" kern="1200" baseline="0" dirty="0">
                <a:solidFill>
                  <a:schemeClr val="tx1"/>
                </a:solidFill>
              </a:rPr>
              <a:t>Relations: </a:t>
            </a:r>
            <a:r>
              <a:rPr lang="en-US" sz="1800" b="0" i="1" u="none" strike="noStrike" kern="1200" baseline="0" dirty="0">
                <a:solidFill>
                  <a:schemeClr val="tx1"/>
                </a:solidFill>
              </a:rPr>
              <a:t>Allowed to use. </a:t>
            </a:r>
            <a:r>
              <a:rPr lang="en-US" sz="1800" b="0" i="0" u="none" strike="noStrike" kern="1200" baseline="0" dirty="0">
                <a:solidFill>
                  <a:schemeClr val="tx1"/>
                </a:solidFill>
              </a:rPr>
              <a:t>The design should define what the layer usage rules are and any allowable exceptions.</a:t>
            </a:r>
          </a:p>
          <a:p>
            <a:r>
              <a:rPr lang="en-US" sz="1800" b="0" i="0" u="none" strike="noStrike" kern="1200" baseline="0" dirty="0">
                <a:solidFill>
                  <a:schemeClr val="tx1"/>
                </a:solidFill>
              </a:rPr>
              <a:t>Constraints: </a:t>
            </a:r>
          </a:p>
          <a:p>
            <a:pPr lvl="1">
              <a:spcBef>
                <a:spcPts val="0"/>
              </a:spcBef>
            </a:pPr>
            <a:r>
              <a:rPr lang="en-US" sz="1800" b="0" i="0" u="none" strike="noStrike" kern="1200" baseline="0" dirty="0">
                <a:solidFill>
                  <a:schemeClr val="tx1"/>
                </a:solidFill>
              </a:rPr>
              <a:t>Every piece of software is allocated to exactly one layer.</a:t>
            </a:r>
          </a:p>
          <a:p>
            <a:pPr lvl="1">
              <a:spcBef>
                <a:spcPts val="0"/>
              </a:spcBef>
            </a:pPr>
            <a:r>
              <a:rPr lang="en-US" sz="1800" b="0" i="0" u="none" strike="noStrike" kern="1200" baseline="0" dirty="0">
                <a:solidFill>
                  <a:schemeClr val="tx1"/>
                </a:solidFill>
              </a:rPr>
              <a:t>There are at least two layers (but usually there are three or more).</a:t>
            </a:r>
          </a:p>
          <a:p>
            <a:pPr lvl="1">
              <a:spcBef>
                <a:spcPts val="0"/>
              </a:spcBef>
            </a:pPr>
            <a:r>
              <a:rPr lang="en-US" sz="1800" b="0" i="0" u="none" strike="noStrike" kern="1200" baseline="0" dirty="0">
                <a:solidFill>
                  <a:schemeClr val="tx1"/>
                </a:solidFill>
              </a:rPr>
              <a:t>The </a:t>
            </a:r>
            <a:r>
              <a:rPr lang="en-US" sz="1800" b="0" i="1" u="none" strike="noStrike" kern="1200" baseline="0" dirty="0">
                <a:solidFill>
                  <a:schemeClr val="tx1"/>
                </a:solidFill>
              </a:rPr>
              <a:t>allowed-to-use </a:t>
            </a:r>
            <a:r>
              <a:rPr lang="en-US" sz="1800" b="0" i="0" u="none" strike="noStrike" kern="1200" baseline="0" dirty="0">
                <a:solidFill>
                  <a:schemeClr val="tx1"/>
                </a:solidFill>
              </a:rPr>
              <a:t>relations should not be circular (i.e., a lower layer cannot use a layer above).</a:t>
            </a:r>
          </a:p>
          <a:p>
            <a:r>
              <a:rPr lang="en-US" sz="1800" b="0" i="0" u="none" strike="noStrike" kern="1200" baseline="0" dirty="0">
                <a:solidFill>
                  <a:schemeClr val="tx1"/>
                </a:solidFill>
              </a:rPr>
              <a:t>Weaknesses: </a:t>
            </a:r>
          </a:p>
          <a:p>
            <a:pPr lvl="1">
              <a:spcBef>
                <a:spcPts val="0"/>
              </a:spcBef>
            </a:pPr>
            <a:r>
              <a:rPr lang="en-US" sz="1800" b="0" i="0" u="none" strike="noStrike" kern="1200" baseline="0" dirty="0">
                <a:solidFill>
                  <a:schemeClr val="tx1"/>
                </a:solidFill>
              </a:rPr>
              <a:t>The addition of layers adds up-front cost and complexity to a system.</a:t>
            </a:r>
          </a:p>
          <a:p>
            <a:pPr lvl="1">
              <a:spcBef>
                <a:spcPts val="0"/>
              </a:spcBef>
            </a:pPr>
            <a:r>
              <a:rPr lang="en-US" sz="1800" b="0" i="0" u="none" strike="noStrike" kern="1200" baseline="0" dirty="0">
                <a:solidFill>
                  <a:schemeClr val="tx1"/>
                </a:solidFill>
              </a:rPr>
              <a:t>Layers contribute a performance penalty.</a:t>
            </a:r>
            <a:endParaRPr lang="en-US" sz="1800" dirty="0"/>
          </a:p>
        </p:txBody>
      </p:sp>
      <p:sp>
        <p:nvSpPr>
          <p:cNvPr id="7" name="Title 1">
            <a:extLst>
              <a:ext uri="{FF2B5EF4-FFF2-40B4-BE49-F238E27FC236}">
                <a16:creationId xmlns:a16="http://schemas.microsoft.com/office/drawing/2014/main" id="{0806478B-0E55-4CEE-9174-DDA6995B6080}"/>
              </a:ext>
            </a:extLst>
          </p:cNvPr>
          <p:cNvSpPr>
            <a:spLocks noGrp="1"/>
          </p:cNvSpPr>
          <p:nvPr>
            <p:ph sz="quarter" idx="10"/>
          </p:nvPr>
        </p:nvSpPr>
        <p:spPr/>
        <p:txBody>
          <a:bodyPr/>
          <a:lstStyle/>
          <a:p>
            <a:r>
              <a:rPr lang="en-US" dirty="0"/>
              <a:t>Layer Pattern Solution</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2" name="Date Placeholder 1">
            <a:extLst>
              <a:ext uri="{FF2B5EF4-FFF2-40B4-BE49-F238E27FC236}">
                <a16:creationId xmlns:a16="http://schemas.microsoft.com/office/drawing/2014/main" id="{59A4D518-FE73-4EA4-9FC7-11A18F075884}"/>
              </a:ext>
            </a:extLst>
          </p:cNvPr>
          <p:cNvSpPr>
            <a:spLocks noGrp="1"/>
          </p:cNvSpPr>
          <p:nvPr>
            <p:ph type="dt" sz="half" idx="12"/>
          </p:nvPr>
        </p:nvSpPr>
        <p:spPr/>
        <p:txBody>
          <a:bodyPr/>
          <a:lstStyle/>
          <a:p>
            <a:r>
              <a:rPr lang="en-US"/>
              <a:t>Sept 30, 2023</a:t>
            </a:r>
          </a:p>
        </p:txBody>
      </p:sp>
      <p:sp>
        <p:nvSpPr>
          <p:cNvPr id="5" name="Slide Number Placeholder 4">
            <a:extLst>
              <a:ext uri="{FF2B5EF4-FFF2-40B4-BE49-F238E27FC236}">
                <a16:creationId xmlns:a16="http://schemas.microsoft.com/office/drawing/2014/main" id="{094487D8-E51E-47D8-8C8B-256A43562921}"/>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Tree>
    <p:extLst>
      <p:ext uri="{BB962C8B-B14F-4D97-AF65-F5344CB8AC3E}">
        <p14:creationId xmlns:p14="http://schemas.microsoft.com/office/powerpoint/2010/main" val="2131672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48476A3-6D9D-4FEA-A720-D2F2473B2F2A}"/>
              </a:ext>
            </a:extLst>
          </p:cNvPr>
          <p:cNvSpPr>
            <a:spLocks noGrp="1"/>
          </p:cNvSpPr>
          <p:nvPr>
            <p:ph type="dt" sz="half" idx="11"/>
          </p:nvPr>
        </p:nvSpPr>
        <p:spPr/>
        <p:txBody>
          <a:bodyPr/>
          <a:lstStyle/>
          <a:p>
            <a:r>
              <a:rPr lang="en-US"/>
              <a:t>Sept 30, 2023</a:t>
            </a:r>
            <a:endParaRPr lang="en-US" dirty="0"/>
          </a:p>
        </p:txBody>
      </p:sp>
      <p:sp>
        <p:nvSpPr>
          <p:cNvPr id="4" name="Footer Placeholder 3">
            <a:extLst>
              <a:ext uri="{FF2B5EF4-FFF2-40B4-BE49-F238E27FC236}">
                <a16:creationId xmlns:a16="http://schemas.microsoft.com/office/drawing/2014/main" id="{FDBD866F-D709-40E7-8775-48A1654FA58A}"/>
              </a:ext>
            </a:extLst>
          </p:cNvPr>
          <p:cNvSpPr>
            <a:spLocks noGrp="1"/>
          </p:cNvSpPr>
          <p:nvPr>
            <p:ph type="ftr" sz="quarter" idx="12"/>
          </p:nvPr>
        </p:nvSpPr>
        <p:spPr/>
        <p:txBody>
          <a:bodyPr/>
          <a:lstStyle/>
          <a:p>
            <a:r>
              <a:rPr lang="en-US"/>
              <a:t>SE ZG651/ SS ZG653 Software Architectures</a:t>
            </a:r>
            <a:endParaRPr lang="en-US" dirty="0"/>
          </a:p>
        </p:txBody>
      </p:sp>
      <p:sp>
        <p:nvSpPr>
          <p:cNvPr id="5" name="Slide Number Placeholder 4">
            <a:extLst>
              <a:ext uri="{FF2B5EF4-FFF2-40B4-BE49-F238E27FC236}">
                <a16:creationId xmlns:a16="http://schemas.microsoft.com/office/drawing/2014/main" id="{B05AC927-2E84-4ACC-9AEB-3B29581AF96E}"/>
              </a:ext>
            </a:extLst>
          </p:cNvPr>
          <p:cNvSpPr>
            <a:spLocks noGrp="1"/>
          </p:cNvSpPr>
          <p:nvPr>
            <p:ph type="sldNum" sz="quarter" idx="13"/>
          </p:nvPr>
        </p:nvSpPr>
        <p:spPr/>
        <p:txBody>
          <a:bodyPr/>
          <a:lstStyle/>
          <a:p>
            <a:fld id="{BC8D7E44-7D4F-4942-A8C9-2DF6BF8399E8}" type="slidenum">
              <a:rPr lang="en-US" smtClean="0"/>
              <a:pPr/>
              <a:t>8</a:t>
            </a:fld>
            <a:endParaRPr lang="en-US" dirty="0"/>
          </a:p>
        </p:txBody>
      </p:sp>
      <p:sp>
        <p:nvSpPr>
          <p:cNvPr id="6" name="Title 1">
            <a:extLst>
              <a:ext uri="{FF2B5EF4-FFF2-40B4-BE49-F238E27FC236}">
                <a16:creationId xmlns:a16="http://schemas.microsoft.com/office/drawing/2014/main" id="{7378DC02-1BF6-4304-B56C-BD19A036CDED}"/>
              </a:ext>
            </a:extLst>
          </p:cNvPr>
          <p:cNvSpPr>
            <a:spLocks noGrp="1"/>
          </p:cNvSpPr>
          <p:nvPr>
            <p:ph sz="quarter" idx="10"/>
          </p:nvPr>
        </p:nvSpPr>
        <p:spPr/>
        <p:txBody>
          <a:bodyPr/>
          <a:lstStyle/>
          <a:p>
            <a:r>
              <a:rPr lang="en-US" dirty="0"/>
              <a:t>Broker Pattern</a:t>
            </a:r>
          </a:p>
        </p:txBody>
      </p:sp>
    </p:spTree>
    <p:extLst>
      <p:ext uri="{BB962C8B-B14F-4D97-AF65-F5344CB8AC3E}">
        <p14:creationId xmlns:p14="http://schemas.microsoft.com/office/powerpoint/2010/main" val="4228599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000" b="1" dirty="0"/>
              <a:t>Context</a:t>
            </a:r>
            <a:r>
              <a:rPr lang="en-US" sz="2000" dirty="0"/>
              <a:t>: Many systems are constructed from a collection of services distributed across multiple servers. Implementing these systems is complex because you need to worry about how the systems will interoperate—how they will connect to each other and how they will exchange information—as well as the availability of the component services.</a:t>
            </a:r>
          </a:p>
          <a:p>
            <a:r>
              <a:rPr lang="en-US" sz="2000" b="1" dirty="0"/>
              <a:t>Problem</a:t>
            </a:r>
            <a:r>
              <a:rPr lang="en-US" sz="2000" dirty="0"/>
              <a:t>: How do we structure distributed software so that service users do not need to know the nature and location of service providers, making it easy to dynamically change the bindings between users and providers?</a:t>
            </a:r>
          </a:p>
          <a:p>
            <a:r>
              <a:rPr lang="en-US" sz="2000" b="1" dirty="0"/>
              <a:t>Solution</a:t>
            </a:r>
            <a:r>
              <a:rPr lang="en-US" sz="2000" dirty="0"/>
              <a:t>: The broker pattern separates users of services (clients) from providers of services (servers) by inserting an intermediary, called a broker. When a client needs a service, it queries a broker via a service interface. The broker then forwards the client’s service request to a server, which processes the request. </a:t>
            </a:r>
          </a:p>
        </p:txBody>
      </p:sp>
      <p:sp>
        <p:nvSpPr>
          <p:cNvPr id="7" name="Title 1">
            <a:extLst>
              <a:ext uri="{FF2B5EF4-FFF2-40B4-BE49-F238E27FC236}">
                <a16:creationId xmlns:a16="http://schemas.microsoft.com/office/drawing/2014/main" id="{087EEAA8-BAF5-44AC-A92B-8E0B873F99FA}"/>
              </a:ext>
            </a:extLst>
          </p:cNvPr>
          <p:cNvSpPr>
            <a:spLocks noGrp="1"/>
          </p:cNvSpPr>
          <p:nvPr>
            <p:ph sz="quarter" idx="10"/>
          </p:nvPr>
        </p:nvSpPr>
        <p:spPr/>
        <p:txBody>
          <a:bodyPr/>
          <a:lstStyle/>
          <a:p>
            <a:r>
              <a:rPr lang="en-US" dirty="0"/>
              <a:t>Broker Pattern</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2" name="Date Placeholder 1">
            <a:extLst>
              <a:ext uri="{FF2B5EF4-FFF2-40B4-BE49-F238E27FC236}">
                <a16:creationId xmlns:a16="http://schemas.microsoft.com/office/drawing/2014/main" id="{416AA584-8D71-42B4-8851-7D14194566ED}"/>
              </a:ext>
            </a:extLst>
          </p:cNvPr>
          <p:cNvSpPr>
            <a:spLocks noGrp="1"/>
          </p:cNvSpPr>
          <p:nvPr>
            <p:ph type="dt" sz="half" idx="12"/>
          </p:nvPr>
        </p:nvSpPr>
        <p:spPr/>
        <p:txBody>
          <a:bodyPr/>
          <a:lstStyle/>
          <a:p>
            <a:r>
              <a:rPr lang="en-US"/>
              <a:t>Sept 30, 2023</a:t>
            </a:r>
          </a:p>
        </p:txBody>
      </p:sp>
      <p:sp>
        <p:nvSpPr>
          <p:cNvPr id="5" name="Slide Number Placeholder 4">
            <a:extLst>
              <a:ext uri="{FF2B5EF4-FFF2-40B4-BE49-F238E27FC236}">
                <a16:creationId xmlns:a16="http://schemas.microsoft.com/office/drawing/2014/main" id="{E9E2E0E7-8758-451C-8F2D-21EC508E4B5C}"/>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Tree>
    <p:extLst>
      <p:ext uri="{BB962C8B-B14F-4D97-AF65-F5344CB8AC3E}">
        <p14:creationId xmlns:p14="http://schemas.microsoft.com/office/powerpoint/2010/main" val="727207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BB9DCE8645E4D85AE066637E9DA4B" ma:contentTypeVersion="7" ma:contentTypeDescription="Create a new document." ma:contentTypeScope="" ma:versionID="f9e43d9dd19ac2cd12f6a4dc69aa28cd">
  <xsd:schema xmlns:xsd="http://www.w3.org/2001/XMLSchema" xmlns:xs="http://www.w3.org/2001/XMLSchema" xmlns:p="http://schemas.microsoft.com/office/2006/metadata/properties" xmlns:ns2="8a1544a5-6ec8-4bbc-8101-c341ae766efb" targetNamespace="http://schemas.microsoft.com/office/2006/metadata/properties" ma:root="true" ma:fieldsID="9cf0fd640d37903273b9b3cb7bd16033" ns2:_="">
    <xsd:import namespace="8a1544a5-6ec8-4bbc-8101-c341ae766ef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544a5-6ec8-4bbc-8101-c341ae766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8E465C-6EF3-4E85-AA09-312D269B18DB}"/>
</file>

<file path=customXml/itemProps2.xml><?xml version="1.0" encoding="utf-8"?>
<ds:datastoreItem xmlns:ds="http://schemas.openxmlformats.org/officeDocument/2006/customXml" ds:itemID="{723501CB-2D51-43CE-92FE-940D413D3BF7}"/>
</file>

<file path=customXml/itemProps3.xml><?xml version="1.0" encoding="utf-8"?>
<ds:datastoreItem xmlns:ds="http://schemas.openxmlformats.org/officeDocument/2006/customXml" ds:itemID="{7BE88536-38A3-4DE3-9B54-137D2CED2F44}"/>
</file>

<file path=docProps/app.xml><?xml version="1.0" encoding="utf-8"?>
<Properties xmlns="http://schemas.openxmlformats.org/officeDocument/2006/extended-properties" xmlns:vt="http://schemas.openxmlformats.org/officeDocument/2006/docPropsVTypes">
  <Template/>
  <TotalTime>917</TotalTime>
  <Words>1442</Words>
  <Application>Microsoft Office PowerPoint</Application>
  <PresentationFormat>On-screen Show (4:3)</PresentationFormat>
  <Paragraphs>136</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Module 6 CS 10A Patterns –Layers/ Broker/ Pipes and Filters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77</cp:revision>
  <dcterms:created xsi:type="dcterms:W3CDTF">2011-09-14T09:42:05Z</dcterms:created>
  <dcterms:modified xsi:type="dcterms:W3CDTF">2023-09-29T16:32:38Z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0x010100D93BB9DCE8645E4D85AE066637E9DA4B</vt:lpwstr>
  </property>
</Properties>
</file>