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0" r:id="rId2"/>
    <p:sldId id="321" r:id="rId3"/>
    <p:sldId id="272" r:id="rId4"/>
    <p:sldId id="273" r:id="rId5"/>
    <p:sldId id="274" r:id="rId6"/>
    <p:sldId id="275" r:id="rId7"/>
    <p:sldId id="327" r:id="rId8"/>
    <p:sldId id="322" r:id="rId9"/>
    <p:sldId id="323" r:id="rId10"/>
    <p:sldId id="324" r:id="rId11"/>
    <p:sldId id="325" r:id="rId12"/>
    <p:sldId id="32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201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03B3A1-B4B8-4FE5-836E-7F187D902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C9A573-C23B-4322-89A3-1293B6DFF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42556-F6DA-4855-9E60-34CABDC6EA4F}" type="datetimeFigureOut">
              <a:rPr lang="en-IN" smtClean="0"/>
              <a:t>29-09-2023</a:t>
            </a:fld>
            <a:endParaRPr lang="en-IN"/>
          </a:p>
        </p:txBody>
      </p:sp>
      <p:sp>
        <p:nvSpPr>
          <p:cNvPr id="4" name="Footer Placeholder 3">
            <a:extLst>
              <a:ext uri="{FF2B5EF4-FFF2-40B4-BE49-F238E27FC236}">
                <a16:creationId xmlns:a16="http://schemas.microsoft.com/office/drawing/2014/main" id="{84E3BD58-B210-4BB0-A6B5-208133FEA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4E4CAB-8F4A-487C-87AA-6AD6B4A2D9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91653-E671-4077-A91C-FDF5DD32EB17}" type="slidenum">
              <a:rPr lang="en-IN" smtClean="0"/>
              <a:t>‹#›</a:t>
            </a:fld>
            <a:endParaRPr lang="en-IN"/>
          </a:p>
        </p:txBody>
      </p:sp>
    </p:spTree>
    <p:extLst>
      <p:ext uri="{BB962C8B-B14F-4D97-AF65-F5344CB8AC3E}">
        <p14:creationId xmlns:p14="http://schemas.microsoft.com/office/powerpoint/2010/main" val="79166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29-09-2023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Sept 30,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Sept 30, 2023</a:t>
            </a:r>
            <a:endParaRPr lang="en-AU"/>
          </a:p>
        </p:txBody>
      </p:sp>
      <p:sp>
        <p:nvSpPr>
          <p:cNvPr id="5" name="Footer Placeholder 4"/>
          <p:cNvSpPr>
            <a:spLocks noGrp="1"/>
          </p:cNvSpPr>
          <p:nvPr>
            <p:ph type="ftr" sz="quarter" idx="11"/>
          </p:nvPr>
        </p:nvSpPr>
        <p:spPr/>
        <p:txBody>
          <a:bodyPr/>
          <a:lstStyle/>
          <a:p>
            <a:r>
              <a:rPr lang="en-AU"/>
              <a:t>SE ZG651/ SS 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571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11824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Sept 30, 2023</a:t>
            </a:r>
            <a:endParaRPr lang="en-AU"/>
          </a:p>
        </p:txBody>
      </p:sp>
      <p:sp>
        <p:nvSpPr>
          <p:cNvPr id="4" name="Footer Placeholder 3"/>
          <p:cNvSpPr>
            <a:spLocks noGrp="1"/>
          </p:cNvSpPr>
          <p:nvPr>
            <p:ph type="ftr" sz="quarter" idx="11"/>
          </p:nvPr>
        </p:nvSpPr>
        <p:spPr/>
        <p:txBody>
          <a:bodyPr/>
          <a:lstStyle/>
          <a:p>
            <a:r>
              <a:rPr lang="en-AU"/>
              <a:t>SE ZG651/ SS 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08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Sept 30,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Sept 30,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Sept 30,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Sept 30,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Sept 30,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Sept 30,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Sept 30,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 30,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Module 6 </a:t>
            </a:r>
            <a:r>
              <a:rPr lang="en-US" sz="3200"/>
              <a:t>CS 10B</a:t>
            </a:r>
            <a:br>
              <a:rPr lang="en-US" sz="4000" dirty="0"/>
            </a:br>
            <a:r>
              <a:rPr lang="en-US" sz="2800" dirty="0"/>
              <a:t>Patterns – Part 2  MVC/SOA</a:t>
            </a:r>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Sept 30,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b="0" i="0" u="none" strike="noStrike" kern="1200" baseline="0" dirty="0">
                <a:solidFill>
                  <a:schemeClr val="tx1"/>
                </a:solidFill>
                <a:latin typeface="+mn-lt"/>
                <a:ea typeface="+mn-ea"/>
                <a:cs typeface="+mn-cs"/>
              </a:rPr>
              <a:t>Overview: Computation is achieved by a set of cooperating components that provide and/or consume services over a network. </a:t>
            </a:r>
          </a:p>
          <a:p>
            <a:r>
              <a:rPr lang="en-US" sz="2000" b="0" i="0" u="none" strike="noStrike" kern="1200" baseline="0" dirty="0">
                <a:solidFill>
                  <a:schemeClr val="tx1"/>
                </a:solidFill>
                <a:latin typeface="+mn-lt"/>
                <a:ea typeface="+mn-ea"/>
                <a:cs typeface="+mn-cs"/>
              </a:rPr>
              <a:t>Elements: </a:t>
            </a:r>
          </a:p>
          <a:p>
            <a:pPr lvl="1">
              <a:spcBef>
                <a:spcPts val="0"/>
              </a:spcBef>
            </a:pPr>
            <a:r>
              <a:rPr lang="en-US" sz="2000" b="0" i="0" u="none" strike="noStrike" kern="1200" baseline="0" dirty="0">
                <a:solidFill>
                  <a:schemeClr val="tx1"/>
                </a:solidFill>
                <a:latin typeface="+mn-lt"/>
                <a:ea typeface="+mn-ea"/>
                <a:cs typeface="+mn-cs"/>
              </a:rPr>
              <a:t>Components:</a:t>
            </a: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i="0" u="none" strike="noStrike" kern="1200" baseline="0" dirty="0">
                <a:solidFill>
                  <a:schemeClr val="tx1"/>
                </a:solidFill>
                <a:latin typeface="+mn-lt"/>
                <a:ea typeface="+mn-ea"/>
                <a:cs typeface="+mn-cs"/>
              </a:rPr>
              <a:t>which provide one or more services through published interfaces. </a:t>
            </a:r>
          </a:p>
          <a:p>
            <a:pPr lvl="2">
              <a:spcBef>
                <a:spcPts val="0"/>
              </a:spcBef>
            </a:pPr>
            <a:r>
              <a:rPr lang="en-US" sz="2000" b="0" i="1" u="none" strike="noStrike" kern="1200" baseline="0" dirty="0">
                <a:solidFill>
                  <a:schemeClr val="tx1"/>
                </a:solidFill>
                <a:latin typeface="+mn-lt"/>
                <a:ea typeface="+mn-ea"/>
                <a:cs typeface="+mn-cs"/>
              </a:rPr>
              <a:t>Service consumers, </a:t>
            </a:r>
            <a:r>
              <a:rPr lang="en-US" sz="2000" b="0" i="0" u="none" strike="noStrike" kern="1200" baseline="0" dirty="0">
                <a:solidFill>
                  <a:schemeClr val="tx1"/>
                </a:solidFill>
                <a:latin typeface="+mn-lt"/>
                <a:ea typeface="+mn-ea"/>
                <a:cs typeface="+mn-cs"/>
              </a:rPr>
              <a:t>which invoke services directly or through an intermediary.</a:t>
            </a: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i="0" u="none" strike="noStrike" kern="1200" baseline="0" dirty="0">
                <a:solidFill>
                  <a:schemeClr val="tx1"/>
                </a:solidFill>
                <a:latin typeface="+mn-lt"/>
                <a:ea typeface="+mn-ea"/>
                <a:cs typeface="+mn-cs"/>
              </a:rPr>
              <a:t>may also be service consumers.</a:t>
            </a:r>
          </a:p>
          <a:p>
            <a:pPr lvl="1">
              <a:spcBef>
                <a:spcPts val="0"/>
              </a:spcBef>
            </a:pPr>
            <a:r>
              <a:rPr lang="en-US" sz="2000" b="0" i="1" u="none" strike="noStrike" kern="1200" baseline="0" dirty="0">
                <a:solidFill>
                  <a:schemeClr val="tx1"/>
                </a:solidFill>
                <a:latin typeface="+mn-lt"/>
                <a:ea typeface="+mn-ea"/>
                <a:cs typeface="+mn-cs"/>
              </a:rPr>
              <a:t>ESB, </a:t>
            </a:r>
            <a:r>
              <a:rPr lang="en-US" sz="2000" b="0" i="0" u="none" strike="noStrike" kern="1200" baseline="0" dirty="0">
                <a:solidFill>
                  <a:schemeClr val="tx1"/>
                </a:solidFill>
                <a:latin typeface="+mn-lt"/>
                <a:ea typeface="+mn-ea"/>
                <a:cs typeface="+mn-cs"/>
              </a:rPr>
              <a:t>which is an intermediary element that can route and transform messages between service providers and consumers.</a:t>
            </a:r>
          </a:p>
          <a:p>
            <a:pPr lvl="1">
              <a:spcBef>
                <a:spcPts val="0"/>
              </a:spcBef>
            </a:pPr>
            <a:r>
              <a:rPr lang="en-US" sz="2000" b="0" i="1" u="none" strike="noStrike" kern="1200" baseline="0" dirty="0">
                <a:solidFill>
                  <a:schemeClr val="tx1"/>
                </a:solidFill>
                <a:latin typeface="+mn-lt"/>
                <a:ea typeface="+mn-ea"/>
                <a:cs typeface="+mn-cs"/>
              </a:rPr>
              <a:t>Registry of services, </a:t>
            </a:r>
            <a:r>
              <a:rPr lang="en-US" sz="2000" b="0" i="0" u="none" strike="noStrike" kern="1200" baseline="0" dirty="0">
                <a:solidFill>
                  <a:schemeClr val="tx1"/>
                </a:solidFill>
                <a:latin typeface="+mn-lt"/>
                <a:ea typeface="+mn-ea"/>
                <a:cs typeface="+mn-cs"/>
              </a:rPr>
              <a:t>which may be used by providers to register their services and by consumers to discover services at runtime.</a:t>
            </a:r>
          </a:p>
          <a:p>
            <a:pPr lvl="1">
              <a:spcBef>
                <a:spcPts val="0"/>
              </a:spcBef>
            </a:pPr>
            <a:r>
              <a:rPr lang="en-US" sz="2000" b="0" i="1" u="none" strike="noStrike" kern="1200" baseline="0" dirty="0">
                <a:solidFill>
                  <a:schemeClr val="tx1"/>
                </a:solidFill>
                <a:latin typeface="+mn-lt"/>
                <a:ea typeface="+mn-ea"/>
                <a:cs typeface="+mn-cs"/>
              </a:rPr>
              <a:t>Orchestration server, </a:t>
            </a:r>
            <a:r>
              <a:rPr lang="en-US" sz="2000" b="0" i="0" u="none" strike="noStrike" kern="1200" baseline="0" dirty="0">
                <a:solidFill>
                  <a:schemeClr val="tx1"/>
                </a:solidFill>
                <a:latin typeface="+mn-lt"/>
                <a:ea typeface="+mn-ea"/>
                <a:cs typeface="+mn-cs"/>
              </a:rPr>
              <a:t>which coordinates the interactions between service consumers and providers based on languages for business processes and workflows.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8" name="Title 1">
            <a:extLst>
              <a:ext uri="{FF2B5EF4-FFF2-40B4-BE49-F238E27FC236}">
                <a16:creationId xmlns:a16="http://schemas.microsoft.com/office/drawing/2014/main" id="{2E143FCC-A854-4EFE-9E7C-B3058DAF97F4}"/>
              </a:ext>
            </a:extLst>
          </p:cNvPr>
          <p:cNvSpPr>
            <a:spLocks noGrp="1"/>
          </p:cNvSpPr>
          <p:nvPr>
            <p:ph sz="quarter" idx="10"/>
          </p:nvPr>
        </p:nvSpPr>
        <p:spPr/>
        <p:txBody>
          <a:bodyPr>
            <a:normAutofit fontScale="97500"/>
          </a:bodyPr>
          <a:lstStyle/>
          <a:p>
            <a:r>
              <a:rPr lang="en-US" dirty="0"/>
              <a:t>Service Oriented Architecture Solution - 1</a:t>
            </a:r>
          </a:p>
        </p:txBody>
      </p:sp>
      <p:sp>
        <p:nvSpPr>
          <p:cNvPr id="2" name="Date Placeholder 1">
            <a:extLst>
              <a:ext uri="{FF2B5EF4-FFF2-40B4-BE49-F238E27FC236}">
                <a16:creationId xmlns:a16="http://schemas.microsoft.com/office/drawing/2014/main" id="{ADBA0CFB-C5AF-4BF5-883F-426198BA952B}"/>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EAB4266F-FE24-4F98-992A-D1332CB52122}"/>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25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800" b="0" i="0" u="none" strike="noStrike" kern="1200" baseline="0" dirty="0">
                <a:solidFill>
                  <a:schemeClr val="tx1"/>
                </a:solidFill>
                <a:latin typeface="+mn-lt"/>
                <a:ea typeface="+mn-ea"/>
                <a:cs typeface="+mn-cs"/>
              </a:rPr>
              <a:t>Connectors:</a:t>
            </a:r>
          </a:p>
          <a:p>
            <a:pPr lvl="2"/>
            <a:r>
              <a:rPr lang="en-US" sz="2400" b="0" i="1" u="none" strike="noStrike" kern="1200" baseline="0" dirty="0">
                <a:solidFill>
                  <a:schemeClr val="tx1"/>
                </a:solidFill>
                <a:latin typeface="+mn-lt"/>
                <a:ea typeface="+mn-ea"/>
                <a:cs typeface="+mn-cs"/>
              </a:rPr>
              <a:t>SOAP connector, </a:t>
            </a:r>
            <a:r>
              <a:rPr lang="en-US" sz="2400" b="0" i="0" u="none" strike="noStrike" kern="1200" baseline="0" dirty="0">
                <a:solidFill>
                  <a:schemeClr val="tx1"/>
                </a:solidFill>
                <a:latin typeface="+mn-lt"/>
                <a:ea typeface="+mn-ea"/>
                <a:cs typeface="+mn-cs"/>
              </a:rPr>
              <a:t>which uses the SOAP protocol for </a:t>
            </a:r>
            <a:r>
              <a:rPr lang="en-US" b="0" i="0" u="none" strike="noStrike" kern="1200" baseline="0" dirty="0">
                <a:solidFill>
                  <a:schemeClr val="tx1"/>
                </a:solidFill>
                <a:latin typeface="+mn-lt"/>
                <a:ea typeface="+mn-ea"/>
                <a:cs typeface="+mn-cs"/>
              </a:rPr>
              <a:t>synchronous communication between web services, typically over HTTP.</a:t>
            </a:r>
          </a:p>
          <a:p>
            <a:pPr lvl="2"/>
            <a:r>
              <a:rPr lang="en-US" sz="2400" b="0" i="1" u="none" strike="noStrike" kern="1200" baseline="0" dirty="0">
                <a:solidFill>
                  <a:schemeClr val="tx1"/>
                </a:solidFill>
                <a:latin typeface="+mn-lt"/>
                <a:ea typeface="+mn-ea"/>
                <a:cs typeface="+mn-cs"/>
              </a:rPr>
              <a:t>REST connector, </a:t>
            </a:r>
            <a:r>
              <a:rPr lang="en-US" sz="2400" b="0" i="0" u="none" strike="noStrike" kern="1200" baseline="0" dirty="0">
                <a:solidFill>
                  <a:schemeClr val="tx1"/>
                </a:solidFill>
                <a:latin typeface="+mn-lt"/>
                <a:ea typeface="+mn-ea"/>
                <a:cs typeface="+mn-cs"/>
              </a:rPr>
              <a:t>which relies on the basic request/reply </a:t>
            </a:r>
            <a:r>
              <a:rPr lang="en-US" b="0" i="0" u="none" strike="noStrike" kern="1200" baseline="0" dirty="0">
                <a:solidFill>
                  <a:schemeClr val="tx1"/>
                </a:solidFill>
                <a:latin typeface="+mn-lt"/>
                <a:ea typeface="+mn-ea"/>
                <a:cs typeface="+mn-cs"/>
              </a:rPr>
              <a:t>operations of the HTTP protocol.</a:t>
            </a:r>
          </a:p>
          <a:p>
            <a:pPr lvl="2"/>
            <a:r>
              <a:rPr lang="en-US" sz="2400" b="0" i="1" u="none" strike="noStrike" kern="1200" baseline="0" dirty="0">
                <a:solidFill>
                  <a:schemeClr val="tx1"/>
                </a:solidFill>
                <a:latin typeface="+mn-lt"/>
                <a:ea typeface="+mn-ea"/>
                <a:cs typeface="+mn-cs"/>
              </a:rPr>
              <a:t>Asynchronous messaging connector, </a:t>
            </a:r>
            <a:r>
              <a:rPr lang="en-US" sz="2400" b="0" i="0" u="none" strike="noStrike" kern="1200" baseline="0" dirty="0">
                <a:solidFill>
                  <a:schemeClr val="tx1"/>
                </a:solidFill>
                <a:latin typeface="+mn-lt"/>
                <a:ea typeface="+mn-ea"/>
                <a:cs typeface="+mn-cs"/>
              </a:rPr>
              <a:t>which uses a </a:t>
            </a:r>
            <a:r>
              <a:rPr lang="en-US" b="0" i="0" u="none" strike="noStrike" kern="1200" baseline="0" dirty="0">
                <a:solidFill>
                  <a:schemeClr val="tx1"/>
                </a:solidFill>
                <a:latin typeface="+mn-lt"/>
                <a:ea typeface="+mn-ea"/>
                <a:cs typeface="+mn-cs"/>
              </a:rPr>
              <a:t>messaging system to offer point-to-point or publish-subscribe asynchronous message exchanges.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4A56107C-9E20-46A4-B1D9-A8FC06C29DEF}"/>
              </a:ext>
            </a:extLst>
          </p:cNvPr>
          <p:cNvSpPr>
            <a:spLocks noGrp="1"/>
          </p:cNvSpPr>
          <p:nvPr>
            <p:ph sz="quarter" idx="10"/>
          </p:nvPr>
        </p:nvSpPr>
        <p:spPr/>
        <p:txBody>
          <a:bodyPr>
            <a:normAutofit fontScale="97500"/>
          </a:bodyPr>
          <a:lstStyle/>
          <a:p>
            <a:r>
              <a:rPr lang="en-US" dirty="0"/>
              <a:t>Service Oriented Architecture Solution - 2</a:t>
            </a:r>
          </a:p>
        </p:txBody>
      </p:sp>
      <p:sp>
        <p:nvSpPr>
          <p:cNvPr id="2" name="Date Placeholder 1">
            <a:extLst>
              <a:ext uri="{FF2B5EF4-FFF2-40B4-BE49-F238E27FC236}">
                <a16:creationId xmlns:a16="http://schemas.microsoft.com/office/drawing/2014/main" id="{2EA9976F-65DE-4FDE-93B6-B06F99D59726}"/>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2E06BE10-8130-4854-9F88-4CEC0ABA5F8D}"/>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301178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400" b="0" i="0" u="none" strike="noStrike" kern="1200" baseline="0" dirty="0">
                <a:solidFill>
                  <a:schemeClr val="tx1"/>
                </a:solidFill>
              </a:rPr>
              <a:t>Relations: Attachment of the different kinds of components available to the respective connectors</a:t>
            </a:r>
          </a:p>
          <a:p>
            <a:r>
              <a:rPr lang="en-US" sz="2400" b="0" i="0" u="none" strike="noStrike" kern="1200" baseline="0" dirty="0">
                <a:solidFill>
                  <a:schemeClr val="tx1"/>
                </a:solidFill>
              </a:rPr>
              <a:t>Constraints: Service consumers are connected to service providers, but intermediary components (e.g., ESB, registry, orchestration server) may be used.</a:t>
            </a:r>
          </a:p>
          <a:p>
            <a:r>
              <a:rPr lang="en-US" sz="2400" b="0" i="0" u="none" strike="noStrike" kern="1200" baseline="0" dirty="0">
                <a:solidFill>
                  <a:schemeClr val="tx1"/>
                </a:solidFill>
              </a:rPr>
              <a:t>Weaknesses: </a:t>
            </a:r>
          </a:p>
          <a:p>
            <a:pPr lvl="1"/>
            <a:r>
              <a:rPr lang="en-US" sz="2400" b="0" i="0" u="none" strike="noStrike" kern="1200" baseline="0" dirty="0">
                <a:solidFill>
                  <a:schemeClr val="tx1"/>
                </a:solidFill>
              </a:rPr>
              <a:t>SOA-based systems are typically complex to build.</a:t>
            </a:r>
          </a:p>
          <a:p>
            <a:pPr lvl="1"/>
            <a:r>
              <a:rPr lang="en-US" sz="2400" b="0" i="0" u="none" strike="noStrike" kern="1200" baseline="0" dirty="0">
                <a:solidFill>
                  <a:schemeClr val="tx1"/>
                </a:solidFill>
              </a:rPr>
              <a:t>You don’t control the evolution of independent services.</a:t>
            </a:r>
          </a:p>
          <a:p>
            <a:pPr lvl="1"/>
            <a:r>
              <a:rPr lang="en-US" sz="2400" b="0" i="0" u="none" strike="noStrike" kern="1200" baseline="0" dirty="0">
                <a:solidFill>
                  <a:schemeClr val="tx1"/>
                </a:solidFill>
              </a:rPr>
              <a:t>There is a performance overhead associated with the middleware, and services may be performance bottlenecks, and typically do not provide performance guarantees.</a:t>
            </a:r>
            <a:endParaRPr lang="en-US" sz="2400"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4B59FE38-638C-4F65-A020-70AFBBBA20B5}"/>
              </a:ext>
            </a:extLst>
          </p:cNvPr>
          <p:cNvSpPr>
            <a:spLocks noGrp="1"/>
          </p:cNvSpPr>
          <p:nvPr>
            <p:ph sz="quarter" idx="10"/>
          </p:nvPr>
        </p:nvSpPr>
        <p:spPr/>
        <p:txBody>
          <a:bodyPr>
            <a:normAutofit fontScale="97500"/>
          </a:bodyPr>
          <a:lstStyle/>
          <a:p>
            <a:r>
              <a:rPr lang="en-US" dirty="0"/>
              <a:t>Service</a:t>
            </a:r>
            <a:r>
              <a:rPr lang="en-US" baseline="0" dirty="0"/>
              <a:t> Oriented Architecture Solution - 3</a:t>
            </a:r>
            <a:endParaRPr lang="en-US" dirty="0"/>
          </a:p>
        </p:txBody>
      </p:sp>
      <p:sp>
        <p:nvSpPr>
          <p:cNvPr id="2" name="Date Placeholder 1">
            <a:extLst>
              <a:ext uri="{FF2B5EF4-FFF2-40B4-BE49-F238E27FC236}">
                <a16:creationId xmlns:a16="http://schemas.microsoft.com/office/drawing/2014/main" id="{FD87C79B-5763-4C4F-A13C-2A2E63B2D48E}"/>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6F37BADF-7526-4B3B-A140-474E781285E4}"/>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05006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5E16A6-0AF1-4993-8343-8C8101A52722}"/>
              </a:ext>
            </a:extLst>
          </p:cNvPr>
          <p:cNvSpPr>
            <a:spLocks noGrp="1"/>
          </p:cNvSpPr>
          <p:nvPr>
            <p:ph sz="quarter" idx="10"/>
          </p:nvPr>
        </p:nvSpPr>
        <p:spPr/>
        <p:txBody>
          <a:bodyPr/>
          <a:lstStyle/>
          <a:p>
            <a:r>
              <a:rPr lang="en-IN" dirty="0"/>
              <a:t>Model View Controller</a:t>
            </a:r>
          </a:p>
        </p:txBody>
      </p:sp>
      <p:sp>
        <p:nvSpPr>
          <p:cNvPr id="3" name="Date Placeholder 2">
            <a:extLst>
              <a:ext uri="{FF2B5EF4-FFF2-40B4-BE49-F238E27FC236}">
                <a16:creationId xmlns:a16="http://schemas.microsoft.com/office/drawing/2014/main" id="{64ACEB3B-2297-46EE-BB3B-BDF9DC37F2C1}"/>
              </a:ext>
            </a:extLst>
          </p:cNvPr>
          <p:cNvSpPr>
            <a:spLocks noGrp="1"/>
          </p:cNvSpPr>
          <p:nvPr>
            <p:ph type="dt" sz="half" idx="11"/>
          </p:nvPr>
        </p:nvSpPr>
        <p:spPr/>
        <p:txBody>
          <a:bodyPr/>
          <a:lstStyle/>
          <a:p>
            <a:r>
              <a:rPr lang="en-US"/>
              <a:t>Sept 30, 2023</a:t>
            </a:r>
            <a:endParaRPr lang="en-US" dirty="0"/>
          </a:p>
        </p:txBody>
      </p:sp>
      <p:sp>
        <p:nvSpPr>
          <p:cNvPr id="4" name="Footer Placeholder 3">
            <a:extLst>
              <a:ext uri="{FF2B5EF4-FFF2-40B4-BE49-F238E27FC236}">
                <a16:creationId xmlns:a16="http://schemas.microsoft.com/office/drawing/2014/main" id="{46ABAE53-6A40-4F25-AA6D-0C6125CE5217}"/>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5A81FC90-0459-419F-A78E-7EA59F019BC0}"/>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197986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b="1" dirty="0"/>
              <a:t>Context</a:t>
            </a:r>
            <a:r>
              <a:rPr lang="en-US" sz="1800" dirty="0"/>
              <a:t>: User interface software is typically the most frequently modified portion of an interactive application.  Users often wish to look at data from different perspectives, such as a bar graph or a pie chart. These representations should both reflect the current state of the data.</a:t>
            </a:r>
          </a:p>
          <a:p>
            <a:r>
              <a:rPr lang="en-US" sz="1800" b="1" dirty="0"/>
              <a:t>Problem</a:t>
            </a:r>
            <a:r>
              <a:rPr lang="en-US" sz="1800" dirty="0"/>
              <a:t>: How can user interface functionality be kept separate from application functionality and yet still be responsive to user input, or to changes in the underlying application’s data? And how can multiple views of the user interface be created, maintained, and coordinated when the underlying application data changes?</a:t>
            </a:r>
          </a:p>
          <a:p>
            <a:r>
              <a:rPr lang="en-US" sz="1800" b="1" dirty="0"/>
              <a:t>Solution</a:t>
            </a:r>
            <a:r>
              <a:rPr lang="en-US" sz="1800" dirty="0"/>
              <a:t>: The model-view-controller (MVC) pattern separates application functionality into three kinds of components:</a:t>
            </a:r>
          </a:p>
          <a:p>
            <a:pPr lvl="1">
              <a:spcBef>
                <a:spcPts val="0"/>
              </a:spcBef>
            </a:pPr>
            <a:r>
              <a:rPr lang="en-US" sz="1800" dirty="0"/>
              <a:t>A model, which contains the application’s data</a:t>
            </a:r>
          </a:p>
          <a:p>
            <a:pPr lvl="1">
              <a:spcBef>
                <a:spcPts val="0"/>
              </a:spcBef>
            </a:pPr>
            <a:r>
              <a:rPr lang="en-US" sz="1800" dirty="0"/>
              <a:t>A view, which displays some portion of the underlying data and interacts with the user</a:t>
            </a:r>
          </a:p>
          <a:p>
            <a:pPr lvl="1">
              <a:spcBef>
                <a:spcPts val="0"/>
              </a:spcBef>
            </a:pPr>
            <a:r>
              <a:rPr lang="en-US" sz="1800" dirty="0"/>
              <a:t>A controller, which mediates between the model and the view and manages the notifications of state changes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AE7C161C-1113-4D93-B69F-0CBEB7CF2CB6}"/>
              </a:ext>
            </a:extLst>
          </p:cNvPr>
          <p:cNvSpPr>
            <a:spLocks noGrp="1"/>
          </p:cNvSpPr>
          <p:nvPr>
            <p:ph sz="quarter" idx="10"/>
          </p:nvPr>
        </p:nvSpPr>
        <p:spPr/>
        <p:txBody>
          <a:bodyPr/>
          <a:lstStyle/>
          <a:p>
            <a:r>
              <a:rPr lang="en-US" dirty="0"/>
              <a:t>Model-View-Controller Pattern</a:t>
            </a:r>
          </a:p>
        </p:txBody>
      </p:sp>
      <p:sp>
        <p:nvSpPr>
          <p:cNvPr id="2" name="Date Placeholder 1">
            <a:extLst>
              <a:ext uri="{FF2B5EF4-FFF2-40B4-BE49-F238E27FC236}">
                <a16:creationId xmlns:a16="http://schemas.microsoft.com/office/drawing/2014/main" id="{908FE917-938F-4AE2-939C-001DAF9820AD}"/>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06847161-572E-4AE1-A2E7-397552CCC023}"/>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8329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0332ECA-DC85-4629-9E1B-D79183350728}"/>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5" name="Picture 4" descr="Description: Description: Description: http://java.sun.com/blueprints/patterns/images/mvc-structure-generic.gif"/>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28737"/>
            <a:ext cx="8208912" cy="5124599"/>
          </a:xfrm>
          <a:prstGeom prst="rect">
            <a:avLst/>
          </a:prstGeom>
          <a:noFill/>
          <a:ln>
            <a:noFill/>
          </a:ln>
        </p:spPr>
      </p:pic>
      <p:sp>
        <p:nvSpPr>
          <p:cNvPr id="7" name="Title 1">
            <a:extLst>
              <a:ext uri="{FF2B5EF4-FFF2-40B4-BE49-F238E27FC236}">
                <a16:creationId xmlns:a16="http://schemas.microsoft.com/office/drawing/2014/main" id="{2E2CFB12-23B1-44EA-8B7A-66F9C7A9C94B}"/>
              </a:ext>
            </a:extLst>
          </p:cNvPr>
          <p:cNvSpPr>
            <a:spLocks noGrp="1"/>
          </p:cNvSpPr>
          <p:nvPr>
            <p:ph sz="quarter" idx="10"/>
          </p:nvPr>
        </p:nvSpPr>
        <p:spPr/>
        <p:txBody>
          <a:bodyPr/>
          <a:lstStyle/>
          <a:p>
            <a:r>
              <a:rPr lang="en-US" dirty="0"/>
              <a:t>MVC</a:t>
            </a:r>
            <a:r>
              <a:rPr lang="en-US" baseline="0" dirty="0"/>
              <a:t> Example</a:t>
            </a:r>
            <a:endParaRPr lang="en-US" dirty="0"/>
          </a:p>
        </p:txBody>
      </p:sp>
      <p:sp>
        <p:nvSpPr>
          <p:cNvPr id="2" name="Date Placeholder 1">
            <a:extLst>
              <a:ext uri="{FF2B5EF4-FFF2-40B4-BE49-F238E27FC236}">
                <a16:creationId xmlns:a16="http://schemas.microsoft.com/office/drawing/2014/main" id="{0A6B3A4F-189C-4305-A1D2-82F5FAE900E7}"/>
              </a:ext>
            </a:extLst>
          </p:cNvPr>
          <p:cNvSpPr>
            <a:spLocks noGrp="1"/>
          </p:cNvSpPr>
          <p:nvPr>
            <p:ph type="dt" sz="half" idx="12"/>
          </p:nvPr>
        </p:nvSpPr>
        <p:spPr/>
        <p:txBody>
          <a:bodyPr/>
          <a:lstStyle/>
          <a:p>
            <a:r>
              <a:rPr lang="en-US"/>
              <a:t>Sept 30, 2023</a:t>
            </a:r>
          </a:p>
        </p:txBody>
      </p:sp>
      <p:sp>
        <p:nvSpPr>
          <p:cNvPr id="3" name="Slide Number Placeholder 2">
            <a:extLst>
              <a:ext uri="{FF2B5EF4-FFF2-40B4-BE49-F238E27FC236}">
                <a16:creationId xmlns:a16="http://schemas.microsoft.com/office/drawing/2014/main" id="{97358143-91E4-4DF7-B963-71793CACF88F}"/>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36410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The MVC pattern breaks system functionality into three components: a</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model, a view, and a controller that mediates between the model and the view.</a:t>
            </a:r>
          </a:p>
          <a:p>
            <a:r>
              <a:rPr lang="en-US" sz="3200" b="0" i="0" u="none" strike="noStrike" kern="1200" baseline="0" dirty="0">
                <a:solidFill>
                  <a:schemeClr val="tx1"/>
                </a:solidFill>
                <a:latin typeface="+mn-lt"/>
                <a:ea typeface="+mn-ea"/>
                <a:cs typeface="+mn-cs"/>
              </a:rPr>
              <a:t>Elements: </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model </a:t>
            </a:r>
            <a:r>
              <a:rPr lang="en-US" sz="2800" b="0" i="0" u="none" strike="noStrike" kern="1200" baseline="0" dirty="0">
                <a:solidFill>
                  <a:schemeClr val="tx1"/>
                </a:solidFill>
                <a:latin typeface="+mn-lt"/>
                <a:ea typeface="+mn-ea"/>
                <a:cs typeface="+mn-cs"/>
              </a:rPr>
              <a:t>is a representation of the application data or state, and it contains (or provides an interface  to) application logic.</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view </a:t>
            </a:r>
            <a:r>
              <a:rPr lang="en-US" sz="2800" b="0" i="0" u="none" strike="noStrike" kern="1200" baseline="0" dirty="0">
                <a:solidFill>
                  <a:schemeClr val="tx1"/>
                </a:solidFill>
                <a:latin typeface="+mn-lt"/>
                <a:ea typeface="+mn-ea"/>
                <a:cs typeface="+mn-cs"/>
              </a:rPr>
              <a:t>is a user interface component that either produces a representation of the model for the user or allows for some form of user input, or both.</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controller </a:t>
            </a:r>
            <a:r>
              <a:rPr lang="en-US" sz="2800" b="0" i="0" u="none" strike="noStrike" kern="1200" baseline="0" dirty="0">
                <a:solidFill>
                  <a:schemeClr val="tx1"/>
                </a:solidFill>
                <a:latin typeface="+mn-lt"/>
                <a:ea typeface="+mn-ea"/>
                <a:cs typeface="+mn-cs"/>
              </a:rPr>
              <a:t>manages the interaction between the model and the view, translating user actions into changes to the model or changes to the view.</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0E6A4EDD-E143-443B-A3C0-B89F75C7BF35}"/>
              </a:ext>
            </a:extLst>
          </p:cNvPr>
          <p:cNvSpPr>
            <a:spLocks noGrp="1"/>
          </p:cNvSpPr>
          <p:nvPr>
            <p:ph sz="quarter" idx="10"/>
          </p:nvPr>
        </p:nvSpPr>
        <p:spPr/>
        <p:txBody>
          <a:bodyPr/>
          <a:lstStyle/>
          <a:p>
            <a:r>
              <a:rPr lang="en-US" dirty="0"/>
              <a:t>MVC Solution - 1</a:t>
            </a:r>
          </a:p>
        </p:txBody>
      </p:sp>
      <p:sp>
        <p:nvSpPr>
          <p:cNvPr id="2" name="Date Placeholder 1">
            <a:extLst>
              <a:ext uri="{FF2B5EF4-FFF2-40B4-BE49-F238E27FC236}">
                <a16:creationId xmlns:a16="http://schemas.microsoft.com/office/drawing/2014/main" id="{ACE901EA-4E07-4BE5-BD37-D1C60B4A9EE5}"/>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3D105138-D06C-4BE5-943C-57DB03B15C34}"/>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13510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notifies </a:t>
            </a:r>
            <a:r>
              <a:rPr lang="en-US" sz="3200" b="0" i="0" u="none" strike="noStrike" kern="1200" baseline="0" dirty="0">
                <a:solidFill>
                  <a:schemeClr val="tx1"/>
                </a:solidFill>
                <a:latin typeface="+mn-lt"/>
                <a:ea typeface="+mn-ea"/>
                <a:cs typeface="+mn-cs"/>
              </a:rPr>
              <a:t>relation connects instances of model, view, and controller, notifying elements of relevant state changes.</a:t>
            </a:r>
          </a:p>
          <a:p>
            <a:r>
              <a:rPr lang="en-US" sz="3200" b="0" i="0" u="none" strike="noStrike" kern="1200" baseline="0" dirty="0">
                <a:solidFill>
                  <a:schemeClr val="tx1"/>
                </a:solidFill>
                <a:latin typeface="+mn-lt"/>
                <a:ea typeface="+mn-ea"/>
                <a:cs typeface="+mn-cs"/>
              </a:rPr>
              <a:t>Constraints: </a:t>
            </a:r>
          </a:p>
          <a:p>
            <a:pPr lvl="1"/>
            <a:r>
              <a:rPr lang="en-US" sz="2800" b="0" i="0" u="none" strike="noStrike" kern="1200" baseline="0" dirty="0">
                <a:solidFill>
                  <a:schemeClr val="tx1"/>
                </a:solidFill>
                <a:latin typeface="+mn-lt"/>
                <a:ea typeface="+mn-ea"/>
                <a:cs typeface="+mn-cs"/>
              </a:rPr>
              <a:t>There must be at least one instance each of model, view, and controller.</a:t>
            </a:r>
          </a:p>
          <a:p>
            <a:pPr lvl="1"/>
            <a:r>
              <a:rPr lang="en-US" sz="2800" b="0" i="0" u="none" strike="noStrike" kern="1200" baseline="0" dirty="0">
                <a:solidFill>
                  <a:schemeClr val="tx1"/>
                </a:solidFill>
                <a:latin typeface="+mn-lt"/>
                <a:ea typeface="+mn-ea"/>
                <a:cs typeface="+mn-cs"/>
              </a:rPr>
              <a:t>The model component should not interact directly with the controller.</a:t>
            </a:r>
          </a:p>
          <a:p>
            <a:r>
              <a:rPr lang="en-US" sz="3200" b="0" i="0" u="none" strike="noStrike" kern="1200" baseline="0" dirty="0">
                <a:solidFill>
                  <a:schemeClr val="tx1"/>
                </a:solidFill>
                <a:latin typeface="+mn-lt"/>
                <a:ea typeface="+mn-ea"/>
                <a:cs typeface="+mn-cs"/>
              </a:rPr>
              <a:t>Weaknesses:</a:t>
            </a:r>
          </a:p>
          <a:p>
            <a:pPr lvl="1"/>
            <a:r>
              <a:rPr lang="en-US" sz="2800" b="0" i="0" u="none" strike="noStrike" kern="1200" baseline="0" dirty="0">
                <a:solidFill>
                  <a:schemeClr val="tx1"/>
                </a:solidFill>
                <a:latin typeface="+mn-lt"/>
                <a:ea typeface="+mn-ea"/>
                <a:cs typeface="+mn-cs"/>
              </a:rPr>
              <a:t>The complexity may not be worth it for simple user interfaces.</a:t>
            </a:r>
          </a:p>
          <a:p>
            <a:pPr lvl="1"/>
            <a:r>
              <a:rPr lang="en-US" sz="2800" b="0" i="0" u="none" strike="noStrike" kern="1200" baseline="0" dirty="0">
                <a:solidFill>
                  <a:schemeClr val="tx1"/>
                </a:solidFill>
                <a:latin typeface="+mn-lt"/>
                <a:ea typeface="+mn-ea"/>
                <a:cs typeface="+mn-cs"/>
              </a:rPr>
              <a:t>The model, view, and controller abstractions may not be good fits for some user interface toolkits.</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F5FEB2D8-7C42-4FD4-BBC6-3306DB8A39AE}"/>
              </a:ext>
            </a:extLst>
          </p:cNvPr>
          <p:cNvSpPr>
            <a:spLocks noGrp="1"/>
          </p:cNvSpPr>
          <p:nvPr>
            <p:ph sz="quarter" idx="10"/>
          </p:nvPr>
        </p:nvSpPr>
        <p:spPr/>
        <p:txBody>
          <a:bodyPr/>
          <a:lstStyle/>
          <a:p>
            <a:r>
              <a:rPr lang="en-US" dirty="0"/>
              <a:t>MVC Solution - 2</a:t>
            </a:r>
          </a:p>
        </p:txBody>
      </p:sp>
      <p:sp>
        <p:nvSpPr>
          <p:cNvPr id="2" name="Date Placeholder 1">
            <a:extLst>
              <a:ext uri="{FF2B5EF4-FFF2-40B4-BE49-F238E27FC236}">
                <a16:creationId xmlns:a16="http://schemas.microsoft.com/office/drawing/2014/main" id="{B487A596-3FD7-4035-8648-D52112611B48}"/>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D88CF3BD-F6FF-4E7E-9E53-FC86E40CAB0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42987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1955E6-AE6B-4F8D-A343-8F6961B6ADB3}"/>
              </a:ext>
            </a:extLst>
          </p:cNvPr>
          <p:cNvSpPr>
            <a:spLocks noGrp="1"/>
          </p:cNvSpPr>
          <p:nvPr>
            <p:ph sz="quarter" idx="10"/>
          </p:nvPr>
        </p:nvSpPr>
        <p:spPr/>
        <p:txBody>
          <a:bodyPr/>
          <a:lstStyle/>
          <a:p>
            <a:r>
              <a:rPr lang="en-US" dirty="0"/>
              <a:t>Service Oriented Architecture Pattern</a:t>
            </a:r>
          </a:p>
        </p:txBody>
      </p:sp>
      <p:sp>
        <p:nvSpPr>
          <p:cNvPr id="3" name="Date Placeholder 2">
            <a:extLst>
              <a:ext uri="{FF2B5EF4-FFF2-40B4-BE49-F238E27FC236}">
                <a16:creationId xmlns:a16="http://schemas.microsoft.com/office/drawing/2014/main" id="{3F4AE7AA-EE2D-4F9F-972D-9075E6F0A492}"/>
              </a:ext>
            </a:extLst>
          </p:cNvPr>
          <p:cNvSpPr>
            <a:spLocks noGrp="1"/>
          </p:cNvSpPr>
          <p:nvPr>
            <p:ph type="dt" sz="half" idx="11"/>
          </p:nvPr>
        </p:nvSpPr>
        <p:spPr/>
        <p:txBody>
          <a:bodyPr/>
          <a:lstStyle/>
          <a:p>
            <a:r>
              <a:rPr lang="en-US"/>
              <a:t>Sept 30, 2023</a:t>
            </a:r>
            <a:endParaRPr lang="en-US" dirty="0"/>
          </a:p>
        </p:txBody>
      </p:sp>
      <p:sp>
        <p:nvSpPr>
          <p:cNvPr id="4" name="Footer Placeholder 3">
            <a:extLst>
              <a:ext uri="{FF2B5EF4-FFF2-40B4-BE49-F238E27FC236}">
                <a16:creationId xmlns:a16="http://schemas.microsoft.com/office/drawing/2014/main" id="{D7ABFE9F-7BC4-445F-B6FF-50387CAA0899}"/>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1E5614F0-11D0-43DF-BD35-98C63FD5AA2E}"/>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99796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1" dirty="0"/>
              <a:t>Context</a:t>
            </a:r>
            <a:r>
              <a:rPr lang="en-US" sz="2400" dirty="0"/>
              <a:t>: A number of services are offered (and described) by service providers </a:t>
            </a:r>
            <a:r>
              <a:rPr lang="en-US" sz="2400" kern="1200" dirty="0">
                <a:solidFill>
                  <a:schemeClr val="tx1"/>
                </a:solidFill>
                <a:effectLst/>
              </a:rPr>
              <a:t>and consumed by service consumers. Service consumers need to be able to understand and use these services without any detailed knowledge of their </a:t>
            </a:r>
            <a:r>
              <a:rPr lang="en-US" sz="2400" dirty="0"/>
              <a:t>implementation.</a:t>
            </a:r>
          </a:p>
          <a:p>
            <a:r>
              <a:rPr lang="en-US" sz="2400" b="1" dirty="0"/>
              <a:t>Problem</a:t>
            </a:r>
            <a:r>
              <a:rPr lang="en-US" sz="2400" dirty="0"/>
              <a:t>: How can we support interoperability of distributed components running on different platforms and written in different implementation languages, provided by different organizations, and distributed across the Internet? </a:t>
            </a:r>
          </a:p>
          <a:p>
            <a:r>
              <a:rPr lang="en-US" sz="2400" b="1" dirty="0"/>
              <a:t>Solution</a:t>
            </a:r>
            <a:r>
              <a:rPr lang="en-US" sz="2400" dirty="0"/>
              <a:t>: The service-oriented architecture (SOA) pattern describes a collection of distributed components that provide and/or consume services.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00080D28-8F62-4559-B6CB-B4D59EEA226E}"/>
              </a:ext>
            </a:extLst>
          </p:cNvPr>
          <p:cNvSpPr>
            <a:spLocks noGrp="1"/>
          </p:cNvSpPr>
          <p:nvPr>
            <p:ph sz="quarter" idx="10"/>
          </p:nvPr>
        </p:nvSpPr>
        <p:spPr/>
        <p:txBody>
          <a:bodyPr>
            <a:normAutofit fontScale="97500"/>
          </a:bodyPr>
          <a:lstStyle/>
          <a:p>
            <a:r>
              <a:rPr lang="en-US" dirty="0"/>
              <a:t>Service Oriented Architecture Pattern</a:t>
            </a:r>
          </a:p>
        </p:txBody>
      </p:sp>
      <p:sp>
        <p:nvSpPr>
          <p:cNvPr id="2" name="Date Placeholder 1">
            <a:extLst>
              <a:ext uri="{FF2B5EF4-FFF2-40B4-BE49-F238E27FC236}">
                <a16:creationId xmlns:a16="http://schemas.microsoft.com/office/drawing/2014/main" id="{06CC8634-52EC-422C-A222-A753E44E6440}"/>
              </a:ext>
            </a:extLst>
          </p:cNvPr>
          <p:cNvSpPr>
            <a:spLocks noGrp="1"/>
          </p:cNvSpPr>
          <p:nvPr>
            <p:ph type="dt" sz="half" idx="12"/>
          </p:nvPr>
        </p:nvSpPr>
        <p:spPr/>
        <p:txBody>
          <a:bodyPr/>
          <a:lstStyle/>
          <a:p>
            <a:r>
              <a:rPr lang="en-US"/>
              <a:t>Sept 30, 2023</a:t>
            </a:r>
          </a:p>
        </p:txBody>
      </p:sp>
      <p:sp>
        <p:nvSpPr>
          <p:cNvPr id="5" name="Slide Number Placeholder 4">
            <a:extLst>
              <a:ext uri="{FF2B5EF4-FFF2-40B4-BE49-F238E27FC236}">
                <a16:creationId xmlns:a16="http://schemas.microsoft.com/office/drawing/2014/main" id="{66BE5C12-6C9A-4CC8-9FD3-88736B8EB57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259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B4AC6E-AA83-4AD2-A1A2-77AB389C8B68}"/>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631497"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00526"/>
            <a:ext cx="3886200" cy="3468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5F6C37DF-4CB2-40F1-8901-42FF2C3C2827}"/>
              </a:ext>
            </a:extLst>
          </p:cNvPr>
          <p:cNvSpPr>
            <a:spLocks noGrp="1"/>
          </p:cNvSpPr>
          <p:nvPr>
            <p:ph sz="quarter" idx="10"/>
          </p:nvPr>
        </p:nvSpPr>
        <p:spPr/>
        <p:txBody>
          <a:bodyPr>
            <a:normAutofit fontScale="97500"/>
          </a:bodyPr>
          <a:lstStyle/>
          <a:p>
            <a:r>
              <a:rPr lang="en-US" dirty="0"/>
              <a:t>Service</a:t>
            </a:r>
            <a:r>
              <a:rPr lang="en-US" baseline="0" dirty="0"/>
              <a:t> Oriented Architecture Example</a:t>
            </a:r>
            <a:endParaRPr lang="en-US" dirty="0"/>
          </a:p>
        </p:txBody>
      </p:sp>
      <p:sp>
        <p:nvSpPr>
          <p:cNvPr id="2" name="Date Placeholder 1">
            <a:extLst>
              <a:ext uri="{FF2B5EF4-FFF2-40B4-BE49-F238E27FC236}">
                <a16:creationId xmlns:a16="http://schemas.microsoft.com/office/drawing/2014/main" id="{A865AD1E-E8EF-415D-B653-D9A59E45AD7F}"/>
              </a:ext>
            </a:extLst>
          </p:cNvPr>
          <p:cNvSpPr>
            <a:spLocks noGrp="1"/>
          </p:cNvSpPr>
          <p:nvPr>
            <p:ph type="dt" sz="half" idx="12"/>
          </p:nvPr>
        </p:nvSpPr>
        <p:spPr/>
        <p:txBody>
          <a:bodyPr/>
          <a:lstStyle/>
          <a:p>
            <a:r>
              <a:rPr lang="en-US"/>
              <a:t>Sept 30, 2023</a:t>
            </a:r>
          </a:p>
        </p:txBody>
      </p:sp>
      <p:sp>
        <p:nvSpPr>
          <p:cNvPr id="3" name="Slide Number Placeholder 2">
            <a:extLst>
              <a:ext uri="{FF2B5EF4-FFF2-40B4-BE49-F238E27FC236}">
                <a16:creationId xmlns:a16="http://schemas.microsoft.com/office/drawing/2014/main" id="{FF2284CC-CB6F-40C0-9F7F-091C93BF8B8D}"/>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93801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A90C96-452E-4943-942D-4200B3BD120A}"/>
</file>

<file path=customXml/itemProps2.xml><?xml version="1.0" encoding="utf-8"?>
<ds:datastoreItem xmlns:ds="http://schemas.openxmlformats.org/officeDocument/2006/customXml" ds:itemID="{0B1CED73-475F-419A-8EB9-B2EA17596E1F}"/>
</file>

<file path=customXml/itemProps3.xml><?xml version="1.0" encoding="utf-8"?>
<ds:datastoreItem xmlns:ds="http://schemas.openxmlformats.org/officeDocument/2006/customXml" ds:itemID="{6A65024B-2E72-4786-A6DA-4CF4AA294D33}"/>
</file>

<file path=docProps/app.xml><?xml version="1.0" encoding="utf-8"?>
<Properties xmlns="http://schemas.openxmlformats.org/officeDocument/2006/extended-properties" xmlns:vt="http://schemas.openxmlformats.org/officeDocument/2006/docPropsVTypes">
  <Template/>
  <TotalTime>921</TotalTime>
  <Words>928</Words>
  <Application>Microsoft Office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Module 6 CS 10B Patterns – Part 2  MVC/SOA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75</cp:revision>
  <dcterms:created xsi:type="dcterms:W3CDTF">2011-09-14T09:42:05Z</dcterms:created>
  <dcterms:modified xsi:type="dcterms:W3CDTF">2023-09-29T16:31:57Z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