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60" r:id="rId2"/>
    <p:sldId id="321" r:id="rId3"/>
    <p:sldId id="279" r:id="rId4"/>
    <p:sldId id="280" r:id="rId5"/>
    <p:sldId id="281" r:id="rId6"/>
    <p:sldId id="282" r:id="rId7"/>
    <p:sldId id="322" r:id="rId8"/>
    <p:sldId id="283" r:id="rId9"/>
    <p:sldId id="284" r:id="rId10"/>
    <p:sldId id="285" r:id="rId11"/>
    <p:sldId id="286" r:id="rId12"/>
    <p:sldId id="323" r:id="rId13"/>
    <p:sldId id="324" r:id="rId14"/>
    <p:sldId id="325" r:id="rId15"/>
    <p:sldId id="326" r:id="rId16"/>
    <p:sldId id="327" r:id="rId17"/>
    <p:sldId id="328" r:id="rId18"/>
    <p:sldId id="329" r:id="rId19"/>
    <p:sldId id="330" r:id="rId20"/>
    <p:sldId id="331" r:id="rId21"/>
    <p:sldId id="332" r:id="rId22"/>
    <p:sldId id="33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2011"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03B3A1-B4B8-4FE5-836E-7F187D902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AC9A573-C23B-4322-89A3-1293B6DFF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F42556-F6DA-4855-9E60-34CABDC6EA4F}" type="datetimeFigureOut">
              <a:rPr lang="en-IN" smtClean="0"/>
              <a:t>13-10-2023</a:t>
            </a:fld>
            <a:endParaRPr lang="en-IN"/>
          </a:p>
        </p:txBody>
      </p:sp>
      <p:sp>
        <p:nvSpPr>
          <p:cNvPr id="4" name="Footer Placeholder 3">
            <a:extLst>
              <a:ext uri="{FF2B5EF4-FFF2-40B4-BE49-F238E27FC236}">
                <a16:creationId xmlns:a16="http://schemas.microsoft.com/office/drawing/2014/main" id="{84E3BD58-B210-4BB0-A6B5-208133FEA0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E4E4CAB-8F4A-487C-87AA-6AD6B4A2D9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091653-E671-4077-A91C-FDF5DD32EB17}" type="slidenum">
              <a:rPr lang="en-IN" smtClean="0"/>
              <a:t>‹#›</a:t>
            </a:fld>
            <a:endParaRPr lang="en-IN"/>
          </a:p>
        </p:txBody>
      </p:sp>
    </p:spTree>
    <p:extLst>
      <p:ext uri="{BB962C8B-B14F-4D97-AF65-F5344CB8AC3E}">
        <p14:creationId xmlns:p14="http://schemas.microsoft.com/office/powerpoint/2010/main" val="791660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13-10-2023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October 14,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October 14, 2023</a:t>
            </a:r>
            <a:endParaRPr lang="en-AU"/>
          </a:p>
        </p:txBody>
      </p:sp>
      <p:sp>
        <p:nvSpPr>
          <p:cNvPr id="5" name="Footer Placeholder 4"/>
          <p:cNvSpPr>
            <a:spLocks noGrp="1"/>
          </p:cNvSpPr>
          <p:nvPr>
            <p:ph type="ftr" sz="quarter" idx="11"/>
          </p:nvPr>
        </p:nvSpPr>
        <p:spPr/>
        <p:txBody>
          <a:bodyPr/>
          <a:lstStyle/>
          <a:p>
            <a:r>
              <a:rPr lang="en-AU"/>
              <a:t>SE ZG651/ SS 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5571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 ZG651/ SS ZG653 Software Architectures</a:t>
            </a:r>
            <a:endParaRPr lang="en-AU" dirty="0"/>
          </a:p>
        </p:txBody>
      </p:sp>
    </p:spTree>
    <p:extLst>
      <p:ext uri="{BB962C8B-B14F-4D97-AF65-F5344CB8AC3E}">
        <p14:creationId xmlns:p14="http://schemas.microsoft.com/office/powerpoint/2010/main" val="118246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October 14, 2023</a:t>
            </a:r>
            <a:endParaRPr lang="en-AU"/>
          </a:p>
        </p:txBody>
      </p:sp>
      <p:sp>
        <p:nvSpPr>
          <p:cNvPr id="4" name="Footer Placeholder 3"/>
          <p:cNvSpPr>
            <a:spLocks noGrp="1"/>
          </p:cNvSpPr>
          <p:nvPr>
            <p:ph type="ftr" sz="quarter" idx="11"/>
          </p:nvPr>
        </p:nvSpPr>
        <p:spPr/>
        <p:txBody>
          <a:bodyPr/>
          <a:lstStyle/>
          <a:p>
            <a:r>
              <a:rPr lang="en-AU"/>
              <a:t>SE ZG651/ SS 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408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October 14,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 ZG651/ SS 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October 14,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 ZG651/ SS 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October 14,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 ZG651/ SS 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October 14,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October 14,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October 14,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October 14,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 ZG651/ SS 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October 14,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 ZG651/ SS 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Module 7</a:t>
            </a:r>
            <a:br>
              <a:rPr lang="en-US" sz="4000" dirty="0"/>
            </a:br>
            <a:r>
              <a:rPr lang="en-US" sz="2800" dirty="0"/>
              <a:t>Patterns – Part 3</a:t>
            </a:r>
          </a:p>
        </p:txBody>
      </p:sp>
      <p:sp>
        <p:nvSpPr>
          <p:cNvPr id="6" name="Content Placeholder 5"/>
          <p:cNvSpPr>
            <a:spLocks noGrp="1"/>
          </p:cNvSpPr>
          <p:nvPr>
            <p:ph sz="quarter" idx="13"/>
          </p:nvPr>
        </p:nvSpPr>
        <p:spPr/>
        <p:txBody>
          <a:bodyPr/>
          <a:lstStyle/>
          <a:p>
            <a:r>
              <a:rPr lang="en-US" dirty="0"/>
              <a:t>Harvinder S Jabbal</a:t>
            </a:r>
          </a:p>
          <a:p>
            <a:r>
              <a:rPr lang="en-US" dirty="0"/>
              <a:t>SSZG653 Software Architectures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 ZG651/ SS 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October 14,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200" b="0" i="0" u="none" strike="noStrike" kern="1200" baseline="0" dirty="0">
                <a:solidFill>
                  <a:schemeClr val="tx1"/>
                </a:solidFill>
                <a:latin typeface="+mn-lt"/>
                <a:ea typeface="+mn-ea"/>
                <a:cs typeface="+mn-cs"/>
              </a:rPr>
              <a:t>Overview: Computation is achieved by cooperating peers that request service from and provide services to one another across a network.</a:t>
            </a:r>
          </a:p>
          <a:p>
            <a:r>
              <a:rPr lang="en-US" sz="3200" b="0" i="0" u="none" strike="noStrike" kern="1200" baseline="0" dirty="0">
                <a:solidFill>
                  <a:schemeClr val="tx1"/>
                </a:solidFill>
                <a:latin typeface="+mn-lt"/>
                <a:ea typeface="+mn-ea"/>
                <a:cs typeface="+mn-cs"/>
              </a:rPr>
              <a:t>Elements: </a:t>
            </a:r>
          </a:p>
          <a:p>
            <a:pPr lvl="1"/>
            <a:r>
              <a:rPr lang="en-US" sz="2800" b="0" i="1" u="none" strike="noStrike" kern="1200" baseline="0" dirty="0">
                <a:solidFill>
                  <a:schemeClr val="tx1"/>
                </a:solidFill>
                <a:latin typeface="+mn-lt"/>
                <a:ea typeface="+mn-ea"/>
                <a:cs typeface="+mn-cs"/>
              </a:rPr>
              <a:t>Peer, </a:t>
            </a:r>
            <a:r>
              <a:rPr lang="en-US" sz="2800" b="0" i="0" u="none" strike="noStrike" kern="1200" baseline="0" dirty="0">
                <a:solidFill>
                  <a:schemeClr val="tx1"/>
                </a:solidFill>
                <a:latin typeface="+mn-lt"/>
                <a:ea typeface="+mn-ea"/>
                <a:cs typeface="+mn-cs"/>
              </a:rPr>
              <a:t>which is an independent component running on a network node. Special peer components can provide routing, indexing, and peer search capability.</a:t>
            </a:r>
          </a:p>
          <a:p>
            <a:pPr lvl="1"/>
            <a:r>
              <a:rPr lang="en-US" sz="2800" b="0" i="1" u="none" strike="noStrike" kern="1200" baseline="0" dirty="0">
                <a:solidFill>
                  <a:schemeClr val="tx1"/>
                </a:solidFill>
                <a:latin typeface="+mn-lt"/>
                <a:ea typeface="+mn-ea"/>
                <a:cs typeface="+mn-cs"/>
              </a:rPr>
              <a:t>Request/reply connector, </a:t>
            </a:r>
            <a:r>
              <a:rPr lang="en-US" sz="2800" b="0" i="0" u="none" strike="noStrike" kern="1200" baseline="0" dirty="0">
                <a:solidFill>
                  <a:schemeClr val="tx1"/>
                </a:solidFill>
                <a:latin typeface="+mn-lt"/>
                <a:ea typeface="+mn-ea"/>
                <a:cs typeface="+mn-cs"/>
              </a:rPr>
              <a:t>which is used to connect to the peer network, search for other peers, and invoke services from other peers. In some cases, the need for a reply is done away with.</a:t>
            </a:r>
          </a:p>
          <a:p>
            <a:r>
              <a:rPr lang="en-US" sz="3200" b="0" i="0" u="none" strike="noStrike" kern="1200" baseline="0" dirty="0">
                <a:solidFill>
                  <a:schemeClr val="tx1"/>
                </a:solidFill>
                <a:latin typeface="+mn-lt"/>
                <a:ea typeface="+mn-ea"/>
                <a:cs typeface="+mn-cs"/>
              </a:rPr>
              <a:t>Relations: The relation associates peers with their connectors. Attachments may change at runtime.</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05F41220-6F20-4423-B438-E82C35B52596}"/>
              </a:ext>
            </a:extLst>
          </p:cNvPr>
          <p:cNvSpPr>
            <a:spLocks noGrp="1"/>
          </p:cNvSpPr>
          <p:nvPr>
            <p:ph sz="quarter" idx="10"/>
          </p:nvPr>
        </p:nvSpPr>
        <p:spPr/>
        <p:txBody>
          <a:bodyPr/>
          <a:lstStyle/>
          <a:p>
            <a:r>
              <a:rPr lang="en-US" dirty="0"/>
              <a:t>Peer-to-Peer</a:t>
            </a:r>
            <a:r>
              <a:rPr lang="en-US" baseline="0" dirty="0"/>
              <a:t> Solution - 1</a:t>
            </a:r>
            <a:endParaRPr lang="en-US" dirty="0"/>
          </a:p>
        </p:txBody>
      </p:sp>
      <p:sp>
        <p:nvSpPr>
          <p:cNvPr id="2" name="Date Placeholder 1">
            <a:extLst>
              <a:ext uri="{FF2B5EF4-FFF2-40B4-BE49-F238E27FC236}">
                <a16:creationId xmlns:a16="http://schemas.microsoft.com/office/drawing/2014/main" id="{FB5F9538-9425-4F51-B662-08DAA1EFC324}"/>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B2DF6BBF-5B12-4DB4-A2C2-AF574D925957}"/>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9128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b="0" i="0" u="none" strike="noStrike" kern="1200" baseline="0" dirty="0">
                <a:solidFill>
                  <a:schemeClr val="tx1"/>
                </a:solidFill>
                <a:latin typeface="+mn-lt"/>
                <a:ea typeface="+mn-ea"/>
                <a:cs typeface="+mn-cs"/>
              </a:rPr>
              <a:t>Constraints: Restrictions may be placed on the following:</a:t>
            </a:r>
          </a:p>
          <a:p>
            <a:pPr lvl="1"/>
            <a:r>
              <a:rPr lang="en-US" b="0" i="0" u="none" strike="noStrike" kern="1200" baseline="0" dirty="0">
                <a:solidFill>
                  <a:schemeClr val="tx1"/>
                </a:solidFill>
                <a:latin typeface="+mn-lt"/>
                <a:ea typeface="+mn-ea"/>
                <a:cs typeface="+mn-cs"/>
              </a:rPr>
              <a:t>The number of allowable attachments to any given peer</a:t>
            </a:r>
          </a:p>
          <a:p>
            <a:pPr lvl="1"/>
            <a:r>
              <a:rPr lang="en-US" b="0" i="0" u="none" strike="noStrike" kern="1200" baseline="0" dirty="0">
                <a:solidFill>
                  <a:schemeClr val="tx1"/>
                </a:solidFill>
                <a:latin typeface="+mn-lt"/>
                <a:ea typeface="+mn-ea"/>
                <a:cs typeface="+mn-cs"/>
              </a:rPr>
              <a:t>The number of hops used for searching for a peer</a:t>
            </a:r>
          </a:p>
          <a:p>
            <a:pPr lvl="1"/>
            <a:r>
              <a:rPr lang="en-US" b="0" i="0" u="none" strike="noStrike" kern="1200" baseline="0" dirty="0">
                <a:solidFill>
                  <a:schemeClr val="tx1"/>
                </a:solidFill>
                <a:latin typeface="+mn-lt"/>
                <a:ea typeface="+mn-ea"/>
                <a:cs typeface="+mn-cs"/>
              </a:rPr>
              <a:t>Which peers know about which other peers</a:t>
            </a:r>
          </a:p>
          <a:p>
            <a:pPr lvl="1"/>
            <a:r>
              <a:rPr lang="en-US" b="0" i="0" u="none" strike="noStrike" kern="1200" baseline="0" dirty="0">
                <a:solidFill>
                  <a:schemeClr val="tx1"/>
                </a:solidFill>
                <a:latin typeface="+mn-lt"/>
                <a:ea typeface="+mn-ea"/>
                <a:cs typeface="+mn-cs"/>
              </a:rPr>
              <a:t>Some P2P networks are organized with star topologies, in which peers only connect to </a:t>
            </a:r>
            <a:r>
              <a:rPr lang="en-US" b="0" i="0" u="none" strike="noStrike" kern="1200" baseline="0" dirty="0" err="1">
                <a:solidFill>
                  <a:schemeClr val="tx1"/>
                </a:solidFill>
                <a:latin typeface="+mn-lt"/>
                <a:ea typeface="+mn-ea"/>
                <a:cs typeface="+mn-cs"/>
              </a:rPr>
              <a:t>supernodes</a:t>
            </a:r>
            <a:r>
              <a:rPr lang="en-US" b="0" i="0" u="none" strike="noStrike" kern="1200" baseline="0" dirty="0">
                <a:solidFill>
                  <a:schemeClr val="tx1"/>
                </a:solidFill>
                <a:latin typeface="+mn-lt"/>
                <a:ea typeface="+mn-ea"/>
                <a:cs typeface="+mn-cs"/>
              </a:rPr>
              <a:t>.</a:t>
            </a:r>
          </a:p>
          <a:p>
            <a:r>
              <a:rPr lang="en-US" sz="3200" b="0" i="0" u="none" strike="noStrike" kern="1200" baseline="0" dirty="0">
                <a:solidFill>
                  <a:schemeClr val="tx1"/>
                </a:solidFill>
                <a:latin typeface="+mn-lt"/>
                <a:ea typeface="+mn-ea"/>
                <a:cs typeface="+mn-cs"/>
              </a:rPr>
              <a:t>Weaknesses: </a:t>
            </a:r>
          </a:p>
          <a:p>
            <a:pPr lvl="1"/>
            <a:r>
              <a:rPr lang="en-US" sz="2800" b="0" i="0" u="none" strike="noStrike" kern="1200" baseline="0" dirty="0">
                <a:solidFill>
                  <a:schemeClr val="tx1"/>
                </a:solidFill>
                <a:latin typeface="+mn-lt"/>
                <a:ea typeface="+mn-ea"/>
                <a:cs typeface="+mn-cs"/>
              </a:rPr>
              <a:t>Managing security, data consistency, data/service availability, backup, and recovery are all more complex.</a:t>
            </a:r>
          </a:p>
          <a:p>
            <a:pPr lvl="1"/>
            <a:r>
              <a:rPr lang="en-US" sz="2800" b="0" i="0" u="none" strike="noStrike" kern="1200" baseline="0" dirty="0">
                <a:solidFill>
                  <a:schemeClr val="tx1"/>
                </a:solidFill>
                <a:latin typeface="+mn-lt"/>
                <a:ea typeface="+mn-ea"/>
                <a:cs typeface="+mn-cs"/>
              </a:rPr>
              <a:t>Small peer-to-peer systems may not be able to consistently achieve quality goals such as performance and availability.</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99563558-F9AE-47F4-A0C8-ECA67FA12ED9}"/>
              </a:ext>
            </a:extLst>
          </p:cNvPr>
          <p:cNvSpPr>
            <a:spLocks noGrp="1"/>
          </p:cNvSpPr>
          <p:nvPr>
            <p:ph sz="quarter" idx="10"/>
          </p:nvPr>
        </p:nvSpPr>
        <p:spPr/>
        <p:txBody>
          <a:bodyPr/>
          <a:lstStyle/>
          <a:p>
            <a:r>
              <a:rPr lang="en-US" dirty="0"/>
              <a:t>Peer-to-Peer Solution - 2</a:t>
            </a:r>
          </a:p>
        </p:txBody>
      </p:sp>
      <p:sp>
        <p:nvSpPr>
          <p:cNvPr id="2" name="Date Placeholder 1">
            <a:extLst>
              <a:ext uri="{FF2B5EF4-FFF2-40B4-BE49-F238E27FC236}">
                <a16:creationId xmlns:a16="http://schemas.microsoft.com/office/drawing/2014/main" id="{6EDA5B5E-6B3B-480A-8BF3-F179344AFCC8}"/>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ACE5B60E-E9BB-47A7-80FB-B3DF62992799}"/>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407235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0DBABC-5EAC-4440-B316-3B58B8CC6D14}"/>
              </a:ext>
            </a:extLst>
          </p:cNvPr>
          <p:cNvSpPr>
            <a:spLocks noGrp="1"/>
          </p:cNvSpPr>
          <p:nvPr>
            <p:ph sz="quarter" idx="10"/>
          </p:nvPr>
        </p:nvSpPr>
        <p:spPr/>
        <p:txBody>
          <a:bodyPr/>
          <a:lstStyle/>
          <a:p>
            <a:r>
              <a:rPr lang="en-US" dirty="0"/>
              <a:t>Publish-Subscribe Pattern</a:t>
            </a:r>
          </a:p>
        </p:txBody>
      </p:sp>
      <p:sp>
        <p:nvSpPr>
          <p:cNvPr id="3" name="Date Placeholder 2">
            <a:extLst>
              <a:ext uri="{FF2B5EF4-FFF2-40B4-BE49-F238E27FC236}">
                <a16:creationId xmlns:a16="http://schemas.microsoft.com/office/drawing/2014/main" id="{2F64E9FE-5404-4CED-8419-43DFEC280CCE}"/>
              </a:ext>
            </a:extLst>
          </p:cNvPr>
          <p:cNvSpPr>
            <a:spLocks noGrp="1"/>
          </p:cNvSpPr>
          <p:nvPr>
            <p:ph type="dt" sz="half" idx="11"/>
          </p:nvPr>
        </p:nvSpPr>
        <p:spPr/>
        <p:txBody>
          <a:bodyPr/>
          <a:lstStyle/>
          <a:p>
            <a:r>
              <a:rPr lang="en-US"/>
              <a:t>October 14, 2023</a:t>
            </a:r>
            <a:endParaRPr lang="en-US" dirty="0"/>
          </a:p>
        </p:txBody>
      </p:sp>
      <p:sp>
        <p:nvSpPr>
          <p:cNvPr id="4" name="Footer Placeholder 3">
            <a:extLst>
              <a:ext uri="{FF2B5EF4-FFF2-40B4-BE49-F238E27FC236}">
                <a16:creationId xmlns:a16="http://schemas.microsoft.com/office/drawing/2014/main" id="{9BD9D7D9-F5A3-460E-B458-C9262E490C80}"/>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77C40300-A512-4A97-8CD2-552AEABCEB20}"/>
              </a:ext>
            </a:extLst>
          </p:cNvPr>
          <p:cNvSpPr>
            <a:spLocks noGrp="1"/>
          </p:cNvSpPr>
          <p:nvPr>
            <p:ph type="sldNum" sz="quarter" idx="13"/>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58822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b="1" i="0" u="none" strike="noStrike" kern="1200" baseline="0" dirty="0">
                <a:solidFill>
                  <a:schemeClr val="tx1"/>
                </a:solidFill>
              </a:rPr>
              <a:t>Context: </a:t>
            </a:r>
            <a:r>
              <a:rPr lang="en-US" sz="2400" b="0" i="0" u="none" strike="noStrike" kern="1200" baseline="0" dirty="0">
                <a:solidFill>
                  <a:schemeClr val="tx1"/>
                </a:solidFill>
              </a:rPr>
              <a:t>There are a number of independent producers and consumers of data that must interact. The precise number and nature of the data producers and consumers are not predetermined or fixed, nor is the data that they share.</a:t>
            </a:r>
          </a:p>
          <a:p>
            <a:r>
              <a:rPr lang="en-US" sz="2400" b="1" i="0" u="none" strike="noStrike" kern="1200" baseline="0" dirty="0">
                <a:solidFill>
                  <a:schemeClr val="tx1"/>
                </a:solidFill>
              </a:rPr>
              <a:t>Problem: </a:t>
            </a:r>
            <a:r>
              <a:rPr lang="en-US" sz="2400" b="0" i="0" u="none" strike="noStrike" kern="1200" baseline="0" dirty="0">
                <a:solidFill>
                  <a:schemeClr val="tx1"/>
                </a:solidFill>
              </a:rPr>
              <a:t>How can we create integration mechanisms that support the ability to transmit messages among the producers and consumers so they are unaware of each other’s identity, or potentially even their existence?</a:t>
            </a:r>
          </a:p>
          <a:p>
            <a:r>
              <a:rPr lang="en-US" sz="2400" b="1" i="0" u="none" strike="noStrike" kern="1200" baseline="0" dirty="0">
                <a:solidFill>
                  <a:schemeClr val="tx1"/>
                </a:solidFill>
              </a:rPr>
              <a:t>Solution: </a:t>
            </a:r>
            <a:r>
              <a:rPr lang="en-US" sz="2400" b="0" i="0" u="none" strike="noStrike" kern="1200" baseline="0" dirty="0">
                <a:solidFill>
                  <a:schemeClr val="tx1"/>
                </a:solidFill>
              </a:rPr>
              <a:t>In the publish-subscribe pattern, components interact via announced messages, or events. Components may subscribe to a set of events.  Publisher components place events on the bus by announcing them; the connector then delivers those events to the subscriber components that have registered an interest in those events.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AA28843E-1DB1-4156-8408-15940A017662}"/>
              </a:ext>
            </a:extLst>
          </p:cNvPr>
          <p:cNvSpPr>
            <a:spLocks noGrp="1"/>
          </p:cNvSpPr>
          <p:nvPr>
            <p:ph sz="quarter" idx="10"/>
          </p:nvPr>
        </p:nvSpPr>
        <p:spPr/>
        <p:txBody>
          <a:bodyPr/>
          <a:lstStyle/>
          <a:p>
            <a:r>
              <a:rPr lang="en-US" dirty="0"/>
              <a:t>Publish-Subscribe</a:t>
            </a:r>
            <a:r>
              <a:rPr lang="en-US" baseline="0" dirty="0"/>
              <a:t> </a:t>
            </a:r>
            <a:r>
              <a:rPr lang="en-US" dirty="0"/>
              <a:t>Pattern</a:t>
            </a:r>
          </a:p>
        </p:txBody>
      </p:sp>
      <p:sp>
        <p:nvSpPr>
          <p:cNvPr id="2" name="Date Placeholder 1">
            <a:extLst>
              <a:ext uri="{FF2B5EF4-FFF2-40B4-BE49-F238E27FC236}">
                <a16:creationId xmlns:a16="http://schemas.microsoft.com/office/drawing/2014/main" id="{DB603443-21B4-47A5-A9A2-A0D55C5B6741}"/>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F737DC1A-32CE-4922-9244-EE4AF6AFBCAA}"/>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24574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AE6752-388F-4CEA-B5BF-FFD9CB489F95}"/>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196752"/>
            <a:ext cx="7334250" cy="52040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D83A5383-89F5-47C9-9C98-180C339D5A46}"/>
              </a:ext>
            </a:extLst>
          </p:cNvPr>
          <p:cNvSpPr>
            <a:spLocks noGrp="1"/>
          </p:cNvSpPr>
          <p:nvPr>
            <p:ph sz="quarter" idx="10"/>
          </p:nvPr>
        </p:nvSpPr>
        <p:spPr/>
        <p:txBody>
          <a:bodyPr/>
          <a:lstStyle/>
          <a:p>
            <a:r>
              <a:rPr lang="en-US" dirty="0"/>
              <a:t>Publish-Subscribe Example</a:t>
            </a:r>
          </a:p>
        </p:txBody>
      </p:sp>
      <p:sp>
        <p:nvSpPr>
          <p:cNvPr id="2" name="Date Placeholder 1">
            <a:extLst>
              <a:ext uri="{FF2B5EF4-FFF2-40B4-BE49-F238E27FC236}">
                <a16:creationId xmlns:a16="http://schemas.microsoft.com/office/drawing/2014/main" id="{34A19528-3F63-459F-BE07-FC402A921618}"/>
              </a:ext>
            </a:extLst>
          </p:cNvPr>
          <p:cNvSpPr>
            <a:spLocks noGrp="1"/>
          </p:cNvSpPr>
          <p:nvPr>
            <p:ph type="dt" sz="half" idx="12"/>
          </p:nvPr>
        </p:nvSpPr>
        <p:spPr/>
        <p:txBody>
          <a:bodyPr/>
          <a:lstStyle/>
          <a:p>
            <a:r>
              <a:rPr lang="en-US"/>
              <a:t>October 14, 2023</a:t>
            </a:r>
          </a:p>
        </p:txBody>
      </p:sp>
      <p:sp>
        <p:nvSpPr>
          <p:cNvPr id="3" name="Slide Number Placeholder 2">
            <a:extLst>
              <a:ext uri="{FF2B5EF4-FFF2-40B4-BE49-F238E27FC236}">
                <a16:creationId xmlns:a16="http://schemas.microsoft.com/office/drawing/2014/main" id="{DF28CD9B-1AE7-4FCB-B247-C95CDF3CA5BF}"/>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207239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a:solidFill>
                  <a:schemeClr val="tx1"/>
                </a:solidFill>
                <a:latin typeface="+mn-lt"/>
                <a:ea typeface="+mn-ea"/>
                <a:cs typeface="+mn-cs"/>
              </a:rPr>
              <a:t>Overview: Components publish and subscribe to events. When an event is announced by a component, the connector infrastructure dispatches the event to all registered subscribers.</a:t>
            </a:r>
          </a:p>
          <a:p>
            <a:r>
              <a:rPr lang="en-US" sz="3200" b="0" i="0" u="none" strike="noStrike" kern="1200" baseline="0" dirty="0">
                <a:solidFill>
                  <a:schemeClr val="tx1"/>
                </a:solidFill>
                <a:latin typeface="+mn-lt"/>
                <a:ea typeface="+mn-ea"/>
                <a:cs typeface="+mn-cs"/>
              </a:rPr>
              <a:t>Elements: </a:t>
            </a:r>
          </a:p>
          <a:p>
            <a:pPr lvl="1"/>
            <a:r>
              <a:rPr lang="en-US" sz="2800" b="0" i="1" u="none" strike="noStrike" kern="1200" baseline="0" dirty="0">
                <a:solidFill>
                  <a:schemeClr val="tx1"/>
                </a:solidFill>
                <a:latin typeface="+mn-lt"/>
                <a:ea typeface="+mn-ea"/>
                <a:cs typeface="+mn-cs"/>
              </a:rPr>
              <a:t>Any C&amp;C component </a:t>
            </a:r>
            <a:r>
              <a:rPr lang="en-US" sz="2800" b="0" i="0" u="none" strike="noStrike" kern="1200" baseline="0" dirty="0">
                <a:solidFill>
                  <a:schemeClr val="tx1"/>
                </a:solidFill>
                <a:latin typeface="+mn-lt"/>
                <a:ea typeface="+mn-ea"/>
                <a:cs typeface="+mn-cs"/>
              </a:rPr>
              <a:t>with at least one publish or subscribe port.</a:t>
            </a:r>
            <a:endParaRPr lang="en-US" sz="3200" b="0" i="0" u="none" strike="noStrike" kern="1200" baseline="0" dirty="0">
              <a:solidFill>
                <a:schemeClr val="tx1"/>
              </a:solidFill>
              <a:latin typeface="+mn-lt"/>
              <a:ea typeface="+mn-ea"/>
              <a:cs typeface="+mn-cs"/>
            </a:endParaRPr>
          </a:p>
          <a:p>
            <a:pPr lvl="1"/>
            <a:r>
              <a:rPr lang="en-US" sz="2800" b="0" i="1" u="none" strike="noStrike" kern="1200" baseline="0" dirty="0">
                <a:solidFill>
                  <a:schemeClr val="tx1"/>
                </a:solidFill>
                <a:latin typeface="+mn-lt"/>
                <a:ea typeface="+mn-ea"/>
                <a:cs typeface="+mn-cs"/>
              </a:rPr>
              <a:t>The publish-subscribe connector</a:t>
            </a:r>
            <a:r>
              <a:rPr lang="en-US" sz="2800" b="0" i="0" u="none" strike="noStrike" kern="1200" baseline="0" dirty="0">
                <a:solidFill>
                  <a:schemeClr val="tx1"/>
                </a:solidFill>
                <a:latin typeface="+mn-lt"/>
                <a:ea typeface="+mn-ea"/>
                <a:cs typeface="+mn-cs"/>
              </a:rPr>
              <a:t>, which will have </a:t>
            </a:r>
            <a:r>
              <a:rPr lang="en-US" sz="2800" b="0" i="1" u="none" strike="noStrike" kern="1200" baseline="0" dirty="0">
                <a:solidFill>
                  <a:schemeClr val="tx1"/>
                </a:solidFill>
                <a:latin typeface="+mn-lt"/>
                <a:ea typeface="+mn-ea"/>
                <a:cs typeface="+mn-cs"/>
              </a:rPr>
              <a:t>announce </a:t>
            </a:r>
            <a:r>
              <a:rPr lang="en-US" sz="2800" b="0" i="0" u="none" strike="noStrike" kern="1200" baseline="0" dirty="0">
                <a:solidFill>
                  <a:schemeClr val="tx1"/>
                </a:solidFill>
                <a:latin typeface="+mn-lt"/>
                <a:ea typeface="+mn-ea"/>
                <a:cs typeface="+mn-cs"/>
              </a:rPr>
              <a:t>and </a:t>
            </a:r>
            <a:r>
              <a:rPr lang="en-US" sz="2800" b="0" i="1" u="none" strike="noStrike" kern="1200" baseline="0" dirty="0">
                <a:solidFill>
                  <a:schemeClr val="tx1"/>
                </a:solidFill>
                <a:latin typeface="+mn-lt"/>
                <a:ea typeface="+mn-ea"/>
                <a:cs typeface="+mn-cs"/>
              </a:rPr>
              <a:t>listen </a:t>
            </a:r>
            <a:r>
              <a:rPr lang="en-US" sz="3200" b="0" i="0" u="none" strike="noStrike" kern="1200" baseline="0" dirty="0">
                <a:solidFill>
                  <a:schemeClr val="tx1"/>
                </a:solidFill>
                <a:latin typeface="+mn-lt"/>
                <a:ea typeface="+mn-ea"/>
                <a:cs typeface="+mn-cs"/>
              </a:rPr>
              <a:t>roles for components that wish to publish and subscribe to events.</a:t>
            </a:r>
          </a:p>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attachment </a:t>
            </a:r>
            <a:r>
              <a:rPr lang="en-US" sz="3200" b="0" i="0" u="none" strike="noStrike" kern="1200" baseline="0" dirty="0">
                <a:solidFill>
                  <a:schemeClr val="tx1"/>
                </a:solidFill>
                <a:latin typeface="+mn-lt"/>
                <a:ea typeface="+mn-ea"/>
                <a:cs typeface="+mn-cs"/>
              </a:rPr>
              <a:t>relation associates components with the publish-subscribe connector by prescribing which components announce events and which components are registered to receive events.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08C2B364-00A4-40AB-9BBA-EEA1EE4DF359}"/>
              </a:ext>
            </a:extLst>
          </p:cNvPr>
          <p:cNvSpPr>
            <a:spLocks noGrp="1"/>
          </p:cNvSpPr>
          <p:nvPr>
            <p:ph sz="quarter" idx="10"/>
          </p:nvPr>
        </p:nvSpPr>
        <p:spPr>
          <a:xfrm>
            <a:off x="304800" y="152400"/>
            <a:ext cx="6629400" cy="1143000"/>
          </a:xfrm>
        </p:spPr>
        <p:txBody>
          <a:bodyPr/>
          <a:lstStyle/>
          <a:p>
            <a:r>
              <a:rPr lang="en-US" dirty="0"/>
              <a:t>Publish-Subscribe</a:t>
            </a:r>
            <a:r>
              <a:rPr lang="en-US" baseline="0" dirty="0"/>
              <a:t> Solution – 1</a:t>
            </a:r>
            <a:endParaRPr lang="en-US" dirty="0"/>
          </a:p>
        </p:txBody>
      </p:sp>
      <p:sp>
        <p:nvSpPr>
          <p:cNvPr id="2" name="Date Placeholder 1">
            <a:extLst>
              <a:ext uri="{FF2B5EF4-FFF2-40B4-BE49-F238E27FC236}">
                <a16:creationId xmlns:a16="http://schemas.microsoft.com/office/drawing/2014/main" id="{14158AC1-4815-484F-B2C2-204D44F2E324}"/>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D1405DA0-7612-4DE3-903D-B6BDF15E351A}"/>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40160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b="0" i="0" u="none" strike="noStrike" kern="1200" baseline="0" dirty="0">
                <a:solidFill>
                  <a:schemeClr val="tx1"/>
                </a:solidFill>
                <a:latin typeface="+mn-lt"/>
                <a:ea typeface="+mn-ea"/>
                <a:cs typeface="+mn-cs"/>
              </a:rPr>
              <a:t>Constraints: All components are connected to an event distributor that may be viewed as either a bus—connector—or a component. Publish ports are attached to announce roles and subscribe ports are attached to listen roles. </a:t>
            </a:r>
          </a:p>
          <a:p>
            <a:r>
              <a:rPr lang="en-US" sz="3200" b="0" i="0" u="none" strike="noStrike" kern="1200" baseline="0" dirty="0">
                <a:solidFill>
                  <a:schemeClr val="tx1"/>
                </a:solidFill>
                <a:latin typeface="+mn-lt"/>
                <a:ea typeface="+mn-ea"/>
                <a:cs typeface="+mn-cs"/>
              </a:rPr>
              <a:t>Weaknesses: </a:t>
            </a:r>
          </a:p>
          <a:p>
            <a:pPr lvl="1"/>
            <a:r>
              <a:rPr lang="en-US" sz="2800" b="0" i="0" u="none" strike="noStrike" kern="1200" baseline="0" dirty="0">
                <a:solidFill>
                  <a:schemeClr val="tx1"/>
                </a:solidFill>
                <a:latin typeface="+mn-lt"/>
                <a:ea typeface="+mn-ea"/>
                <a:cs typeface="+mn-cs"/>
              </a:rPr>
              <a:t>Typically increases latency and has a negative effect on scalability and predictability of message delivery time.</a:t>
            </a:r>
          </a:p>
          <a:p>
            <a:pPr lvl="1"/>
            <a:r>
              <a:rPr lang="en-US" sz="2800" b="0" i="0" u="none" strike="noStrike" kern="1200" baseline="0" dirty="0">
                <a:solidFill>
                  <a:schemeClr val="tx1"/>
                </a:solidFill>
                <a:latin typeface="+mn-lt"/>
                <a:ea typeface="+mn-ea"/>
                <a:cs typeface="+mn-cs"/>
              </a:rPr>
              <a:t>Le</a:t>
            </a:r>
            <a:r>
              <a:rPr lang="en-US" b="0" i="0" u="none" strike="noStrike" kern="1200" baseline="0" dirty="0">
                <a:solidFill>
                  <a:schemeClr val="tx1"/>
                </a:solidFill>
              </a:rPr>
              <a:t>ss control over ordering of messages, and delivery of messages is not guaranteed.</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A5F35F85-368B-4413-8A4B-7F800290C2E9}"/>
              </a:ext>
            </a:extLst>
          </p:cNvPr>
          <p:cNvSpPr>
            <a:spLocks noGrp="1"/>
          </p:cNvSpPr>
          <p:nvPr>
            <p:ph sz="quarter" idx="10"/>
          </p:nvPr>
        </p:nvSpPr>
        <p:spPr/>
        <p:txBody>
          <a:bodyPr/>
          <a:lstStyle/>
          <a:p>
            <a:r>
              <a:rPr lang="en-US" dirty="0"/>
              <a:t>Publish-Subscribe</a:t>
            </a:r>
            <a:r>
              <a:rPr lang="en-US" baseline="0" dirty="0"/>
              <a:t> Solution - 2</a:t>
            </a:r>
            <a:endParaRPr lang="en-US" dirty="0"/>
          </a:p>
        </p:txBody>
      </p:sp>
      <p:sp>
        <p:nvSpPr>
          <p:cNvPr id="2" name="Date Placeholder 1">
            <a:extLst>
              <a:ext uri="{FF2B5EF4-FFF2-40B4-BE49-F238E27FC236}">
                <a16:creationId xmlns:a16="http://schemas.microsoft.com/office/drawing/2014/main" id="{39167589-3FE8-4D53-AA36-4CED9290B67D}"/>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0A818D58-1D67-41F1-B4CB-7D4E218BFD43}"/>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37995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46F5F69-E0AA-4A19-A614-0C8B288FECB6}"/>
              </a:ext>
            </a:extLst>
          </p:cNvPr>
          <p:cNvSpPr>
            <a:spLocks noGrp="1"/>
          </p:cNvSpPr>
          <p:nvPr>
            <p:ph type="dt" sz="half" idx="11"/>
          </p:nvPr>
        </p:nvSpPr>
        <p:spPr/>
        <p:txBody>
          <a:bodyPr/>
          <a:lstStyle/>
          <a:p>
            <a:r>
              <a:rPr lang="en-US"/>
              <a:t>October 14, 2023</a:t>
            </a:r>
            <a:endParaRPr lang="en-US" dirty="0"/>
          </a:p>
        </p:txBody>
      </p:sp>
      <p:sp>
        <p:nvSpPr>
          <p:cNvPr id="4" name="Footer Placeholder 3">
            <a:extLst>
              <a:ext uri="{FF2B5EF4-FFF2-40B4-BE49-F238E27FC236}">
                <a16:creationId xmlns:a16="http://schemas.microsoft.com/office/drawing/2014/main" id="{5CCC1227-D4DC-43B8-8A41-2552331F928C}"/>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E5C4E335-3F3E-4886-86C9-A88D063C6D1C}"/>
              </a:ext>
            </a:extLst>
          </p:cNvPr>
          <p:cNvSpPr>
            <a:spLocks noGrp="1"/>
          </p:cNvSpPr>
          <p:nvPr>
            <p:ph type="sldNum" sz="quarter" idx="13"/>
          </p:nvPr>
        </p:nvSpPr>
        <p:spPr/>
        <p:txBody>
          <a:bodyPr/>
          <a:lstStyle/>
          <a:p>
            <a:fld id="{BC8D7E44-7D4F-4942-A8C9-2DF6BF8399E8}" type="slidenum">
              <a:rPr lang="en-US" smtClean="0"/>
              <a:pPr/>
              <a:t>17</a:t>
            </a:fld>
            <a:endParaRPr lang="en-US" dirty="0"/>
          </a:p>
        </p:txBody>
      </p:sp>
      <p:sp>
        <p:nvSpPr>
          <p:cNvPr id="6" name="Title 1">
            <a:extLst>
              <a:ext uri="{FF2B5EF4-FFF2-40B4-BE49-F238E27FC236}">
                <a16:creationId xmlns:a16="http://schemas.microsoft.com/office/drawing/2014/main" id="{27B8E5C1-DF90-4C54-B4F3-F93BB577C7E2}"/>
              </a:ext>
            </a:extLst>
          </p:cNvPr>
          <p:cNvSpPr>
            <a:spLocks noGrp="1"/>
          </p:cNvSpPr>
          <p:nvPr>
            <p:ph sz="quarter" idx="10"/>
          </p:nvPr>
        </p:nvSpPr>
        <p:spPr/>
        <p:txBody>
          <a:bodyPr/>
          <a:lstStyle/>
          <a:p>
            <a:r>
              <a:rPr lang="en-US" dirty="0"/>
              <a:t>Shared-Data Pattern</a:t>
            </a:r>
          </a:p>
        </p:txBody>
      </p:sp>
    </p:spTree>
    <p:extLst>
      <p:ext uri="{BB962C8B-B14F-4D97-AF65-F5344CB8AC3E}">
        <p14:creationId xmlns:p14="http://schemas.microsoft.com/office/powerpoint/2010/main" val="2704926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Various computational components need to share and manipulate large amounts of data. This data does not belong solely to any one of those components.</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How can systems store and manipulate persistent data that is accessed by multiple independent components?</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In the shared-data pattern, interaction is dominated by the exchange of persistent data between multiple </a:t>
            </a:r>
            <a:r>
              <a:rPr lang="en-US" sz="3200" b="0" i="1" u="none" strike="noStrike" kern="1200" baseline="0" dirty="0">
                <a:solidFill>
                  <a:schemeClr val="tx1"/>
                </a:solidFill>
                <a:latin typeface="+mn-lt"/>
                <a:ea typeface="+mn-ea"/>
                <a:cs typeface="+mn-cs"/>
              </a:rPr>
              <a:t>data accessors </a:t>
            </a:r>
            <a:r>
              <a:rPr lang="en-US" sz="3200" b="0" i="0" u="none" strike="noStrike" kern="1200" baseline="0" dirty="0">
                <a:solidFill>
                  <a:schemeClr val="tx1"/>
                </a:solidFill>
                <a:latin typeface="+mn-lt"/>
                <a:ea typeface="+mn-ea"/>
                <a:cs typeface="+mn-cs"/>
              </a:rPr>
              <a:t>and at least one </a:t>
            </a:r>
            <a:r>
              <a:rPr lang="en-US" sz="3200" b="0" i="1" u="none" strike="noStrike" kern="1200" baseline="0" dirty="0">
                <a:solidFill>
                  <a:schemeClr val="tx1"/>
                </a:solidFill>
                <a:latin typeface="+mn-lt"/>
                <a:ea typeface="+mn-ea"/>
                <a:cs typeface="+mn-cs"/>
              </a:rPr>
              <a:t>shared-data store</a:t>
            </a:r>
            <a:r>
              <a:rPr lang="en-US" sz="3200" b="0" i="0" u="none" strike="noStrike" kern="1200" baseline="0" dirty="0">
                <a:solidFill>
                  <a:schemeClr val="tx1"/>
                </a:solidFill>
                <a:latin typeface="+mn-lt"/>
                <a:ea typeface="+mn-ea"/>
                <a:cs typeface="+mn-cs"/>
              </a:rPr>
              <a:t>. Exchange may be initiated by the accessors or the data store. The connector type is </a:t>
            </a:r>
            <a:r>
              <a:rPr lang="en-US" sz="3200" b="0" i="1" u="none" strike="noStrike" kern="1200" baseline="0" dirty="0">
                <a:solidFill>
                  <a:schemeClr val="tx1"/>
                </a:solidFill>
                <a:latin typeface="+mn-lt"/>
                <a:ea typeface="+mn-ea"/>
                <a:cs typeface="+mn-cs"/>
              </a:rPr>
              <a:t>data reading and writing</a:t>
            </a:r>
            <a:r>
              <a:rPr lang="en-US" sz="3200" b="0" i="0" u="none" strike="noStrike" kern="1200" baseline="0" dirty="0">
                <a:solidFill>
                  <a:schemeClr val="tx1"/>
                </a:solidFill>
                <a:latin typeface="+mn-lt"/>
                <a:ea typeface="+mn-ea"/>
                <a:cs typeface="+mn-cs"/>
              </a:rPr>
              <a:t>. </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00CDB120-C788-4F3D-8BC2-B0B31D43DD49}"/>
              </a:ext>
            </a:extLst>
          </p:cNvPr>
          <p:cNvSpPr>
            <a:spLocks noGrp="1"/>
          </p:cNvSpPr>
          <p:nvPr>
            <p:ph sz="quarter" idx="10"/>
          </p:nvPr>
        </p:nvSpPr>
        <p:spPr/>
        <p:txBody>
          <a:bodyPr/>
          <a:lstStyle/>
          <a:p>
            <a:r>
              <a:rPr lang="en-US" dirty="0"/>
              <a:t>Shared-Data Pattern</a:t>
            </a:r>
          </a:p>
        </p:txBody>
      </p:sp>
      <p:sp>
        <p:nvSpPr>
          <p:cNvPr id="2" name="Date Placeholder 1">
            <a:extLst>
              <a:ext uri="{FF2B5EF4-FFF2-40B4-BE49-F238E27FC236}">
                <a16:creationId xmlns:a16="http://schemas.microsoft.com/office/drawing/2014/main" id="{8CE31586-CC4B-47FF-9B0F-25A502F187BA}"/>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62A047DD-4467-4351-9D6F-11155B86073B}"/>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143160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3062C92-EF55-42F4-ACDF-FCCE319F086D}"/>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340768"/>
            <a:ext cx="5924550" cy="50552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D987795C-B16F-4007-BCFE-CD8018946347}"/>
              </a:ext>
            </a:extLst>
          </p:cNvPr>
          <p:cNvSpPr>
            <a:spLocks noGrp="1"/>
          </p:cNvSpPr>
          <p:nvPr>
            <p:ph sz="quarter" idx="10"/>
          </p:nvPr>
        </p:nvSpPr>
        <p:spPr/>
        <p:txBody>
          <a:bodyPr/>
          <a:lstStyle/>
          <a:p>
            <a:r>
              <a:rPr lang="en-US" dirty="0"/>
              <a:t>Shared Data Example</a:t>
            </a:r>
          </a:p>
        </p:txBody>
      </p:sp>
      <p:sp>
        <p:nvSpPr>
          <p:cNvPr id="2" name="Date Placeholder 1">
            <a:extLst>
              <a:ext uri="{FF2B5EF4-FFF2-40B4-BE49-F238E27FC236}">
                <a16:creationId xmlns:a16="http://schemas.microsoft.com/office/drawing/2014/main" id="{168DD5F5-48BC-4F20-B6CC-B536C6698562}"/>
              </a:ext>
            </a:extLst>
          </p:cNvPr>
          <p:cNvSpPr>
            <a:spLocks noGrp="1"/>
          </p:cNvSpPr>
          <p:nvPr>
            <p:ph type="dt" sz="half" idx="12"/>
          </p:nvPr>
        </p:nvSpPr>
        <p:spPr/>
        <p:txBody>
          <a:bodyPr/>
          <a:lstStyle/>
          <a:p>
            <a:r>
              <a:rPr lang="en-US"/>
              <a:t>October 14, 2023</a:t>
            </a:r>
          </a:p>
        </p:txBody>
      </p:sp>
      <p:sp>
        <p:nvSpPr>
          <p:cNvPr id="3" name="Slide Number Placeholder 2">
            <a:extLst>
              <a:ext uri="{FF2B5EF4-FFF2-40B4-BE49-F238E27FC236}">
                <a16:creationId xmlns:a16="http://schemas.microsoft.com/office/drawing/2014/main" id="{84327FD7-045C-4969-93F0-EF803AA2BA17}"/>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218556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ACEB3B-2297-46EE-BB3B-BDF9DC37F2C1}"/>
              </a:ext>
            </a:extLst>
          </p:cNvPr>
          <p:cNvSpPr>
            <a:spLocks noGrp="1"/>
          </p:cNvSpPr>
          <p:nvPr>
            <p:ph type="dt" sz="half" idx="11"/>
          </p:nvPr>
        </p:nvSpPr>
        <p:spPr/>
        <p:txBody>
          <a:bodyPr/>
          <a:lstStyle/>
          <a:p>
            <a:r>
              <a:rPr lang="en-US"/>
              <a:t>October 14, 2023</a:t>
            </a:r>
            <a:endParaRPr lang="en-US" dirty="0"/>
          </a:p>
        </p:txBody>
      </p:sp>
      <p:sp>
        <p:nvSpPr>
          <p:cNvPr id="4" name="Footer Placeholder 3">
            <a:extLst>
              <a:ext uri="{FF2B5EF4-FFF2-40B4-BE49-F238E27FC236}">
                <a16:creationId xmlns:a16="http://schemas.microsoft.com/office/drawing/2014/main" id="{46ABAE53-6A40-4F25-AA6D-0C6125CE5217}"/>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5A81FC90-0459-419F-A78E-7EA59F019BC0}"/>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7" name="Title 1">
            <a:extLst>
              <a:ext uri="{FF2B5EF4-FFF2-40B4-BE49-F238E27FC236}">
                <a16:creationId xmlns:a16="http://schemas.microsoft.com/office/drawing/2014/main" id="{68892C2F-37B6-48F1-B2FC-61D8A22F0F6F}"/>
              </a:ext>
            </a:extLst>
          </p:cNvPr>
          <p:cNvSpPr>
            <a:spLocks noGrp="1"/>
          </p:cNvSpPr>
          <p:nvPr>
            <p:ph sz="quarter" idx="10"/>
          </p:nvPr>
        </p:nvSpPr>
        <p:spPr/>
        <p:txBody>
          <a:bodyPr/>
          <a:lstStyle/>
          <a:p>
            <a:r>
              <a:rPr lang="en-US" dirty="0"/>
              <a:t>Client-Server Pattern</a:t>
            </a:r>
          </a:p>
        </p:txBody>
      </p:sp>
    </p:spTree>
    <p:extLst>
      <p:ext uri="{BB962C8B-B14F-4D97-AF65-F5344CB8AC3E}">
        <p14:creationId xmlns:p14="http://schemas.microsoft.com/office/powerpoint/2010/main" val="1979863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3200" b="0" i="0" u="none" strike="noStrike" kern="1200" baseline="0" dirty="0">
                <a:solidFill>
                  <a:schemeClr val="tx1"/>
                </a:solidFill>
                <a:latin typeface="+mn-lt"/>
                <a:ea typeface="+mn-ea"/>
                <a:cs typeface="+mn-cs"/>
              </a:rPr>
              <a:t>Overview: Communication between data accessors is mediated by a shared data store. Control may be initiated by the data accessors or the data store. Data is made persistent by the data store.</a:t>
            </a:r>
          </a:p>
          <a:p>
            <a:r>
              <a:rPr lang="en-US" sz="3200" b="0" i="0" u="none" strike="noStrike" kern="1200" baseline="0" dirty="0">
                <a:solidFill>
                  <a:schemeClr val="tx1"/>
                </a:solidFill>
                <a:latin typeface="+mn-lt"/>
                <a:ea typeface="+mn-ea"/>
                <a:cs typeface="+mn-cs"/>
              </a:rPr>
              <a:t>Elements:</a:t>
            </a:r>
          </a:p>
          <a:p>
            <a:pPr lvl="1"/>
            <a:r>
              <a:rPr lang="en-US" b="0" i="1" u="none" strike="noStrike" kern="1200" baseline="0" dirty="0">
                <a:solidFill>
                  <a:schemeClr val="tx1"/>
                </a:solidFill>
                <a:latin typeface="+mn-lt"/>
                <a:ea typeface="+mn-ea"/>
                <a:cs typeface="+mn-cs"/>
              </a:rPr>
              <a:t>Shared-data store. </a:t>
            </a:r>
            <a:r>
              <a:rPr lang="en-US" b="0" i="0" u="none" strike="noStrike" kern="1200" baseline="0" dirty="0">
                <a:solidFill>
                  <a:schemeClr val="tx1"/>
                </a:solidFill>
                <a:latin typeface="+mn-lt"/>
                <a:ea typeface="+mn-ea"/>
                <a:cs typeface="+mn-cs"/>
              </a:rPr>
              <a:t>Concerns include types of data stored, data performance-oriented properties, data distribution, and number of accessors permitted.</a:t>
            </a:r>
          </a:p>
          <a:p>
            <a:pPr lvl="1"/>
            <a:r>
              <a:rPr lang="en-US" sz="2800" b="0" i="1" u="none" strike="noStrike" kern="1200" baseline="0" dirty="0">
                <a:solidFill>
                  <a:schemeClr val="tx1"/>
                </a:solidFill>
                <a:latin typeface="+mn-lt"/>
                <a:ea typeface="+mn-ea"/>
                <a:cs typeface="+mn-cs"/>
              </a:rPr>
              <a:t>Data </a:t>
            </a:r>
            <a:r>
              <a:rPr lang="en-US" sz="2800" b="0" i="1" u="none" strike="noStrike" kern="1200" baseline="0" dirty="0" err="1">
                <a:solidFill>
                  <a:schemeClr val="tx1"/>
                </a:solidFill>
                <a:latin typeface="+mn-lt"/>
                <a:ea typeface="+mn-ea"/>
                <a:cs typeface="+mn-cs"/>
              </a:rPr>
              <a:t>accessor</a:t>
            </a:r>
            <a:r>
              <a:rPr lang="en-US" sz="2800" b="0" i="1" u="none" strike="noStrike" kern="1200" baseline="0" dirty="0">
                <a:solidFill>
                  <a:schemeClr val="tx1"/>
                </a:solidFill>
                <a:latin typeface="+mn-lt"/>
                <a:ea typeface="+mn-ea"/>
                <a:cs typeface="+mn-cs"/>
              </a:rPr>
              <a:t> component</a:t>
            </a:r>
            <a:r>
              <a:rPr lang="en-US" sz="2800" b="0" i="0" u="none" strike="noStrike" kern="1200" baseline="0" dirty="0">
                <a:solidFill>
                  <a:schemeClr val="tx1"/>
                </a:solidFill>
                <a:latin typeface="+mn-lt"/>
                <a:ea typeface="+mn-ea"/>
                <a:cs typeface="+mn-cs"/>
              </a:rPr>
              <a:t>.</a:t>
            </a:r>
          </a:p>
          <a:p>
            <a:pPr lvl="1"/>
            <a:r>
              <a:rPr lang="en-US" sz="2800" b="0" i="1" u="none" strike="noStrike" kern="1200" baseline="0" dirty="0">
                <a:solidFill>
                  <a:schemeClr val="tx1"/>
                </a:solidFill>
                <a:latin typeface="+mn-lt"/>
                <a:ea typeface="+mn-ea"/>
                <a:cs typeface="+mn-cs"/>
              </a:rPr>
              <a:t>Data reading and writing connector</a:t>
            </a:r>
            <a:r>
              <a:rPr lang="en-US" sz="2800" b="0" i="0" u="none" strike="noStrike" kern="1200" baseline="0" dirty="0">
                <a:solidFill>
                  <a:schemeClr val="tx1"/>
                </a:solidFill>
                <a:latin typeface="+mn-lt"/>
                <a:ea typeface="+mn-ea"/>
                <a:cs typeface="+mn-cs"/>
              </a:rPr>
              <a:t>. </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20134F08-03F8-4E83-923C-B4541FF80C06}"/>
              </a:ext>
            </a:extLst>
          </p:cNvPr>
          <p:cNvSpPr>
            <a:spLocks noGrp="1"/>
          </p:cNvSpPr>
          <p:nvPr>
            <p:ph sz="quarter" idx="10"/>
          </p:nvPr>
        </p:nvSpPr>
        <p:spPr/>
        <p:txBody>
          <a:bodyPr/>
          <a:lstStyle/>
          <a:p>
            <a:r>
              <a:rPr lang="en-US" dirty="0"/>
              <a:t>Shared Data Solution - 1</a:t>
            </a:r>
          </a:p>
        </p:txBody>
      </p:sp>
      <p:sp>
        <p:nvSpPr>
          <p:cNvPr id="2" name="Date Placeholder 1">
            <a:extLst>
              <a:ext uri="{FF2B5EF4-FFF2-40B4-BE49-F238E27FC236}">
                <a16:creationId xmlns:a16="http://schemas.microsoft.com/office/drawing/2014/main" id="{81D315C9-C701-4E6D-8E48-C25B2386AA36}"/>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9AB15A6C-E3B6-4560-A977-DDEFB17BAE66}"/>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2002919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sz="3600" b="0" i="0" u="none" strike="noStrike" kern="1200" baseline="0" dirty="0">
                <a:solidFill>
                  <a:schemeClr val="tx1"/>
                </a:solidFill>
                <a:latin typeface="+mn-lt"/>
                <a:ea typeface="+mn-ea"/>
                <a:cs typeface="+mn-cs"/>
              </a:rPr>
              <a:t>Relations: </a:t>
            </a:r>
            <a:r>
              <a:rPr lang="en-US" sz="3600" b="0" i="1" u="none" strike="noStrike" kern="1200" baseline="0" dirty="0">
                <a:solidFill>
                  <a:schemeClr val="tx1"/>
                </a:solidFill>
                <a:latin typeface="+mn-lt"/>
                <a:ea typeface="+mn-ea"/>
                <a:cs typeface="+mn-cs"/>
              </a:rPr>
              <a:t>Attachment </a:t>
            </a:r>
            <a:r>
              <a:rPr lang="en-US" sz="3600" b="0" i="0" u="none" strike="noStrike" kern="1200" baseline="0" dirty="0">
                <a:solidFill>
                  <a:schemeClr val="tx1"/>
                </a:solidFill>
                <a:latin typeface="+mn-lt"/>
                <a:ea typeface="+mn-ea"/>
                <a:cs typeface="+mn-cs"/>
              </a:rPr>
              <a:t>relation determines which data accessors are </a:t>
            </a:r>
            <a:r>
              <a:rPr lang="en-US" sz="3200" b="0" i="0" u="none" strike="noStrike" kern="1200" baseline="0" dirty="0">
                <a:solidFill>
                  <a:schemeClr val="tx1"/>
                </a:solidFill>
                <a:latin typeface="+mn-lt"/>
                <a:ea typeface="+mn-ea"/>
                <a:cs typeface="+mn-cs"/>
              </a:rPr>
              <a:t>connected to which data stores.</a:t>
            </a:r>
          </a:p>
          <a:p>
            <a:r>
              <a:rPr lang="en-US" sz="3200" b="0" i="0" u="none" strike="noStrike" kern="1200" baseline="0" dirty="0">
                <a:solidFill>
                  <a:schemeClr val="tx1"/>
                </a:solidFill>
                <a:latin typeface="+mn-lt"/>
                <a:ea typeface="+mn-ea"/>
                <a:cs typeface="+mn-cs"/>
              </a:rPr>
              <a:t>Constraints: Data accessors interact only with the data store(s).</a:t>
            </a:r>
          </a:p>
          <a:p>
            <a:r>
              <a:rPr lang="en-US" sz="3200" b="0" i="0" u="none" strike="noStrike" kern="1200" baseline="0" dirty="0">
                <a:solidFill>
                  <a:schemeClr val="tx1"/>
                </a:solidFill>
                <a:latin typeface="+mn-lt"/>
                <a:ea typeface="+mn-ea"/>
                <a:cs typeface="+mn-cs"/>
              </a:rPr>
              <a:t>Weaknesses: </a:t>
            </a:r>
          </a:p>
          <a:p>
            <a:pPr lvl="1"/>
            <a:r>
              <a:rPr lang="en-US" sz="2800" b="0" i="0" u="none" strike="noStrike" kern="1200" baseline="0" dirty="0">
                <a:solidFill>
                  <a:schemeClr val="tx1"/>
                </a:solidFill>
                <a:latin typeface="+mn-lt"/>
                <a:ea typeface="+mn-ea"/>
                <a:cs typeface="+mn-cs"/>
              </a:rPr>
              <a:t>The shared-data store may be a performance bottleneck.</a:t>
            </a:r>
          </a:p>
          <a:p>
            <a:pPr lvl="1"/>
            <a:r>
              <a:rPr lang="en-US" sz="2800" b="0" i="0" u="none" strike="noStrike" kern="1200" baseline="0" dirty="0">
                <a:solidFill>
                  <a:schemeClr val="tx1"/>
                </a:solidFill>
                <a:latin typeface="+mn-lt"/>
                <a:ea typeface="+mn-ea"/>
                <a:cs typeface="+mn-cs"/>
              </a:rPr>
              <a:t>The shared-data store may be a single point of failure.</a:t>
            </a:r>
          </a:p>
          <a:p>
            <a:pPr lvl="1"/>
            <a:r>
              <a:rPr lang="en-US" sz="2800" b="0" i="0" u="none" strike="noStrike" kern="1200" baseline="0" dirty="0">
                <a:solidFill>
                  <a:schemeClr val="tx1"/>
                </a:solidFill>
                <a:latin typeface="+mn-lt"/>
                <a:ea typeface="+mn-ea"/>
                <a:cs typeface="+mn-cs"/>
              </a:rPr>
              <a:t>Producers and consumers of data may be tightly coupled.</a:t>
            </a:r>
            <a:endParaRPr lang="en-US"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8" name="Title 1">
            <a:extLst>
              <a:ext uri="{FF2B5EF4-FFF2-40B4-BE49-F238E27FC236}">
                <a16:creationId xmlns:a16="http://schemas.microsoft.com/office/drawing/2014/main" id="{03751A89-2628-45BC-826E-99F815E81BCA}"/>
              </a:ext>
            </a:extLst>
          </p:cNvPr>
          <p:cNvSpPr>
            <a:spLocks noGrp="1"/>
          </p:cNvSpPr>
          <p:nvPr>
            <p:ph sz="quarter" idx="10"/>
          </p:nvPr>
        </p:nvSpPr>
        <p:spPr/>
        <p:txBody>
          <a:bodyPr/>
          <a:lstStyle/>
          <a:p>
            <a:r>
              <a:rPr lang="en-US" dirty="0"/>
              <a:t>Shared Data Solution - 2</a:t>
            </a:r>
          </a:p>
        </p:txBody>
      </p:sp>
      <p:sp>
        <p:nvSpPr>
          <p:cNvPr id="2" name="Date Placeholder 1">
            <a:extLst>
              <a:ext uri="{FF2B5EF4-FFF2-40B4-BE49-F238E27FC236}">
                <a16:creationId xmlns:a16="http://schemas.microsoft.com/office/drawing/2014/main" id="{7CCE01CE-2947-4D37-8827-A5C7FF5998DD}"/>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73EC6559-7961-431D-A171-09F8BDD2357C}"/>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420083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5CBA3E-56E6-4E95-BE21-8763CACC78B4}"/>
              </a:ext>
            </a:extLst>
          </p:cNvPr>
          <p:cNvSpPr>
            <a:spLocks noGrp="1"/>
          </p:cNvSpPr>
          <p:nvPr>
            <p:ph idx="1"/>
          </p:nvPr>
        </p:nvSpPr>
        <p:spPr/>
        <p:txBody>
          <a:bodyPr/>
          <a:lstStyle/>
          <a:p>
            <a:endParaRPr lang="en-IN"/>
          </a:p>
        </p:txBody>
      </p:sp>
      <p:sp>
        <p:nvSpPr>
          <p:cNvPr id="3" name="Content Placeholder 2">
            <a:extLst>
              <a:ext uri="{FF2B5EF4-FFF2-40B4-BE49-F238E27FC236}">
                <a16:creationId xmlns:a16="http://schemas.microsoft.com/office/drawing/2014/main" id="{39083B98-0908-4CC4-A3CC-E3B9F685F7D8}"/>
              </a:ext>
            </a:extLst>
          </p:cNvPr>
          <p:cNvSpPr>
            <a:spLocks noGrp="1"/>
          </p:cNvSpPr>
          <p:nvPr>
            <p:ph sz="quarter" idx="10"/>
          </p:nvPr>
        </p:nvSpPr>
        <p:spPr/>
        <p:txBody>
          <a:bodyPr/>
          <a:lstStyle/>
          <a:p>
            <a:r>
              <a:rPr lang="en-IN" dirty="0"/>
              <a:t>Thank you</a:t>
            </a:r>
          </a:p>
        </p:txBody>
      </p:sp>
      <p:sp>
        <p:nvSpPr>
          <p:cNvPr id="4" name="Date Placeholder 3">
            <a:extLst>
              <a:ext uri="{FF2B5EF4-FFF2-40B4-BE49-F238E27FC236}">
                <a16:creationId xmlns:a16="http://schemas.microsoft.com/office/drawing/2014/main" id="{B5759C9D-4EE4-4FE8-A389-A82F571B4B87}"/>
              </a:ext>
            </a:extLst>
          </p:cNvPr>
          <p:cNvSpPr>
            <a:spLocks noGrp="1"/>
          </p:cNvSpPr>
          <p:nvPr>
            <p:ph type="dt" sz="half" idx="12"/>
          </p:nvPr>
        </p:nvSpPr>
        <p:spPr/>
        <p:txBody>
          <a:bodyPr/>
          <a:lstStyle/>
          <a:p>
            <a:r>
              <a:rPr lang="en-US"/>
              <a:t>October 14, 2023</a:t>
            </a:r>
          </a:p>
        </p:txBody>
      </p:sp>
      <p:sp>
        <p:nvSpPr>
          <p:cNvPr id="5" name="Footer Placeholder 4">
            <a:extLst>
              <a:ext uri="{FF2B5EF4-FFF2-40B4-BE49-F238E27FC236}">
                <a16:creationId xmlns:a16="http://schemas.microsoft.com/office/drawing/2014/main" id="{5B826BFD-AD76-446D-980F-A90275294ADD}"/>
              </a:ext>
            </a:extLst>
          </p:cNvPr>
          <p:cNvSpPr>
            <a:spLocks noGrp="1"/>
          </p:cNvSpPr>
          <p:nvPr>
            <p:ph type="ftr" sz="quarter" idx="13"/>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8B328272-9A25-4D60-B01A-5B965ACE4154}"/>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292389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There are shared resources and services that large numbers of distributed clients wish to access, and for which we wish to control access or quality of service.</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By managing a set of shared resources and services, we can promote modifiability and reuse, by factoring out common services and having to modify these in a single location, or a small number of locations. We want to improve scalability and availability by centralizing the control of these resources and services, while distributing the resources themselves across multiple physical servers.</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Clients interact by requesting services of servers, which provide a set of services. Some components may act as both clients and servers. There may be one central server or multiple distributed ones.</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5E8F6898-835A-4BF5-BD04-E9D91AB81455}"/>
              </a:ext>
            </a:extLst>
          </p:cNvPr>
          <p:cNvSpPr>
            <a:spLocks noGrp="1"/>
          </p:cNvSpPr>
          <p:nvPr>
            <p:ph sz="quarter" idx="10"/>
          </p:nvPr>
        </p:nvSpPr>
        <p:spPr/>
        <p:txBody>
          <a:bodyPr/>
          <a:lstStyle/>
          <a:p>
            <a:r>
              <a:rPr lang="en-US" dirty="0"/>
              <a:t>Client-Server Pattern</a:t>
            </a:r>
          </a:p>
        </p:txBody>
      </p:sp>
      <p:sp>
        <p:nvSpPr>
          <p:cNvPr id="2" name="Date Placeholder 1">
            <a:extLst>
              <a:ext uri="{FF2B5EF4-FFF2-40B4-BE49-F238E27FC236}">
                <a16:creationId xmlns:a16="http://schemas.microsoft.com/office/drawing/2014/main" id="{6E954173-9882-440B-A50C-1C2E1D2F436F}"/>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0134B638-B33D-4359-89F3-ECDD4C30AE7C}"/>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05312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8A359AA-5111-42FB-80BE-F6F7D533A772}"/>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316" b="-1343"/>
          <a:stretch/>
        </p:blipFill>
        <p:spPr bwMode="auto">
          <a:xfrm>
            <a:off x="899592" y="1196752"/>
            <a:ext cx="7393991" cy="5167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76F12DF0-555B-47CE-B181-60F3D8872B90}"/>
              </a:ext>
            </a:extLst>
          </p:cNvPr>
          <p:cNvSpPr>
            <a:spLocks noGrp="1"/>
          </p:cNvSpPr>
          <p:nvPr>
            <p:ph sz="quarter" idx="10"/>
          </p:nvPr>
        </p:nvSpPr>
        <p:spPr/>
        <p:txBody>
          <a:bodyPr/>
          <a:lstStyle/>
          <a:p>
            <a:r>
              <a:rPr lang="en-US" dirty="0"/>
              <a:t>Client-Server</a:t>
            </a:r>
            <a:r>
              <a:rPr lang="en-US" baseline="0" dirty="0"/>
              <a:t> Example</a:t>
            </a:r>
            <a:endParaRPr lang="en-US" dirty="0"/>
          </a:p>
        </p:txBody>
      </p:sp>
      <p:sp>
        <p:nvSpPr>
          <p:cNvPr id="2" name="Date Placeholder 1">
            <a:extLst>
              <a:ext uri="{FF2B5EF4-FFF2-40B4-BE49-F238E27FC236}">
                <a16:creationId xmlns:a16="http://schemas.microsoft.com/office/drawing/2014/main" id="{A3A5CE60-9883-4FE8-80FC-C629CF32CAEE}"/>
              </a:ext>
            </a:extLst>
          </p:cNvPr>
          <p:cNvSpPr>
            <a:spLocks noGrp="1"/>
          </p:cNvSpPr>
          <p:nvPr>
            <p:ph type="dt" sz="half" idx="12"/>
          </p:nvPr>
        </p:nvSpPr>
        <p:spPr/>
        <p:txBody>
          <a:bodyPr/>
          <a:lstStyle/>
          <a:p>
            <a:r>
              <a:rPr lang="en-US"/>
              <a:t>October 14, 2023</a:t>
            </a:r>
          </a:p>
        </p:txBody>
      </p:sp>
      <p:sp>
        <p:nvSpPr>
          <p:cNvPr id="3" name="Slide Number Placeholder 2">
            <a:extLst>
              <a:ext uri="{FF2B5EF4-FFF2-40B4-BE49-F238E27FC236}">
                <a16:creationId xmlns:a16="http://schemas.microsoft.com/office/drawing/2014/main" id="{87662807-DC52-4805-9778-492A3DCACDE3}"/>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8870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3200" b="0" i="0" u="none" strike="noStrike" kern="1200" baseline="0" dirty="0">
                <a:solidFill>
                  <a:schemeClr val="tx1"/>
                </a:solidFill>
                <a:latin typeface="+mn-lt"/>
                <a:ea typeface="+mn-ea"/>
                <a:cs typeface="+mn-cs"/>
              </a:rPr>
              <a:t>Overview: Clients initiate interactions with servers, invoking services as needed from those servers and waiting for the results of those requests.</a:t>
            </a:r>
          </a:p>
          <a:p>
            <a:r>
              <a:rPr lang="en-US" sz="3200" b="0" i="0" u="none" strike="noStrike" kern="1200" baseline="0" dirty="0">
                <a:solidFill>
                  <a:schemeClr val="tx1"/>
                </a:solidFill>
                <a:latin typeface="+mn-lt"/>
                <a:ea typeface="+mn-ea"/>
                <a:cs typeface="+mn-cs"/>
              </a:rPr>
              <a:t>Elements: </a:t>
            </a:r>
          </a:p>
          <a:p>
            <a:pPr lvl="1"/>
            <a:r>
              <a:rPr lang="en-US" sz="2800" b="0" i="1" u="none" strike="noStrike" kern="1200" baseline="0" dirty="0">
                <a:solidFill>
                  <a:schemeClr val="tx1"/>
                </a:solidFill>
                <a:latin typeface="+mn-lt"/>
                <a:ea typeface="+mn-ea"/>
                <a:cs typeface="+mn-cs"/>
              </a:rPr>
              <a:t>Client, </a:t>
            </a:r>
            <a:r>
              <a:rPr lang="en-US" sz="2800" b="0" i="0" u="none" strike="noStrike" kern="1200" baseline="0" dirty="0">
                <a:solidFill>
                  <a:schemeClr val="tx1"/>
                </a:solidFill>
                <a:latin typeface="+mn-lt"/>
                <a:ea typeface="+mn-ea"/>
                <a:cs typeface="+mn-cs"/>
              </a:rPr>
              <a:t>a component that invokes services of a server</a:t>
            </a:r>
            <a:r>
              <a:rPr lang="en-US" sz="2800" b="0" i="0" u="none" strike="noStrike" kern="1200" dirty="0">
                <a:solidFill>
                  <a:schemeClr val="tx1"/>
                </a:solidFill>
                <a:latin typeface="+mn-lt"/>
                <a:ea typeface="+mn-ea"/>
                <a:cs typeface="+mn-cs"/>
              </a:rPr>
              <a:t> </a:t>
            </a:r>
            <a:r>
              <a:rPr lang="en-US" sz="2800" b="0" i="0" u="none" strike="noStrike" kern="1200" baseline="0" dirty="0">
                <a:solidFill>
                  <a:schemeClr val="tx1"/>
                </a:solidFill>
                <a:latin typeface="+mn-lt"/>
                <a:ea typeface="+mn-ea"/>
                <a:cs typeface="+mn-cs"/>
              </a:rPr>
              <a:t>component. Clients have ports that describe the services they require.</a:t>
            </a:r>
          </a:p>
          <a:p>
            <a:pPr lvl="1"/>
            <a:r>
              <a:rPr lang="en-US" sz="2800" b="0" i="1" u="none" strike="noStrike" kern="1200" baseline="0" dirty="0">
                <a:solidFill>
                  <a:schemeClr val="tx1"/>
                </a:solidFill>
                <a:latin typeface="+mn-lt"/>
                <a:ea typeface="+mn-ea"/>
                <a:cs typeface="+mn-cs"/>
              </a:rPr>
              <a:t>Server: </a:t>
            </a:r>
            <a:r>
              <a:rPr lang="en-US" sz="2800" b="0" i="0" u="none" strike="noStrike" kern="1200" baseline="0" dirty="0">
                <a:solidFill>
                  <a:schemeClr val="tx1"/>
                </a:solidFill>
                <a:latin typeface="+mn-lt"/>
                <a:ea typeface="+mn-ea"/>
                <a:cs typeface="+mn-cs"/>
              </a:rPr>
              <a:t>a component that provides services to clients. Servers have ports that describe the services they provide. </a:t>
            </a:r>
          </a:p>
          <a:p>
            <a:r>
              <a:rPr lang="en-US" sz="3200" b="0" i="1" u="none" strike="noStrike" kern="1200" baseline="0" dirty="0">
                <a:solidFill>
                  <a:schemeClr val="tx1"/>
                </a:solidFill>
                <a:latin typeface="+mn-lt"/>
                <a:ea typeface="+mn-ea"/>
                <a:cs typeface="+mn-cs"/>
              </a:rPr>
              <a:t>Request/reply connector: </a:t>
            </a:r>
            <a:r>
              <a:rPr lang="en-US" sz="3200" b="0" i="0" u="none" strike="noStrike" kern="1200" baseline="0" dirty="0">
                <a:solidFill>
                  <a:schemeClr val="tx1"/>
                </a:solidFill>
                <a:latin typeface="+mn-lt"/>
                <a:ea typeface="+mn-ea"/>
                <a:cs typeface="+mn-cs"/>
              </a:rPr>
              <a:t>a data connector employing a request/reply protocol, used by a client to invoke services on a server. Important characteristics include whether the calls are local or remote, and whether data is encrypted.</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29BA0493-4356-4341-B3F9-4C163D3FBE8D}"/>
              </a:ext>
            </a:extLst>
          </p:cNvPr>
          <p:cNvSpPr>
            <a:spLocks noGrp="1"/>
          </p:cNvSpPr>
          <p:nvPr>
            <p:ph sz="quarter" idx="10"/>
          </p:nvPr>
        </p:nvSpPr>
        <p:spPr/>
        <p:txBody>
          <a:bodyPr/>
          <a:lstStyle/>
          <a:p>
            <a:r>
              <a:rPr lang="en-US" dirty="0"/>
              <a:t>Client-Server Solution - 1</a:t>
            </a:r>
          </a:p>
        </p:txBody>
      </p:sp>
      <p:sp>
        <p:nvSpPr>
          <p:cNvPr id="2" name="Date Placeholder 1">
            <a:extLst>
              <a:ext uri="{FF2B5EF4-FFF2-40B4-BE49-F238E27FC236}">
                <a16:creationId xmlns:a16="http://schemas.microsoft.com/office/drawing/2014/main" id="{3F3AA475-8E51-4256-973F-61A84F3E26D5}"/>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6A045BB2-A1FD-477B-B560-5EDAAEDB47E7}"/>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265312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attachment </a:t>
            </a:r>
            <a:r>
              <a:rPr lang="en-US" sz="3200" b="0" i="0" u="none" strike="noStrike" kern="1200" baseline="0" dirty="0">
                <a:solidFill>
                  <a:schemeClr val="tx1"/>
                </a:solidFill>
                <a:latin typeface="+mn-lt"/>
                <a:ea typeface="+mn-ea"/>
                <a:cs typeface="+mn-cs"/>
              </a:rPr>
              <a:t>relation associates clients with servers.</a:t>
            </a:r>
          </a:p>
          <a:p>
            <a:r>
              <a:rPr lang="en-US" sz="3200" b="0" i="0" u="none" strike="noStrike" kern="1200" baseline="0" dirty="0">
                <a:solidFill>
                  <a:schemeClr val="tx1"/>
                </a:solidFill>
                <a:latin typeface="+mn-lt"/>
                <a:ea typeface="+mn-ea"/>
                <a:cs typeface="+mn-cs"/>
              </a:rPr>
              <a:t>Constraints: </a:t>
            </a:r>
          </a:p>
          <a:p>
            <a:pPr lvl="1"/>
            <a:r>
              <a:rPr lang="en-US" sz="2800" b="0" i="0" u="none" strike="noStrike" kern="1200" baseline="0" dirty="0">
                <a:solidFill>
                  <a:schemeClr val="tx1"/>
                </a:solidFill>
                <a:latin typeface="+mn-lt"/>
                <a:ea typeface="+mn-ea"/>
                <a:cs typeface="+mn-cs"/>
              </a:rPr>
              <a:t>Clients are connected to servers through request/reply </a:t>
            </a:r>
            <a:r>
              <a:rPr lang="en-US" dirty="0"/>
              <a:t>connectors.</a:t>
            </a:r>
          </a:p>
          <a:p>
            <a:pPr lvl="1"/>
            <a:r>
              <a:rPr lang="en-US" sz="2800" b="0" i="0" u="none" strike="noStrike" kern="1200" baseline="0" dirty="0">
                <a:solidFill>
                  <a:schemeClr val="tx1"/>
                </a:solidFill>
                <a:latin typeface="+mn-lt"/>
                <a:ea typeface="+mn-ea"/>
                <a:cs typeface="+mn-cs"/>
              </a:rPr>
              <a:t>Server components can be clients to other servers.</a:t>
            </a:r>
          </a:p>
          <a:p>
            <a:r>
              <a:rPr lang="en-US" sz="3200" b="0" i="0" u="none" strike="noStrike" kern="1200" baseline="0" dirty="0">
                <a:solidFill>
                  <a:schemeClr val="tx1"/>
                </a:solidFill>
                <a:latin typeface="+mn-lt"/>
                <a:ea typeface="+mn-ea"/>
                <a:cs typeface="+mn-cs"/>
              </a:rPr>
              <a:t>Weaknesses: </a:t>
            </a:r>
          </a:p>
          <a:p>
            <a:pPr lvl="1"/>
            <a:r>
              <a:rPr lang="en-US" dirty="0"/>
              <a:t>Server can be a performance bottleneck.</a:t>
            </a:r>
          </a:p>
          <a:p>
            <a:pPr lvl="1"/>
            <a:r>
              <a:rPr lang="en-US" dirty="0"/>
              <a:t>Server can be a single point of failure.</a:t>
            </a:r>
          </a:p>
          <a:p>
            <a:pPr lvl="1"/>
            <a:r>
              <a:rPr lang="en-US" dirty="0"/>
              <a:t>Decisions about where to locate functionality (in the client or in the server) are often complex and costly to change after a system has been built.</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326FBD1D-3D11-439F-A935-5E772B8B3B58}"/>
              </a:ext>
            </a:extLst>
          </p:cNvPr>
          <p:cNvSpPr>
            <a:spLocks noGrp="1"/>
          </p:cNvSpPr>
          <p:nvPr>
            <p:ph sz="quarter" idx="10"/>
          </p:nvPr>
        </p:nvSpPr>
        <p:spPr/>
        <p:txBody>
          <a:bodyPr/>
          <a:lstStyle/>
          <a:p>
            <a:r>
              <a:rPr lang="en-US" dirty="0"/>
              <a:t>Client-Server</a:t>
            </a:r>
            <a:r>
              <a:rPr lang="en-US" baseline="0" dirty="0"/>
              <a:t> Solution- 2</a:t>
            </a:r>
            <a:endParaRPr lang="en-US" dirty="0"/>
          </a:p>
        </p:txBody>
      </p:sp>
      <p:sp>
        <p:nvSpPr>
          <p:cNvPr id="2" name="Date Placeholder 1">
            <a:extLst>
              <a:ext uri="{FF2B5EF4-FFF2-40B4-BE49-F238E27FC236}">
                <a16:creationId xmlns:a16="http://schemas.microsoft.com/office/drawing/2014/main" id="{6691420C-2648-4E96-94BF-7F8BBAF7D912}"/>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B633A853-3519-40D0-A169-24FA1CF27569}"/>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409212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9B0D80-0B33-4CA8-B2F3-151AE31B5E19}"/>
              </a:ext>
            </a:extLst>
          </p:cNvPr>
          <p:cNvSpPr>
            <a:spLocks noGrp="1"/>
          </p:cNvSpPr>
          <p:nvPr>
            <p:ph type="dt" sz="half" idx="11"/>
          </p:nvPr>
        </p:nvSpPr>
        <p:spPr/>
        <p:txBody>
          <a:bodyPr/>
          <a:lstStyle/>
          <a:p>
            <a:r>
              <a:rPr lang="en-US"/>
              <a:t>October 14, 2023</a:t>
            </a:r>
            <a:endParaRPr lang="en-US" dirty="0"/>
          </a:p>
        </p:txBody>
      </p:sp>
      <p:sp>
        <p:nvSpPr>
          <p:cNvPr id="4" name="Footer Placeholder 3">
            <a:extLst>
              <a:ext uri="{FF2B5EF4-FFF2-40B4-BE49-F238E27FC236}">
                <a16:creationId xmlns:a16="http://schemas.microsoft.com/office/drawing/2014/main" id="{104F7CDD-1716-476B-9965-36E36260D9C2}"/>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0EB4FBF0-4984-4047-B616-FFDD69440BF2}"/>
              </a:ext>
            </a:extLst>
          </p:cNvPr>
          <p:cNvSpPr>
            <a:spLocks noGrp="1"/>
          </p:cNvSpPr>
          <p:nvPr>
            <p:ph type="sldNum" sz="quarter" idx="13"/>
          </p:nvPr>
        </p:nvSpPr>
        <p:spPr/>
        <p:txBody>
          <a:bodyPr/>
          <a:lstStyle/>
          <a:p>
            <a:fld id="{BC8D7E44-7D4F-4942-A8C9-2DF6BF8399E8}" type="slidenum">
              <a:rPr lang="en-US" smtClean="0"/>
              <a:pPr/>
              <a:t>7</a:t>
            </a:fld>
            <a:endParaRPr lang="en-US" dirty="0"/>
          </a:p>
        </p:txBody>
      </p:sp>
      <p:sp>
        <p:nvSpPr>
          <p:cNvPr id="6" name="Title 1">
            <a:extLst>
              <a:ext uri="{FF2B5EF4-FFF2-40B4-BE49-F238E27FC236}">
                <a16:creationId xmlns:a16="http://schemas.microsoft.com/office/drawing/2014/main" id="{FF97DC0A-709A-4D12-8307-AB64CB9B0BFB}"/>
              </a:ext>
            </a:extLst>
          </p:cNvPr>
          <p:cNvSpPr>
            <a:spLocks noGrp="1"/>
          </p:cNvSpPr>
          <p:nvPr>
            <p:ph sz="quarter" idx="10"/>
          </p:nvPr>
        </p:nvSpPr>
        <p:spPr/>
        <p:txBody>
          <a:bodyPr/>
          <a:lstStyle/>
          <a:p>
            <a:r>
              <a:rPr lang="en-US" dirty="0"/>
              <a:t>Peer-to-Peer Pattern</a:t>
            </a:r>
          </a:p>
        </p:txBody>
      </p:sp>
    </p:spTree>
    <p:extLst>
      <p:ext uri="{BB962C8B-B14F-4D97-AF65-F5344CB8AC3E}">
        <p14:creationId xmlns:p14="http://schemas.microsoft.com/office/powerpoint/2010/main" val="276641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Distributed computational entities—each of which is considered equally important in terms of initiating an interaction and each of which provides its own resources—need to cooperate and collaborate to provide a service to a</a:t>
            </a:r>
            <a:r>
              <a:rPr lang="en-US" sz="3200" b="0" i="0" u="none" strike="noStrike" kern="1200" dirty="0">
                <a:solidFill>
                  <a:schemeClr val="tx1"/>
                </a:solidFill>
                <a:latin typeface="+mn-lt"/>
                <a:ea typeface="+mn-ea"/>
                <a:cs typeface="+mn-cs"/>
              </a:rPr>
              <a:t> </a:t>
            </a:r>
            <a:r>
              <a:rPr lang="en-US" sz="3200" b="0" i="0" u="none" strike="noStrike" kern="1200" baseline="0" dirty="0">
                <a:solidFill>
                  <a:schemeClr val="tx1"/>
                </a:solidFill>
                <a:latin typeface="+mn-lt"/>
                <a:ea typeface="+mn-ea"/>
                <a:cs typeface="+mn-cs"/>
              </a:rPr>
              <a:t>distributed community of users.</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How can a set of “equal” distributed computational entities be connected to each other via a common protocol so that they can organize and share their services with high availability and scalability?</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In the peer-to-peer (P2P) pattern, components directly interact as peers. All peers are “equal” and no peer or group of peers can be critical for the health of the system. Peer-to-peer communication is typically a request/reply interaction without the asymmetry found in the client-server pattern.</a:t>
            </a:r>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6" name="Title 1">
            <a:extLst>
              <a:ext uri="{FF2B5EF4-FFF2-40B4-BE49-F238E27FC236}">
                <a16:creationId xmlns:a16="http://schemas.microsoft.com/office/drawing/2014/main" id="{5265BF9F-C41E-4C44-8C22-E0FC6FABC4E9}"/>
              </a:ext>
            </a:extLst>
          </p:cNvPr>
          <p:cNvSpPr>
            <a:spLocks noGrp="1"/>
          </p:cNvSpPr>
          <p:nvPr>
            <p:ph sz="quarter" idx="10"/>
          </p:nvPr>
        </p:nvSpPr>
        <p:spPr/>
        <p:txBody>
          <a:bodyPr/>
          <a:lstStyle/>
          <a:p>
            <a:r>
              <a:rPr lang="en-US" dirty="0"/>
              <a:t>Peer-to-Peer Pattern</a:t>
            </a:r>
          </a:p>
        </p:txBody>
      </p:sp>
      <p:sp>
        <p:nvSpPr>
          <p:cNvPr id="2" name="Date Placeholder 1">
            <a:extLst>
              <a:ext uri="{FF2B5EF4-FFF2-40B4-BE49-F238E27FC236}">
                <a16:creationId xmlns:a16="http://schemas.microsoft.com/office/drawing/2014/main" id="{513EA421-68EB-48EB-A4CC-CB5636143534}"/>
              </a:ext>
            </a:extLst>
          </p:cNvPr>
          <p:cNvSpPr>
            <a:spLocks noGrp="1"/>
          </p:cNvSpPr>
          <p:nvPr>
            <p:ph type="dt" sz="half" idx="12"/>
          </p:nvPr>
        </p:nvSpPr>
        <p:spPr/>
        <p:txBody>
          <a:bodyPr/>
          <a:lstStyle/>
          <a:p>
            <a:r>
              <a:rPr lang="en-US"/>
              <a:t>October 14, 2023</a:t>
            </a:r>
          </a:p>
        </p:txBody>
      </p:sp>
      <p:sp>
        <p:nvSpPr>
          <p:cNvPr id="5" name="Slide Number Placeholder 4">
            <a:extLst>
              <a:ext uri="{FF2B5EF4-FFF2-40B4-BE49-F238E27FC236}">
                <a16:creationId xmlns:a16="http://schemas.microsoft.com/office/drawing/2014/main" id="{45F41074-A401-475B-8871-29A712FD8A96}"/>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74495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824E3F5-FEDD-4128-884C-02D0DFA407BC}"/>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96751"/>
            <a:ext cx="7620000" cy="51754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Title 1">
            <a:extLst>
              <a:ext uri="{FF2B5EF4-FFF2-40B4-BE49-F238E27FC236}">
                <a16:creationId xmlns:a16="http://schemas.microsoft.com/office/drawing/2014/main" id="{0A8C4D34-CE5A-4627-A90C-ED537D86E7A1}"/>
              </a:ext>
            </a:extLst>
          </p:cNvPr>
          <p:cNvSpPr>
            <a:spLocks noGrp="1"/>
          </p:cNvSpPr>
          <p:nvPr>
            <p:ph sz="quarter" idx="10"/>
          </p:nvPr>
        </p:nvSpPr>
        <p:spPr/>
        <p:txBody>
          <a:bodyPr/>
          <a:lstStyle/>
          <a:p>
            <a:r>
              <a:rPr lang="en-US" dirty="0"/>
              <a:t>Peer-to-Peer Example</a:t>
            </a:r>
          </a:p>
        </p:txBody>
      </p:sp>
      <p:sp>
        <p:nvSpPr>
          <p:cNvPr id="2" name="Date Placeholder 1">
            <a:extLst>
              <a:ext uri="{FF2B5EF4-FFF2-40B4-BE49-F238E27FC236}">
                <a16:creationId xmlns:a16="http://schemas.microsoft.com/office/drawing/2014/main" id="{A3B6CE44-57A2-4946-A69F-C9914937C60E}"/>
              </a:ext>
            </a:extLst>
          </p:cNvPr>
          <p:cNvSpPr>
            <a:spLocks noGrp="1"/>
          </p:cNvSpPr>
          <p:nvPr>
            <p:ph type="dt" sz="half" idx="12"/>
          </p:nvPr>
        </p:nvSpPr>
        <p:spPr/>
        <p:txBody>
          <a:bodyPr/>
          <a:lstStyle/>
          <a:p>
            <a:r>
              <a:rPr lang="en-US"/>
              <a:t>October 14, 2023</a:t>
            </a:r>
          </a:p>
        </p:txBody>
      </p:sp>
      <p:sp>
        <p:nvSpPr>
          <p:cNvPr id="3" name="Slide Number Placeholder 2">
            <a:extLst>
              <a:ext uri="{FF2B5EF4-FFF2-40B4-BE49-F238E27FC236}">
                <a16:creationId xmlns:a16="http://schemas.microsoft.com/office/drawing/2014/main" id="{E103290C-AA6C-4BE4-9B79-F06751A4483E}"/>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736139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9e43d9dd19ac2cd12f6a4dc69aa28cd">
  <xsd:schema xmlns:xsd="http://www.w3.org/2001/XMLSchema" xmlns:xs="http://www.w3.org/2001/XMLSchema" xmlns:p="http://schemas.microsoft.com/office/2006/metadata/properties" xmlns:ns2="8a1544a5-6ec8-4bbc-8101-c341ae766efb" targetNamespace="http://schemas.microsoft.com/office/2006/metadata/properties" ma:root="true" ma:fieldsID="9cf0fd640d37903273b9b3cb7bd16033"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46B7F5-C0D6-42E5-AA18-02850D0A465C}"/>
</file>

<file path=customXml/itemProps2.xml><?xml version="1.0" encoding="utf-8"?>
<ds:datastoreItem xmlns:ds="http://schemas.openxmlformats.org/officeDocument/2006/customXml" ds:itemID="{D33088F7-93A4-4534-AFC9-5F75346607E1}"/>
</file>

<file path=customXml/itemProps3.xml><?xml version="1.0" encoding="utf-8"?>
<ds:datastoreItem xmlns:ds="http://schemas.openxmlformats.org/officeDocument/2006/customXml" ds:itemID="{2E126040-41AD-4707-8E76-E545047BC1AF}"/>
</file>

<file path=docProps/app.xml><?xml version="1.0" encoding="utf-8"?>
<Properties xmlns="http://schemas.openxmlformats.org/officeDocument/2006/extended-properties" xmlns:vt="http://schemas.openxmlformats.org/officeDocument/2006/docPropsVTypes">
  <Template/>
  <TotalTime>1145</TotalTime>
  <Words>1528</Words>
  <Application>Microsoft Office PowerPoint</Application>
  <PresentationFormat>On-screen Show (4:3)</PresentationFormat>
  <Paragraphs>148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Module 7 Patterns – Part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79</cp:revision>
  <dcterms:created xsi:type="dcterms:W3CDTF">2011-09-14T09:42:05Z</dcterms:created>
  <dcterms:modified xsi:type="dcterms:W3CDTF">2023-10-13T20:56:20Z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