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60" r:id="rId2"/>
    <p:sldId id="323" r:id="rId3"/>
    <p:sldId id="300" r:id="rId4"/>
    <p:sldId id="301" r:id="rId5"/>
    <p:sldId id="302" r:id="rId6"/>
    <p:sldId id="303" r:id="rId7"/>
    <p:sldId id="324" r:id="rId8"/>
    <p:sldId id="304" r:id="rId9"/>
    <p:sldId id="305" r:id="rId10"/>
    <p:sldId id="306" r:id="rId11"/>
    <p:sldId id="325"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7" d="100"/>
          <a:sy n="47" d="100"/>
        </p:scale>
        <p:origin x="2011"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03B3A1-B4B8-4FE5-836E-7F187D902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AC9A573-C23B-4322-89A3-1293B6DFF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F42556-F6DA-4855-9E60-34CABDC6EA4F}" type="datetimeFigureOut">
              <a:rPr lang="en-IN" smtClean="0"/>
              <a:t>13-10-2023</a:t>
            </a:fld>
            <a:endParaRPr lang="en-IN"/>
          </a:p>
        </p:txBody>
      </p:sp>
      <p:sp>
        <p:nvSpPr>
          <p:cNvPr id="4" name="Footer Placeholder 3">
            <a:extLst>
              <a:ext uri="{FF2B5EF4-FFF2-40B4-BE49-F238E27FC236}">
                <a16:creationId xmlns:a16="http://schemas.microsoft.com/office/drawing/2014/main" id="{84E3BD58-B210-4BB0-A6B5-208133FEA0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E4E4CAB-8F4A-487C-87AA-6AD6B4A2D9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091653-E671-4077-A91C-FDF5DD32EB17}" type="slidenum">
              <a:rPr lang="en-IN" smtClean="0"/>
              <a:t>‹#›</a:t>
            </a:fld>
            <a:endParaRPr lang="en-IN"/>
          </a:p>
        </p:txBody>
      </p:sp>
    </p:spTree>
    <p:extLst>
      <p:ext uri="{BB962C8B-B14F-4D97-AF65-F5344CB8AC3E}">
        <p14:creationId xmlns:p14="http://schemas.microsoft.com/office/powerpoint/2010/main" val="791660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13-10-2023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DBEE7D-02F3-49C6-B0C0-2F6C99CCE1F7}" type="slidenum">
              <a:rPr lang="en-US"/>
              <a:pPr/>
              <a:t>15</a:t>
            </a:fld>
            <a:endParaRPr lang="en-US"/>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537723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1C069-DD82-41BA-B1CB-8691ADC88CF5}" type="slidenum">
              <a:rPr lang="en-US"/>
              <a:pPr/>
              <a:t>16</a:t>
            </a:fld>
            <a:endParaRPr lang="en-US"/>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4264987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B0CCAE-3ABA-4C92-A457-1C742F161B5F}" type="slidenum">
              <a:rPr lang="en-US"/>
              <a:pPr/>
              <a:t>17</a:t>
            </a:fld>
            <a:endParaRPr 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164424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9878A-A18C-4EA4-B5B5-16B9056F2B48}" type="slidenum">
              <a:rPr lang="en-US"/>
              <a:pPr/>
              <a:t>18</a:t>
            </a:fld>
            <a:endParaRPr 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420230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D124FE-7089-4BC2-86F4-ACCB6F5FC802}" type="slidenum">
              <a:rPr lang="en-US"/>
              <a:pPr/>
              <a:t>19</a:t>
            </a:fld>
            <a:endParaRPr lang="en-US"/>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1783191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8A995C-7771-47B1-80E1-7246D7BEE9B7}" type="slidenum">
              <a:rPr lang="en-US"/>
              <a:pPr/>
              <a:t>20</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3665946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4979D-1CF3-4FB0-AADE-2D325A6C1ACE}" type="slidenum">
              <a:rPr lang="en-US"/>
              <a:pPr/>
              <a:t>21</a:t>
            </a:fld>
            <a:endParaRPr 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2554832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37B156-8440-40C5-9465-BEC2839C060F}" type="slidenum">
              <a:rPr lang="en-US"/>
              <a:pPr/>
              <a:t>22</a:t>
            </a:fld>
            <a:endParaRPr lang="en-US"/>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2066795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424A44-053E-4680-9B61-A1D1AF786340}" type="slidenum">
              <a:rPr lang="en-US"/>
              <a:pPr/>
              <a:t>23</a:t>
            </a:fld>
            <a:endParaRPr 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extLst>
      <p:ext uri="{BB962C8B-B14F-4D97-AF65-F5344CB8AC3E}">
        <p14:creationId xmlns:p14="http://schemas.microsoft.com/office/powerpoint/2010/main" val="25157736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October 14, 2023</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October 14, 2023</a:t>
            </a:r>
            <a:endParaRPr lang="en-AU"/>
          </a:p>
        </p:txBody>
      </p:sp>
      <p:sp>
        <p:nvSpPr>
          <p:cNvPr id="5" name="Footer Placeholder 4"/>
          <p:cNvSpPr>
            <a:spLocks noGrp="1"/>
          </p:cNvSpPr>
          <p:nvPr>
            <p:ph type="ftr" sz="quarter" idx="11"/>
          </p:nvPr>
        </p:nvSpPr>
        <p:spPr/>
        <p:txBody>
          <a:bodyPr/>
          <a:lstStyle/>
          <a:p>
            <a:r>
              <a:rPr lang="en-AU"/>
              <a:t>SE ZG651/ SS 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55719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 ZG651/ SS ZG653 Software Architectures</a:t>
            </a:r>
            <a:endParaRPr lang="en-AU" dirty="0"/>
          </a:p>
        </p:txBody>
      </p:sp>
    </p:spTree>
    <p:extLst>
      <p:ext uri="{BB962C8B-B14F-4D97-AF65-F5344CB8AC3E}">
        <p14:creationId xmlns:p14="http://schemas.microsoft.com/office/powerpoint/2010/main" val="118246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r>
              <a:rPr lang="en-US"/>
              <a:t>October 14, 2023</a:t>
            </a:r>
            <a:endParaRPr lang="en-AU"/>
          </a:p>
        </p:txBody>
      </p:sp>
      <p:sp>
        <p:nvSpPr>
          <p:cNvPr id="4" name="Footer Placeholder 3"/>
          <p:cNvSpPr>
            <a:spLocks noGrp="1"/>
          </p:cNvSpPr>
          <p:nvPr>
            <p:ph type="ftr" sz="quarter" idx="11"/>
          </p:nvPr>
        </p:nvSpPr>
        <p:spPr/>
        <p:txBody>
          <a:bodyPr/>
          <a:lstStyle/>
          <a:p>
            <a:r>
              <a:rPr lang="en-AU"/>
              <a:t>SE ZG651/ SS ZG653 Software Architectures</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4089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October 14, 2023</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 ZG651/ SS 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October 14, 2023</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 ZG651/ SS 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October 14, 2023</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 ZG651/ SS 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October 14, 2023</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 ZG651/ SS 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October 14, 2023</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October 14, 2023</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 ZG651/ SS 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October 14, 2023</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 ZG651/ SS 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October 14, 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SE ZG651/ SS ZG653 Software Architectures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Module 7</a:t>
            </a:r>
            <a:br>
              <a:rPr lang="en-US" dirty="0"/>
            </a:br>
            <a:r>
              <a:rPr lang="en-US" sz="3200" dirty="0"/>
              <a:t>Patterns – Part 4</a:t>
            </a:r>
          </a:p>
        </p:txBody>
      </p:sp>
      <p:sp>
        <p:nvSpPr>
          <p:cNvPr id="6" name="Content Placeholder 5"/>
          <p:cNvSpPr>
            <a:spLocks noGrp="1"/>
          </p:cNvSpPr>
          <p:nvPr>
            <p:ph sz="quarter" idx="13"/>
          </p:nvPr>
        </p:nvSpPr>
        <p:spPr/>
        <p:txBody>
          <a:bodyPr/>
          <a:lstStyle/>
          <a:p>
            <a:r>
              <a:rPr lang="en-US" dirty="0"/>
              <a:t>Harvinder S Jabbal</a:t>
            </a:r>
          </a:p>
          <a:p>
            <a:r>
              <a:rPr lang="en-US" dirty="0"/>
              <a:t>SSZG653 Software Architectures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 ZG651/ SS 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October 14, 2023</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sz="3200" b="0" i="0" u="none" strike="noStrike" kern="1200" baseline="0" dirty="0">
                <a:solidFill>
                  <a:schemeClr val="tx1"/>
                </a:solidFill>
                <a:latin typeface="+mn-lt"/>
                <a:ea typeface="+mn-ea"/>
                <a:cs typeface="+mn-cs"/>
              </a:rPr>
              <a:t>Overview: The execution structures of many systems are organized as a set of logical groupings of components. Each grouping is termed</a:t>
            </a:r>
            <a:r>
              <a:rPr lang="en-US" sz="3200" b="0" i="0" u="none" strike="noStrike" kern="1200" dirty="0">
                <a:solidFill>
                  <a:schemeClr val="tx1"/>
                </a:solidFill>
                <a:latin typeface="+mn-lt"/>
                <a:ea typeface="+mn-ea"/>
                <a:cs typeface="+mn-cs"/>
              </a:rPr>
              <a:t> </a:t>
            </a:r>
            <a:r>
              <a:rPr lang="en-US" sz="3200" b="0" i="0" u="none" strike="noStrike" kern="1200" baseline="0" dirty="0">
                <a:solidFill>
                  <a:schemeClr val="tx1"/>
                </a:solidFill>
                <a:latin typeface="+mn-lt"/>
                <a:ea typeface="+mn-ea"/>
                <a:cs typeface="+mn-cs"/>
              </a:rPr>
              <a:t>a </a:t>
            </a:r>
            <a:r>
              <a:rPr lang="en-US" sz="3200" b="0" i="1" u="none" strike="noStrike" kern="1200" baseline="0" dirty="0">
                <a:solidFill>
                  <a:schemeClr val="tx1"/>
                </a:solidFill>
                <a:latin typeface="+mn-lt"/>
                <a:ea typeface="+mn-ea"/>
                <a:cs typeface="+mn-cs"/>
              </a:rPr>
              <a:t>tier</a:t>
            </a:r>
            <a:r>
              <a:rPr lang="en-US" sz="3200" b="0" i="0" u="none" strike="noStrike" kern="1200" baseline="0" dirty="0">
                <a:solidFill>
                  <a:schemeClr val="tx1"/>
                </a:solidFill>
                <a:latin typeface="+mn-lt"/>
                <a:ea typeface="+mn-ea"/>
                <a:cs typeface="+mn-cs"/>
              </a:rPr>
              <a:t>. </a:t>
            </a:r>
          </a:p>
          <a:p>
            <a:r>
              <a:rPr lang="en-US" sz="3200" b="0" i="0" u="none" strike="noStrike" kern="1200" baseline="0" dirty="0">
                <a:solidFill>
                  <a:schemeClr val="tx1"/>
                </a:solidFill>
                <a:latin typeface="+mn-lt"/>
                <a:ea typeface="+mn-ea"/>
                <a:cs typeface="+mn-cs"/>
              </a:rPr>
              <a:t>Elements: </a:t>
            </a:r>
          </a:p>
          <a:p>
            <a:pPr lvl="1"/>
            <a:r>
              <a:rPr lang="en-US" sz="2400" b="0" i="1" u="none" strike="noStrike" kern="1200" baseline="0" dirty="0">
                <a:solidFill>
                  <a:schemeClr val="tx1"/>
                </a:solidFill>
                <a:latin typeface="+mn-lt"/>
                <a:ea typeface="+mn-ea"/>
                <a:cs typeface="+mn-cs"/>
              </a:rPr>
              <a:t>Tier, </a:t>
            </a:r>
            <a:r>
              <a:rPr lang="en-US" sz="2400" b="0" i="0" u="none" strike="noStrike" kern="1200" baseline="0" dirty="0">
                <a:solidFill>
                  <a:schemeClr val="tx1"/>
                </a:solidFill>
                <a:latin typeface="+mn-lt"/>
                <a:ea typeface="+mn-ea"/>
                <a:cs typeface="+mn-cs"/>
              </a:rPr>
              <a:t>which is a logical grouping of software components.</a:t>
            </a:r>
          </a:p>
          <a:p>
            <a:r>
              <a:rPr lang="en-US" sz="3200" b="0" i="0" u="none" strike="noStrike" kern="1200" baseline="0" dirty="0">
                <a:solidFill>
                  <a:schemeClr val="tx1"/>
                </a:solidFill>
                <a:latin typeface="+mn-lt"/>
                <a:ea typeface="+mn-ea"/>
                <a:cs typeface="+mn-cs"/>
              </a:rPr>
              <a:t>Relations: </a:t>
            </a:r>
          </a:p>
          <a:p>
            <a:pPr lvl="1"/>
            <a:r>
              <a:rPr lang="en-US" sz="2800" b="0" i="1" u="none" strike="noStrike" kern="1200" baseline="0" dirty="0">
                <a:solidFill>
                  <a:schemeClr val="tx1"/>
                </a:solidFill>
                <a:latin typeface="+mn-lt"/>
                <a:ea typeface="+mn-ea"/>
                <a:cs typeface="+mn-cs"/>
              </a:rPr>
              <a:t>Is part of, </a:t>
            </a:r>
            <a:r>
              <a:rPr lang="en-US" sz="2800" b="0" i="0" u="none" strike="noStrike" kern="1200" baseline="0" dirty="0">
                <a:solidFill>
                  <a:schemeClr val="tx1"/>
                </a:solidFill>
                <a:latin typeface="+mn-lt"/>
                <a:ea typeface="+mn-ea"/>
                <a:cs typeface="+mn-cs"/>
              </a:rPr>
              <a:t>to group components into tiers.</a:t>
            </a:r>
          </a:p>
          <a:p>
            <a:pPr lvl="1"/>
            <a:r>
              <a:rPr lang="en-US" sz="2800" b="0" i="1" u="none" strike="noStrike" kern="1200" baseline="0" dirty="0">
                <a:solidFill>
                  <a:schemeClr val="tx1"/>
                </a:solidFill>
                <a:latin typeface="+mn-lt"/>
                <a:ea typeface="+mn-ea"/>
                <a:cs typeface="+mn-cs"/>
              </a:rPr>
              <a:t>Communicates with, </a:t>
            </a:r>
            <a:r>
              <a:rPr lang="en-US" sz="2800" b="0" i="0" u="none" strike="noStrike" kern="1200" baseline="0" dirty="0">
                <a:solidFill>
                  <a:schemeClr val="tx1"/>
                </a:solidFill>
                <a:latin typeface="+mn-lt"/>
                <a:ea typeface="+mn-ea"/>
                <a:cs typeface="+mn-cs"/>
              </a:rPr>
              <a:t>to show how tiers and the components they </a:t>
            </a:r>
            <a:r>
              <a:rPr lang="en-US" sz="3200" b="0" i="0" u="none" strike="noStrike" kern="1200" baseline="0" dirty="0">
                <a:solidFill>
                  <a:schemeClr val="tx1"/>
                </a:solidFill>
                <a:latin typeface="+mn-lt"/>
                <a:ea typeface="+mn-ea"/>
                <a:cs typeface="+mn-cs"/>
              </a:rPr>
              <a:t>contain interact with each other.</a:t>
            </a:r>
          </a:p>
          <a:p>
            <a:pPr lvl="1"/>
            <a:r>
              <a:rPr lang="en-US" sz="2800" b="0" i="1" u="none" strike="noStrike" kern="1200" baseline="0" dirty="0">
                <a:solidFill>
                  <a:schemeClr val="tx1"/>
                </a:solidFill>
                <a:latin typeface="+mn-lt"/>
                <a:ea typeface="+mn-ea"/>
                <a:cs typeface="+mn-cs"/>
              </a:rPr>
              <a:t>Allocated to, </a:t>
            </a:r>
            <a:r>
              <a:rPr lang="en-US" sz="2800" b="0" i="0" u="none" strike="noStrike" kern="1200" baseline="0" dirty="0">
                <a:solidFill>
                  <a:schemeClr val="tx1"/>
                </a:solidFill>
                <a:latin typeface="+mn-lt"/>
                <a:ea typeface="+mn-ea"/>
                <a:cs typeface="+mn-cs"/>
              </a:rPr>
              <a:t>in the case that tiers map to computing platforms.</a:t>
            </a:r>
          </a:p>
          <a:p>
            <a:r>
              <a:rPr lang="en-US" sz="3200" b="0" i="0" u="none" strike="noStrike" kern="1200" baseline="0" dirty="0">
                <a:solidFill>
                  <a:schemeClr val="tx1"/>
                </a:solidFill>
                <a:latin typeface="+mn-lt"/>
                <a:ea typeface="+mn-ea"/>
                <a:cs typeface="+mn-cs"/>
              </a:rPr>
              <a:t>Constraints: A software component belongs to exactly one tier.</a:t>
            </a:r>
          </a:p>
          <a:p>
            <a:r>
              <a:rPr lang="en-US" sz="3200" b="0" i="0" u="none" strike="noStrike" kern="1200" baseline="0" dirty="0">
                <a:solidFill>
                  <a:schemeClr val="tx1"/>
                </a:solidFill>
                <a:latin typeface="+mn-lt"/>
                <a:ea typeface="+mn-ea"/>
                <a:cs typeface="+mn-cs"/>
              </a:rPr>
              <a:t>Weaknesses: Substantial up-front cost and complexity.</a:t>
            </a:r>
            <a:endParaRPr lang="en-US"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459F75D4-1981-4227-96F3-4130A4CFA005}"/>
              </a:ext>
            </a:extLst>
          </p:cNvPr>
          <p:cNvSpPr>
            <a:spLocks noGrp="1"/>
          </p:cNvSpPr>
          <p:nvPr>
            <p:ph sz="quarter" idx="10"/>
          </p:nvPr>
        </p:nvSpPr>
        <p:spPr/>
        <p:txBody>
          <a:bodyPr/>
          <a:lstStyle/>
          <a:p>
            <a:r>
              <a:rPr lang="en-US" dirty="0"/>
              <a:t>Multi-Tier Solution</a:t>
            </a:r>
          </a:p>
        </p:txBody>
      </p:sp>
      <p:sp>
        <p:nvSpPr>
          <p:cNvPr id="2" name="Date Placeholder 1">
            <a:extLst>
              <a:ext uri="{FF2B5EF4-FFF2-40B4-BE49-F238E27FC236}">
                <a16:creationId xmlns:a16="http://schemas.microsoft.com/office/drawing/2014/main" id="{A704CA3C-00A7-437D-AC8A-1F09D85EC601}"/>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9F708848-9317-4044-A947-06A51A9CC6B5}"/>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746463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9F1D4B6-20D9-4407-9054-92610876C246}"/>
              </a:ext>
            </a:extLst>
          </p:cNvPr>
          <p:cNvSpPr>
            <a:spLocks noGrp="1"/>
          </p:cNvSpPr>
          <p:nvPr>
            <p:ph type="dt" sz="half" idx="11"/>
          </p:nvPr>
        </p:nvSpPr>
        <p:spPr/>
        <p:txBody>
          <a:bodyPr/>
          <a:lstStyle/>
          <a:p>
            <a:r>
              <a:rPr lang="en-US"/>
              <a:t>October 14, 2023</a:t>
            </a:r>
            <a:endParaRPr lang="en-US" dirty="0"/>
          </a:p>
        </p:txBody>
      </p:sp>
      <p:sp>
        <p:nvSpPr>
          <p:cNvPr id="4" name="Footer Placeholder 3">
            <a:extLst>
              <a:ext uri="{FF2B5EF4-FFF2-40B4-BE49-F238E27FC236}">
                <a16:creationId xmlns:a16="http://schemas.microsoft.com/office/drawing/2014/main" id="{4A3C70E9-087C-4F30-9784-15D5C79FC09C}"/>
              </a:ext>
            </a:extLst>
          </p:cNvPr>
          <p:cNvSpPr>
            <a:spLocks noGrp="1"/>
          </p:cNvSpPr>
          <p:nvPr>
            <p:ph type="ftr" sz="quarter" idx="12"/>
          </p:nvPr>
        </p:nvSpPr>
        <p:spPr/>
        <p:txBody>
          <a:bodyPr/>
          <a:lstStyle/>
          <a:p>
            <a:r>
              <a:rPr lang="en-US"/>
              <a:t>SE ZG651/ SS ZG653 Software Architectures</a:t>
            </a:r>
            <a:endParaRPr lang="en-US" dirty="0"/>
          </a:p>
        </p:txBody>
      </p:sp>
      <p:sp>
        <p:nvSpPr>
          <p:cNvPr id="5" name="Slide Number Placeholder 4">
            <a:extLst>
              <a:ext uri="{FF2B5EF4-FFF2-40B4-BE49-F238E27FC236}">
                <a16:creationId xmlns:a16="http://schemas.microsoft.com/office/drawing/2014/main" id="{84DDB0A4-AC3A-4E15-8DC3-F5D58C863E97}"/>
              </a:ext>
            </a:extLst>
          </p:cNvPr>
          <p:cNvSpPr>
            <a:spLocks noGrp="1"/>
          </p:cNvSpPr>
          <p:nvPr>
            <p:ph type="sldNum" sz="quarter" idx="13"/>
          </p:nvPr>
        </p:nvSpPr>
        <p:spPr/>
        <p:txBody>
          <a:bodyPr/>
          <a:lstStyle/>
          <a:p>
            <a:fld id="{BC8D7E44-7D4F-4942-A8C9-2DF6BF8399E8}" type="slidenum">
              <a:rPr lang="en-US" smtClean="0"/>
              <a:pPr/>
              <a:t>11</a:t>
            </a:fld>
            <a:endParaRPr lang="en-US" dirty="0"/>
          </a:p>
        </p:txBody>
      </p:sp>
      <p:sp>
        <p:nvSpPr>
          <p:cNvPr id="7" name="Title 1">
            <a:extLst>
              <a:ext uri="{FF2B5EF4-FFF2-40B4-BE49-F238E27FC236}">
                <a16:creationId xmlns:a16="http://schemas.microsoft.com/office/drawing/2014/main" id="{DE7D4068-7AB0-4F2D-9C94-9F73197F2606}"/>
              </a:ext>
            </a:extLst>
          </p:cNvPr>
          <p:cNvSpPr>
            <a:spLocks noGrp="1"/>
          </p:cNvSpPr>
          <p:nvPr>
            <p:ph sz="quarter" idx="10"/>
          </p:nvPr>
        </p:nvSpPr>
        <p:spPr/>
        <p:txBody>
          <a:bodyPr>
            <a:normAutofit fontScale="97500"/>
          </a:bodyPr>
          <a:lstStyle/>
          <a:p>
            <a:r>
              <a:rPr lang="en-US" dirty="0"/>
              <a:t>Tactics and Patterns</a:t>
            </a:r>
          </a:p>
        </p:txBody>
      </p:sp>
    </p:spTree>
    <p:extLst>
      <p:ext uri="{BB962C8B-B14F-4D97-AF65-F5344CB8AC3E}">
        <p14:creationId xmlns:p14="http://schemas.microsoft.com/office/powerpoint/2010/main" val="353546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Patterns are built from tactics; if a pattern is a molecule, a tactic is an atom.</a:t>
            </a:r>
          </a:p>
          <a:p>
            <a:r>
              <a:rPr lang="en-US" dirty="0"/>
              <a:t>MVC, for example utilizes the tactics:</a:t>
            </a:r>
          </a:p>
          <a:p>
            <a:pPr lvl="1"/>
            <a:r>
              <a:rPr lang="en-US" dirty="0"/>
              <a:t>Increase semantic coherence</a:t>
            </a:r>
          </a:p>
          <a:p>
            <a:pPr lvl="1"/>
            <a:r>
              <a:rPr lang="en-US" dirty="0"/>
              <a:t>Encapsulation</a:t>
            </a:r>
          </a:p>
          <a:p>
            <a:pPr lvl="1"/>
            <a:r>
              <a:rPr lang="en-US" dirty="0"/>
              <a:t>Use an intermediary</a:t>
            </a:r>
          </a:p>
          <a:p>
            <a:pPr lvl="1"/>
            <a:r>
              <a:rPr lang="en-US" dirty="0"/>
              <a:t>Use run time binding </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93B49D19-BC1A-49C2-ACD4-DC67C89CA064}"/>
              </a:ext>
            </a:extLst>
          </p:cNvPr>
          <p:cNvSpPr>
            <a:spLocks noGrp="1"/>
          </p:cNvSpPr>
          <p:nvPr>
            <p:ph sz="quarter" idx="10"/>
          </p:nvPr>
        </p:nvSpPr>
        <p:spPr/>
        <p:txBody>
          <a:bodyPr>
            <a:normAutofit fontScale="97500"/>
          </a:bodyPr>
          <a:lstStyle/>
          <a:p>
            <a:r>
              <a:rPr lang="en-US" dirty="0"/>
              <a:t>Relationships Between Tactics and Patterns</a:t>
            </a:r>
          </a:p>
        </p:txBody>
      </p:sp>
      <p:sp>
        <p:nvSpPr>
          <p:cNvPr id="2" name="Date Placeholder 1">
            <a:extLst>
              <a:ext uri="{FF2B5EF4-FFF2-40B4-BE49-F238E27FC236}">
                <a16:creationId xmlns:a16="http://schemas.microsoft.com/office/drawing/2014/main" id="{08CF0A78-0E07-4040-B521-B299CE352BA5}"/>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E967F69D-CDEA-4FF6-9E99-9DB3C05A0700}"/>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465612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Patterns</a:t>
            </a:r>
            <a:r>
              <a:rPr lang="en-US" baseline="0" dirty="0"/>
              <a:t> solve a specific problem but are neutral or have weaknesses with respect to other qualities.</a:t>
            </a:r>
          </a:p>
          <a:p>
            <a:r>
              <a:rPr lang="en-US" baseline="0" dirty="0"/>
              <a:t>Consider the broker pattern</a:t>
            </a:r>
          </a:p>
          <a:p>
            <a:pPr lvl="1"/>
            <a:r>
              <a:rPr lang="en-US" dirty="0"/>
              <a:t>May have performance bottlenecks</a:t>
            </a:r>
          </a:p>
          <a:p>
            <a:pPr lvl="1"/>
            <a:r>
              <a:rPr lang="en-US" dirty="0"/>
              <a:t>May have a single point of failure</a:t>
            </a:r>
          </a:p>
          <a:p>
            <a:pPr lvl="0"/>
            <a:r>
              <a:rPr lang="en-US" dirty="0"/>
              <a:t>Using tactics such as</a:t>
            </a:r>
          </a:p>
          <a:p>
            <a:pPr lvl="1"/>
            <a:r>
              <a:rPr lang="en-US" dirty="0"/>
              <a:t>Increase resources will help performance</a:t>
            </a:r>
          </a:p>
          <a:p>
            <a:pPr lvl="1"/>
            <a:r>
              <a:rPr lang="en-US" dirty="0"/>
              <a:t>Maintain multiple copies will help availability</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F8A2F0CA-5B39-4404-A7BF-829DF875F98C}"/>
              </a:ext>
            </a:extLst>
          </p:cNvPr>
          <p:cNvSpPr>
            <a:spLocks noGrp="1"/>
          </p:cNvSpPr>
          <p:nvPr>
            <p:ph sz="quarter" idx="10"/>
          </p:nvPr>
        </p:nvSpPr>
        <p:spPr/>
        <p:txBody>
          <a:bodyPr/>
          <a:lstStyle/>
          <a:p>
            <a:r>
              <a:rPr lang="en-US" dirty="0"/>
              <a:t>Tactics Augment Patterns</a:t>
            </a:r>
          </a:p>
        </p:txBody>
      </p:sp>
      <p:sp>
        <p:nvSpPr>
          <p:cNvPr id="2" name="Date Placeholder 1">
            <a:extLst>
              <a:ext uri="{FF2B5EF4-FFF2-40B4-BE49-F238E27FC236}">
                <a16:creationId xmlns:a16="http://schemas.microsoft.com/office/drawing/2014/main" id="{B5A65476-8CC2-4873-9DC5-297B1305D462}"/>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E06D1DBE-0819-46ED-A1F0-D9AF8A21A507}"/>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361536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Each tactic/pattern </a:t>
            </a:r>
            <a:r>
              <a:rPr lang="en-US" dirty="0"/>
              <a:t>has pluses (its reason for being) and minuses</a:t>
            </a:r>
            <a:r>
              <a:rPr lang="en-US" baseline="0" dirty="0"/>
              <a:t> – side effects.</a:t>
            </a:r>
          </a:p>
          <a:p>
            <a:r>
              <a:rPr lang="en-US" dirty="0"/>
              <a:t>U</a:t>
            </a:r>
            <a:r>
              <a:rPr lang="en-US" baseline="0" dirty="0"/>
              <a:t>se of tactics can help alleviate the minuses.</a:t>
            </a:r>
          </a:p>
          <a:p>
            <a:r>
              <a:rPr lang="en-US" dirty="0"/>
              <a:t>But nothing is free…</a:t>
            </a:r>
            <a:endParaRPr lang="en-US" baseline="0"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357E00CE-2996-438D-968E-D74A91E65A09}"/>
              </a:ext>
            </a:extLst>
          </p:cNvPr>
          <p:cNvSpPr>
            <a:spLocks noGrp="1"/>
          </p:cNvSpPr>
          <p:nvPr>
            <p:ph sz="quarter" idx="10"/>
          </p:nvPr>
        </p:nvSpPr>
        <p:spPr/>
        <p:txBody>
          <a:bodyPr/>
          <a:lstStyle/>
          <a:p>
            <a:r>
              <a:rPr lang="en-US" dirty="0"/>
              <a:t>Tactics and Interactions</a:t>
            </a:r>
          </a:p>
        </p:txBody>
      </p:sp>
      <p:sp>
        <p:nvSpPr>
          <p:cNvPr id="2" name="Date Placeholder 1">
            <a:extLst>
              <a:ext uri="{FF2B5EF4-FFF2-40B4-BE49-F238E27FC236}">
                <a16:creationId xmlns:a16="http://schemas.microsoft.com/office/drawing/2014/main" id="{FFD4F844-B322-4134-AAC2-043A2ADE2964}"/>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DF1B36CD-24C3-4C5A-802F-CF1F2A6E7B30}"/>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1281415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9" name="Rectangle 3"/>
          <p:cNvSpPr>
            <a:spLocks noGrp="1" noChangeArrowheads="1"/>
          </p:cNvSpPr>
          <p:nvPr>
            <p:ph idx="1"/>
          </p:nvPr>
        </p:nvSpPr>
        <p:spPr/>
        <p:txBody>
          <a:bodyPr/>
          <a:lstStyle/>
          <a:p>
            <a:pPr>
              <a:spcBef>
                <a:spcPct val="25000"/>
              </a:spcBef>
              <a:buFont typeface="Wingdings" pitchFamily="2" charset="2"/>
              <a:buNone/>
            </a:pPr>
            <a:r>
              <a:rPr lang="en-US" dirty="0"/>
              <a:t>A common tactic for detecting faults is Ping/Echo.</a:t>
            </a:r>
          </a:p>
          <a:p>
            <a:pPr>
              <a:spcBef>
                <a:spcPct val="25000"/>
              </a:spcBef>
              <a:buFont typeface="Wingdings" pitchFamily="2" charset="2"/>
              <a:buNone/>
            </a:pPr>
            <a:r>
              <a:rPr lang="en-US" dirty="0"/>
              <a:t>Common side-effects of Ping/Echo are:</a:t>
            </a:r>
          </a:p>
          <a:p>
            <a:pPr>
              <a:spcBef>
                <a:spcPct val="25000"/>
              </a:spcBef>
            </a:pPr>
            <a:r>
              <a:rPr lang="en-US" sz="2400" dirty="0"/>
              <a:t>security: how to prevent a ping flood attack?</a:t>
            </a:r>
          </a:p>
          <a:p>
            <a:pPr>
              <a:spcBef>
                <a:spcPct val="25000"/>
              </a:spcBef>
            </a:pPr>
            <a:r>
              <a:rPr lang="en-US" sz="2400" dirty="0"/>
              <a:t>performance: how to ensure that the performance overhead of ping/echo is small?</a:t>
            </a:r>
          </a:p>
          <a:p>
            <a:pPr>
              <a:spcBef>
                <a:spcPct val="25000"/>
              </a:spcBef>
            </a:pPr>
            <a:r>
              <a:rPr lang="en-US" sz="2400" dirty="0"/>
              <a:t>modifiability: how to add ping/echo to the existing architecture?</a:t>
            </a:r>
          </a:p>
        </p:txBody>
      </p:sp>
      <p:sp>
        <p:nvSpPr>
          <p:cNvPr id="5" name="Rectangle 2">
            <a:extLst>
              <a:ext uri="{FF2B5EF4-FFF2-40B4-BE49-F238E27FC236}">
                <a16:creationId xmlns:a16="http://schemas.microsoft.com/office/drawing/2014/main" id="{CE8EE06B-7638-4E05-90BB-03667E66E900}"/>
              </a:ext>
            </a:extLst>
          </p:cNvPr>
          <p:cNvSpPr>
            <a:spLocks noGrp="1" noChangeArrowheads="1"/>
          </p:cNvSpPr>
          <p:nvPr>
            <p:ph sz="quarter" idx="10"/>
          </p:nvPr>
        </p:nvSpPr>
        <p:spPr/>
        <p:txBody>
          <a:bodyPr/>
          <a:lstStyle/>
          <a:p>
            <a:r>
              <a:rPr lang="en-US" dirty="0"/>
              <a:t>Tactics and Interactions - 2</a:t>
            </a:r>
          </a:p>
        </p:txBody>
      </p:sp>
      <p:sp>
        <p:nvSpPr>
          <p:cNvPr id="2" name="Date Placeholder 1">
            <a:extLst>
              <a:ext uri="{FF2B5EF4-FFF2-40B4-BE49-F238E27FC236}">
                <a16:creationId xmlns:a16="http://schemas.microsoft.com/office/drawing/2014/main" id="{4738E856-B17F-4241-B846-45025768BFCA}"/>
              </a:ext>
            </a:extLst>
          </p:cNvPr>
          <p:cNvSpPr>
            <a:spLocks noGrp="1"/>
          </p:cNvSpPr>
          <p:nvPr>
            <p:ph type="dt" sz="half" idx="12"/>
          </p:nvPr>
        </p:nvSpPr>
        <p:spPr/>
        <p:txBody>
          <a:bodyPr/>
          <a:lstStyle/>
          <a:p>
            <a:r>
              <a:rPr lang="en-US"/>
              <a:t>October 14, 2023</a:t>
            </a:r>
          </a:p>
        </p:txBody>
      </p:sp>
      <p:sp>
        <p:nvSpPr>
          <p:cNvPr id="3" name="Footer Placeholder 2">
            <a:extLst>
              <a:ext uri="{FF2B5EF4-FFF2-40B4-BE49-F238E27FC236}">
                <a16:creationId xmlns:a16="http://schemas.microsoft.com/office/drawing/2014/main" id="{9BC4CC28-6DC0-4617-80AA-36A84F9D7DA0}"/>
              </a:ext>
            </a:extLst>
          </p:cNvPr>
          <p:cNvSpPr>
            <a:spLocks noGrp="1"/>
          </p:cNvSpPr>
          <p:nvPr>
            <p:ph type="ftr" sz="quarter" idx="13"/>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C6223ED8-D00A-41F6-93B2-E99F5E80213C}"/>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2727665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68DE4ED-6558-4494-A0F3-25184A43B9A8}"/>
              </a:ext>
            </a:extLst>
          </p:cNvPr>
          <p:cNvSpPr>
            <a:spLocks noGrp="1"/>
          </p:cNvSpPr>
          <p:nvPr>
            <p:ph idx="1"/>
          </p:nvPr>
        </p:nvSpPr>
        <p:spPr/>
        <p:txBody>
          <a:bodyPr/>
          <a:lstStyle/>
          <a:p>
            <a:endParaRPr lang="en-IN"/>
          </a:p>
        </p:txBody>
      </p:sp>
      <p:grpSp>
        <p:nvGrpSpPr>
          <p:cNvPr id="13" name="Group 12"/>
          <p:cNvGrpSpPr/>
          <p:nvPr/>
        </p:nvGrpSpPr>
        <p:grpSpPr>
          <a:xfrm>
            <a:off x="2133600" y="1676400"/>
            <a:ext cx="4419600" cy="3657600"/>
            <a:chOff x="2133600" y="1676400"/>
            <a:chExt cx="4419600" cy="3657600"/>
          </a:xfrm>
        </p:grpSpPr>
        <p:sp>
          <p:nvSpPr>
            <p:cNvPr id="799749" name="Rectangle 5"/>
            <p:cNvSpPr>
              <a:spLocks noChangeArrowheads="1"/>
            </p:cNvSpPr>
            <p:nvPr/>
          </p:nvSpPr>
          <p:spPr bwMode="auto">
            <a:xfrm>
              <a:off x="3276600" y="1676400"/>
              <a:ext cx="20574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a:t>System</a:t>
              </a:r>
            </a:p>
          </p:txBody>
        </p:sp>
        <p:sp>
          <p:nvSpPr>
            <p:cNvPr id="799751" name="Line 7"/>
            <p:cNvSpPr>
              <a:spLocks noChangeShapeType="1"/>
            </p:cNvSpPr>
            <p:nvPr/>
          </p:nvSpPr>
          <p:spPr bwMode="auto">
            <a:xfrm>
              <a:off x="4343400" y="2667000"/>
              <a:ext cx="0" cy="609600"/>
            </a:xfrm>
            <a:prstGeom prst="line">
              <a:avLst/>
            </a:prstGeom>
            <a:noFill/>
            <a:ln w="9525">
              <a:solidFill>
                <a:schemeClr val="tx1"/>
              </a:solidFill>
              <a:round/>
              <a:headEnd/>
              <a:tailEnd/>
            </a:ln>
            <a:effectLst/>
          </p:spPr>
          <p:txBody>
            <a:bodyPr/>
            <a:lstStyle/>
            <a:p>
              <a:endParaRPr lang="en-US"/>
            </a:p>
          </p:txBody>
        </p:sp>
        <p:sp>
          <p:nvSpPr>
            <p:cNvPr id="799752" name="Oval 8"/>
            <p:cNvSpPr>
              <a:spLocks noChangeArrowheads="1"/>
            </p:cNvSpPr>
            <p:nvPr/>
          </p:nvSpPr>
          <p:spPr bwMode="auto">
            <a:xfrm>
              <a:off x="3352800" y="3276600"/>
              <a:ext cx="1981200" cy="457200"/>
            </a:xfrm>
            <a:prstGeom prst="ellipse">
              <a:avLst/>
            </a:prstGeom>
            <a:solidFill>
              <a:schemeClr val="accent1"/>
            </a:solidFill>
            <a:ln w="9525">
              <a:solidFill>
                <a:schemeClr val="tx1"/>
              </a:solidFill>
              <a:round/>
              <a:headEnd/>
              <a:tailEnd/>
            </a:ln>
            <a:effectLst/>
          </p:spPr>
          <p:txBody>
            <a:bodyPr wrap="none" anchor="ctr"/>
            <a:lstStyle/>
            <a:p>
              <a:pPr algn="ctr"/>
              <a:r>
                <a:rPr lang="en-US"/>
                <a:t>Ping/Echo</a:t>
              </a:r>
            </a:p>
          </p:txBody>
        </p:sp>
        <p:sp>
          <p:nvSpPr>
            <p:cNvPr id="799755" name="AutoShape 11"/>
            <p:cNvSpPr>
              <a:spLocks noChangeArrowheads="1"/>
            </p:cNvSpPr>
            <p:nvPr/>
          </p:nvSpPr>
          <p:spPr bwMode="auto">
            <a:xfrm>
              <a:off x="21336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Add to </a:t>
              </a:r>
            </a:p>
            <a:p>
              <a:pPr algn="ctr"/>
              <a:r>
                <a:rPr lang="en-US"/>
                <a:t>system</a:t>
              </a:r>
            </a:p>
          </p:txBody>
        </p:sp>
        <p:sp>
          <p:nvSpPr>
            <p:cNvPr id="799757" name="Line 13"/>
            <p:cNvSpPr>
              <a:spLocks noChangeShapeType="1"/>
            </p:cNvSpPr>
            <p:nvPr/>
          </p:nvSpPr>
          <p:spPr bwMode="auto">
            <a:xfrm flipH="1">
              <a:off x="2819400" y="3733800"/>
              <a:ext cx="1524000" cy="838200"/>
            </a:xfrm>
            <a:prstGeom prst="line">
              <a:avLst/>
            </a:prstGeom>
            <a:noFill/>
            <a:ln w="9525">
              <a:solidFill>
                <a:schemeClr val="tx1"/>
              </a:solidFill>
              <a:round/>
              <a:headEnd/>
              <a:tailEnd/>
            </a:ln>
            <a:effectLst/>
          </p:spPr>
          <p:txBody>
            <a:bodyPr/>
            <a:lstStyle/>
            <a:p>
              <a:endParaRPr lang="en-US"/>
            </a:p>
          </p:txBody>
        </p:sp>
        <p:sp>
          <p:nvSpPr>
            <p:cNvPr id="799758" name="AutoShape 14"/>
            <p:cNvSpPr>
              <a:spLocks noChangeArrowheads="1"/>
            </p:cNvSpPr>
            <p:nvPr/>
          </p:nvSpPr>
          <p:spPr bwMode="auto">
            <a:xfrm>
              <a:off x="36957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Ping</a:t>
              </a:r>
            </a:p>
            <a:p>
              <a:pPr algn="ctr"/>
              <a:r>
                <a:rPr lang="en-US"/>
                <a:t>flood</a:t>
              </a:r>
            </a:p>
          </p:txBody>
        </p:sp>
        <p:sp>
          <p:nvSpPr>
            <p:cNvPr id="799759" name="Line 15"/>
            <p:cNvSpPr>
              <a:spLocks noChangeShapeType="1"/>
            </p:cNvSpPr>
            <p:nvPr/>
          </p:nvSpPr>
          <p:spPr bwMode="auto">
            <a:xfrm>
              <a:off x="4343400" y="3733800"/>
              <a:ext cx="0" cy="838200"/>
            </a:xfrm>
            <a:prstGeom prst="line">
              <a:avLst/>
            </a:prstGeom>
            <a:noFill/>
            <a:ln w="9525">
              <a:solidFill>
                <a:schemeClr val="tx1"/>
              </a:solidFill>
              <a:round/>
              <a:headEnd/>
              <a:tailEnd/>
            </a:ln>
            <a:effectLst/>
          </p:spPr>
          <p:txBody>
            <a:bodyPr/>
            <a:lstStyle/>
            <a:p>
              <a:endParaRPr lang="en-US"/>
            </a:p>
          </p:txBody>
        </p:sp>
        <p:sp>
          <p:nvSpPr>
            <p:cNvPr id="799760" name="AutoShape 16"/>
            <p:cNvSpPr>
              <a:spLocks noChangeArrowheads="1"/>
            </p:cNvSpPr>
            <p:nvPr/>
          </p:nvSpPr>
          <p:spPr bwMode="auto">
            <a:xfrm>
              <a:off x="52578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dirty="0"/>
                <a:t>Performance</a:t>
              </a:r>
            </a:p>
            <a:p>
              <a:pPr algn="ctr"/>
              <a:r>
                <a:rPr lang="en-US" dirty="0"/>
                <a:t>overhead</a:t>
              </a:r>
            </a:p>
          </p:txBody>
        </p:sp>
        <p:sp>
          <p:nvSpPr>
            <p:cNvPr id="799761" name="Line 17"/>
            <p:cNvSpPr>
              <a:spLocks noChangeShapeType="1"/>
            </p:cNvSpPr>
            <p:nvPr/>
          </p:nvSpPr>
          <p:spPr bwMode="auto">
            <a:xfrm>
              <a:off x="4343400" y="3733800"/>
              <a:ext cx="1600200" cy="838200"/>
            </a:xfrm>
            <a:prstGeom prst="line">
              <a:avLst/>
            </a:prstGeom>
            <a:noFill/>
            <a:ln w="9525">
              <a:solidFill>
                <a:schemeClr val="tx1"/>
              </a:solidFill>
              <a:round/>
              <a:headEnd/>
              <a:tailEnd/>
            </a:ln>
            <a:effectLst/>
          </p:spPr>
          <p:txBody>
            <a:bodyPr/>
            <a:lstStyle/>
            <a:p>
              <a:endParaRPr lang="en-US"/>
            </a:p>
          </p:txBody>
        </p:sp>
      </p:grpSp>
      <p:sp>
        <p:nvSpPr>
          <p:cNvPr id="15" name="Rectangle 4">
            <a:extLst>
              <a:ext uri="{FF2B5EF4-FFF2-40B4-BE49-F238E27FC236}">
                <a16:creationId xmlns:a16="http://schemas.microsoft.com/office/drawing/2014/main" id="{B453A755-E618-4E9B-ADB0-7130761F5E18}"/>
              </a:ext>
            </a:extLst>
          </p:cNvPr>
          <p:cNvSpPr>
            <a:spLocks noGrp="1" noChangeArrowheads="1"/>
          </p:cNvSpPr>
          <p:nvPr>
            <p:ph sz="quarter" idx="10"/>
          </p:nvPr>
        </p:nvSpPr>
        <p:spPr/>
        <p:txBody>
          <a:bodyPr/>
          <a:lstStyle/>
          <a:p>
            <a:r>
              <a:rPr lang="en-US" dirty="0"/>
              <a:t>Tactics and Interactions - 3</a:t>
            </a:r>
          </a:p>
        </p:txBody>
      </p:sp>
      <p:sp>
        <p:nvSpPr>
          <p:cNvPr id="2" name="Date Placeholder 1">
            <a:extLst>
              <a:ext uri="{FF2B5EF4-FFF2-40B4-BE49-F238E27FC236}">
                <a16:creationId xmlns:a16="http://schemas.microsoft.com/office/drawing/2014/main" id="{1B63FA01-9CEA-4642-A4D1-68776CF1A644}"/>
              </a:ext>
            </a:extLst>
          </p:cNvPr>
          <p:cNvSpPr>
            <a:spLocks noGrp="1"/>
          </p:cNvSpPr>
          <p:nvPr>
            <p:ph type="dt" sz="half" idx="12"/>
          </p:nvPr>
        </p:nvSpPr>
        <p:spPr/>
        <p:txBody>
          <a:bodyPr/>
          <a:lstStyle/>
          <a:p>
            <a:r>
              <a:rPr lang="en-US"/>
              <a:t>October 14, 2023</a:t>
            </a:r>
          </a:p>
        </p:txBody>
      </p:sp>
      <p:sp>
        <p:nvSpPr>
          <p:cNvPr id="3" name="Footer Placeholder 2">
            <a:extLst>
              <a:ext uri="{FF2B5EF4-FFF2-40B4-BE49-F238E27FC236}">
                <a16:creationId xmlns:a16="http://schemas.microsoft.com/office/drawing/2014/main" id="{24EC0032-25A4-494D-9F4B-8A18E5897FD8}"/>
              </a:ext>
            </a:extLst>
          </p:cNvPr>
          <p:cNvSpPr>
            <a:spLocks noGrp="1"/>
          </p:cNvSpPr>
          <p:nvPr>
            <p:ph type="ftr" sz="quarter" idx="13"/>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B3804E99-C217-4419-B63C-ABD67040CFE5}"/>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1547059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9" name="Rectangle 3"/>
          <p:cNvSpPr>
            <a:spLocks noGrp="1" noChangeArrowheads="1"/>
          </p:cNvSpPr>
          <p:nvPr>
            <p:ph idx="1"/>
          </p:nvPr>
        </p:nvSpPr>
        <p:spPr/>
        <p:txBody>
          <a:bodyPr/>
          <a:lstStyle/>
          <a:p>
            <a:pPr>
              <a:spcBef>
                <a:spcPct val="25000"/>
              </a:spcBef>
              <a:buFont typeface="Wingdings" pitchFamily="2" charset="2"/>
              <a:buNone/>
            </a:pPr>
            <a:r>
              <a:rPr lang="en-US" dirty="0"/>
              <a:t>A tactic to address the performance side-effect is “Increase Available Resources”.</a:t>
            </a:r>
          </a:p>
          <a:p>
            <a:pPr>
              <a:spcBef>
                <a:spcPct val="25000"/>
              </a:spcBef>
              <a:buFont typeface="Wingdings" pitchFamily="2" charset="2"/>
              <a:buNone/>
            </a:pPr>
            <a:r>
              <a:rPr lang="en-US" dirty="0"/>
              <a:t>Common side effects of Increase Available Resources are:</a:t>
            </a:r>
          </a:p>
          <a:p>
            <a:pPr>
              <a:spcBef>
                <a:spcPct val="25000"/>
              </a:spcBef>
            </a:pPr>
            <a:r>
              <a:rPr lang="en-US" sz="2400" dirty="0"/>
              <a:t>cost: increased resources cost more</a:t>
            </a:r>
          </a:p>
          <a:p>
            <a:pPr>
              <a:spcBef>
                <a:spcPct val="25000"/>
              </a:spcBef>
            </a:pPr>
            <a:r>
              <a:rPr lang="en-US" sz="2400" dirty="0"/>
              <a:t>performance: how to utilize the increase resources efficiently?</a:t>
            </a:r>
          </a:p>
        </p:txBody>
      </p:sp>
      <p:sp>
        <p:nvSpPr>
          <p:cNvPr id="5" name="Rectangle 2">
            <a:extLst>
              <a:ext uri="{FF2B5EF4-FFF2-40B4-BE49-F238E27FC236}">
                <a16:creationId xmlns:a16="http://schemas.microsoft.com/office/drawing/2014/main" id="{83E6F937-E136-449B-8FFB-37B087152315}"/>
              </a:ext>
            </a:extLst>
          </p:cNvPr>
          <p:cNvSpPr>
            <a:spLocks noGrp="1" noChangeArrowheads="1"/>
          </p:cNvSpPr>
          <p:nvPr>
            <p:ph sz="quarter" idx="10"/>
          </p:nvPr>
        </p:nvSpPr>
        <p:spPr/>
        <p:txBody>
          <a:bodyPr/>
          <a:lstStyle/>
          <a:p>
            <a:r>
              <a:rPr lang="en-US" dirty="0"/>
              <a:t>Tactics and Interactions - 4</a:t>
            </a:r>
          </a:p>
        </p:txBody>
      </p:sp>
      <p:sp>
        <p:nvSpPr>
          <p:cNvPr id="2" name="Date Placeholder 1">
            <a:extLst>
              <a:ext uri="{FF2B5EF4-FFF2-40B4-BE49-F238E27FC236}">
                <a16:creationId xmlns:a16="http://schemas.microsoft.com/office/drawing/2014/main" id="{D3F848D5-C7C9-49CB-9718-FD5AE222083E}"/>
              </a:ext>
            </a:extLst>
          </p:cNvPr>
          <p:cNvSpPr>
            <a:spLocks noGrp="1"/>
          </p:cNvSpPr>
          <p:nvPr>
            <p:ph type="dt" sz="half" idx="12"/>
          </p:nvPr>
        </p:nvSpPr>
        <p:spPr/>
        <p:txBody>
          <a:bodyPr/>
          <a:lstStyle/>
          <a:p>
            <a:r>
              <a:rPr lang="en-US"/>
              <a:t>October 14, 2023</a:t>
            </a:r>
          </a:p>
        </p:txBody>
      </p:sp>
      <p:sp>
        <p:nvSpPr>
          <p:cNvPr id="3" name="Footer Placeholder 2">
            <a:extLst>
              <a:ext uri="{FF2B5EF4-FFF2-40B4-BE49-F238E27FC236}">
                <a16:creationId xmlns:a16="http://schemas.microsoft.com/office/drawing/2014/main" id="{4DC1A6A2-0289-4AE1-B1A4-266E5E47BC97}"/>
              </a:ext>
            </a:extLst>
          </p:cNvPr>
          <p:cNvSpPr>
            <a:spLocks noGrp="1"/>
          </p:cNvSpPr>
          <p:nvPr>
            <p:ph type="ftr" sz="quarter" idx="13"/>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40A23B9F-EB5C-41D5-83BE-172A6F0BB879}"/>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709251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B6E93D9-4291-4242-9CEC-55D088856642}"/>
              </a:ext>
            </a:extLst>
          </p:cNvPr>
          <p:cNvSpPr>
            <a:spLocks noGrp="1"/>
          </p:cNvSpPr>
          <p:nvPr>
            <p:ph idx="1"/>
          </p:nvPr>
        </p:nvSpPr>
        <p:spPr/>
        <p:txBody>
          <a:bodyPr/>
          <a:lstStyle/>
          <a:p>
            <a:endParaRPr lang="en-IN"/>
          </a:p>
        </p:txBody>
      </p:sp>
      <p:grpSp>
        <p:nvGrpSpPr>
          <p:cNvPr id="18" name="Group 17"/>
          <p:cNvGrpSpPr/>
          <p:nvPr/>
        </p:nvGrpSpPr>
        <p:grpSpPr>
          <a:xfrm>
            <a:off x="2209800" y="1143000"/>
            <a:ext cx="5257800" cy="4533900"/>
            <a:chOff x="2209800" y="1143000"/>
            <a:chExt cx="5257800" cy="4533900"/>
          </a:xfrm>
        </p:grpSpPr>
        <p:sp>
          <p:nvSpPr>
            <p:cNvPr id="804867" name="Rectangle 3"/>
            <p:cNvSpPr>
              <a:spLocks noChangeArrowheads="1"/>
            </p:cNvSpPr>
            <p:nvPr/>
          </p:nvSpPr>
          <p:spPr bwMode="auto">
            <a:xfrm>
              <a:off x="3352800" y="1143000"/>
              <a:ext cx="2057400" cy="74295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System</a:t>
              </a:r>
            </a:p>
          </p:txBody>
        </p:sp>
        <p:sp>
          <p:nvSpPr>
            <p:cNvPr id="804868" name="Line 4"/>
            <p:cNvSpPr>
              <a:spLocks noChangeShapeType="1"/>
            </p:cNvSpPr>
            <p:nvPr/>
          </p:nvSpPr>
          <p:spPr bwMode="auto">
            <a:xfrm>
              <a:off x="4419600" y="1885950"/>
              <a:ext cx="0" cy="457200"/>
            </a:xfrm>
            <a:prstGeom prst="line">
              <a:avLst/>
            </a:prstGeom>
            <a:noFill/>
            <a:ln w="9525">
              <a:solidFill>
                <a:schemeClr val="tx1"/>
              </a:solidFill>
              <a:round/>
              <a:headEnd/>
              <a:tailEnd/>
            </a:ln>
            <a:effectLst/>
          </p:spPr>
          <p:txBody>
            <a:bodyPr/>
            <a:lstStyle/>
            <a:p>
              <a:endParaRPr lang="en-US"/>
            </a:p>
          </p:txBody>
        </p:sp>
        <p:sp>
          <p:nvSpPr>
            <p:cNvPr id="804869" name="Oval 5"/>
            <p:cNvSpPr>
              <a:spLocks noChangeArrowheads="1"/>
            </p:cNvSpPr>
            <p:nvPr/>
          </p:nvSpPr>
          <p:spPr bwMode="auto">
            <a:xfrm>
              <a:off x="3429000" y="2343150"/>
              <a:ext cx="1981200" cy="342900"/>
            </a:xfrm>
            <a:prstGeom prst="ellipse">
              <a:avLst/>
            </a:prstGeom>
            <a:solidFill>
              <a:schemeClr val="accent1"/>
            </a:solidFill>
            <a:ln w="9525">
              <a:solidFill>
                <a:schemeClr val="tx1"/>
              </a:solidFill>
              <a:round/>
              <a:headEnd/>
              <a:tailEnd/>
            </a:ln>
            <a:effectLst/>
          </p:spPr>
          <p:txBody>
            <a:bodyPr wrap="none" anchor="ctr"/>
            <a:lstStyle/>
            <a:p>
              <a:pPr algn="ctr"/>
              <a:r>
                <a:rPr lang="en-US" sz="1600"/>
                <a:t>Ping/Echo</a:t>
              </a:r>
            </a:p>
          </p:txBody>
        </p:sp>
        <p:sp>
          <p:nvSpPr>
            <p:cNvPr id="804871" name="AutoShape 7"/>
            <p:cNvSpPr>
              <a:spLocks noChangeArrowheads="1"/>
            </p:cNvSpPr>
            <p:nvPr/>
          </p:nvSpPr>
          <p:spPr bwMode="auto">
            <a:xfrm>
              <a:off x="22098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Add to </a:t>
              </a:r>
            </a:p>
            <a:p>
              <a:pPr algn="ctr"/>
              <a:r>
                <a:rPr lang="en-US" sz="1600"/>
                <a:t>system</a:t>
              </a:r>
            </a:p>
          </p:txBody>
        </p:sp>
        <p:sp>
          <p:nvSpPr>
            <p:cNvPr id="804872" name="Line 8"/>
            <p:cNvSpPr>
              <a:spLocks noChangeShapeType="1"/>
            </p:cNvSpPr>
            <p:nvPr/>
          </p:nvSpPr>
          <p:spPr bwMode="auto">
            <a:xfrm flipH="1">
              <a:off x="2895600" y="2686050"/>
              <a:ext cx="1524000" cy="628650"/>
            </a:xfrm>
            <a:prstGeom prst="line">
              <a:avLst/>
            </a:prstGeom>
            <a:noFill/>
            <a:ln w="9525">
              <a:solidFill>
                <a:schemeClr val="tx1"/>
              </a:solidFill>
              <a:round/>
              <a:headEnd/>
              <a:tailEnd/>
            </a:ln>
            <a:effectLst/>
          </p:spPr>
          <p:txBody>
            <a:bodyPr/>
            <a:lstStyle/>
            <a:p>
              <a:endParaRPr lang="en-US"/>
            </a:p>
          </p:txBody>
        </p:sp>
        <p:sp>
          <p:nvSpPr>
            <p:cNvPr id="804873" name="AutoShape 9"/>
            <p:cNvSpPr>
              <a:spLocks noChangeArrowheads="1"/>
            </p:cNvSpPr>
            <p:nvPr/>
          </p:nvSpPr>
          <p:spPr bwMode="auto">
            <a:xfrm>
              <a:off x="37719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Ping</a:t>
              </a:r>
            </a:p>
            <a:p>
              <a:pPr algn="ctr"/>
              <a:r>
                <a:rPr lang="en-US" sz="1600"/>
                <a:t>flood</a:t>
              </a:r>
            </a:p>
          </p:txBody>
        </p:sp>
        <p:sp>
          <p:nvSpPr>
            <p:cNvPr id="804874" name="Line 10"/>
            <p:cNvSpPr>
              <a:spLocks noChangeShapeType="1"/>
            </p:cNvSpPr>
            <p:nvPr/>
          </p:nvSpPr>
          <p:spPr bwMode="auto">
            <a:xfrm>
              <a:off x="4419600" y="2686050"/>
              <a:ext cx="0" cy="628650"/>
            </a:xfrm>
            <a:prstGeom prst="line">
              <a:avLst/>
            </a:prstGeom>
            <a:noFill/>
            <a:ln w="9525">
              <a:solidFill>
                <a:schemeClr val="tx1"/>
              </a:solidFill>
              <a:round/>
              <a:headEnd/>
              <a:tailEnd/>
            </a:ln>
            <a:effectLst/>
          </p:spPr>
          <p:txBody>
            <a:bodyPr/>
            <a:lstStyle/>
            <a:p>
              <a:endParaRPr lang="en-US"/>
            </a:p>
          </p:txBody>
        </p:sp>
        <p:sp>
          <p:nvSpPr>
            <p:cNvPr id="804875" name="AutoShape 11"/>
            <p:cNvSpPr>
              <a:spLocks noChangeArrowheads="1"/>
            </p:cNvSpPr>
            <p:nvPr/>
          </p:nvSpPr>
          <p:spPr bwMode="auto">
            <a:xfrm>
              <a:off x="53340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Performance</a:t>
              </a:r>
            </a:p>
            <a:p>
              <a:pPr algn="ctr"/>
              <a:r>
                <a:rPr lang="en-US" sz="1600"/>
                <a:t>overhead</a:t>
              </a:r>
            </a:p>
          </p:txBody>
        </p:sp>
        <p:sp>
          <p:nvSpPr>
            <p:cNvPr id="804876" name="Line 12"/>
            <p:cNvSpPr>
              <a:spLocks noChangeShapeType="1"/>
            </p:cNvSpPr>
            <p:nvPr/>
          </p:nvSpPr>
          <p:spPr bwMode="auto">
            <a:xfrm>
              <a:off x="4419600" y="2686050"/>
              <a:ext cx="1600200" cy="628650"/>
            </a:xfrm>
            <a:prstGeom prst="line">
              <a:avLst/>
            </a:prstGeom>
            <a:noFill/>
            <a:ln w="9525">
              <a:solidFill>
                <a:schemeClr val="tx1"/>
              </a:solidFill>
              <a:round/>
              <a:headEnd/>
              <a:tailEnd/>
            </a:ln>
            <a:effectLst/>
          </p:spPr>
          <p:txBody>
            <a:bodyPr/>
            <a:lstStyle/>
            <a:p>
              <a:endParaRPr lang="en-US"/>
            </a:p>
          </p:txBody>
        </p:sp>
        <p:sp>
          <p:nvSpPr>
            <p:cNvPr id="804878" name="Line 14"/>
            <p:cNvSpPr>
              <a:spLocks noChangeShapeType="1"/>
            </p:cNvSpPr>
            <p:nvPr/>
          </p:nvSpPr>
          <p:spPr bwMode="auto">
            <a:xfrm>
              <a:off x="6019800" y="3867150"/>
              <a:ext cx="0" cy="457200"/>
            </a:xfrm>
            <a:prstGeom prst="line">
              <a:avLst/>
            </a:prstGeom>
            <a:noFill/>
            <a:ln w="9525">
              <a:solidFill>
                <a:schemeClr val="tx1"/>
              </a:solidFill>
              <a:round/>
              <a:headEnd/>
              <a:tailEnd/>
            </a:ln>
            <a:effectLst/>
          </p:spPr>
          <p:txBody>
            <a:bodyPr/>
            <a:lstStyle/>
            <a:p>
              <a:endParaRPr lang="en-US"/>
            </a:p>
          </p:txBody>
        </p:sp>
        <p:sp>
          <p:nvSpPr>
            <p:cNvPr id="804879" name="Oval 15"/>
            <p:cNvSpPr>
              <a:spLocks noChangeArrowheads="1"/>
            </p:cNvSpPr>
            <p:nvPr/>
          </p:nvSpPr>
          <p:spPr bwMode="auto">
            <a:xfrm>
              <a:off x="5029200" y="4038600"/>
              <a:ext cx="2057400" cy="609600"/>
            </a:xfrm>
            <a:prstGeom prst="ellipse">
              <a:avLst/>
            </a:prstGeom>
            <a:solidFill>
              <a:schemeClr val="accent1"/>
            </a:solidFill>
            <a:ln w="9525">
              <a:solidFill>
                <a:schemeClr val="tx1"/>
              </a:solidFill>
              <a:round/>
              <a:headEnd/>
              <a:tailEnd/>
            </a:ln>
            <a:effectLst/>
          </p:spPr>
          <p:txBody>
            <a:bodyPr wrap="none" anchor="ctr"/>
            <a:lstStyle/>
            <a:p>
              <a:pPr algn="ctr"/>
              <a:r>
                <a:rPr lang="en-US" sz="1600"/>
                <a:t>Increase Available</a:t>
              </a:r>
            </a:p>
            <a:p>
              <a:pPr algn="ctr"/>
              <a:r>
                <a:rPr lang="en-US" sz="1600"/>
                <a:t>Resources</a:t>
              </a:r>
            </a:p>
          </p:txBody>
        </p:sp>
        <p:sp>
          <p:nvSpPr>
            <p:cNvPr id="804881" name="AutoShape 17"/>
            <p:cNvSpPr>
              <a:spLocks noChangeArrowheads="1"/>
            </p:cNvSpPr>
            <p:nvPr/>
          </p:nvSpPr>
          <p:spPr bwMode="auto">
            <a:xfrm>
              <a:off x="47244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Cost</a:t>
              </a:r>
            </a:p>
          </p:txBody>
        </p:sp>
        <p:sp>
          <p:nvSpPr>
            <p:cNvPr id="804882" name="Line 18"/>
            <p:cNvSpPr>
              <a:spLocks noChangeShapeType="1"/>
            </p:cNvSpPr>
            <p:nvPr/>
          </p:nvSpPr>
          <p:spPr bwMode="auto">
            <a:xfrm flipH="1">
              <a:off x="5410200" y="4667250"/>
              <a:ext cx="609600" cy="438150"/>
            </a:xfrm>
            <a:prstGeom prst="line">
              <a:avLst/>
            </a:prstGeom>
            <a:noFill/>
            <a:ln w="9525">
              <a:solidFill>
                <a:schemeClr val="tx1"/>
              </a:solidFill>
              <a:round/>
              <a:headEnd/>
              <a:tailEnd/>
            </a:ln>
            <a:effectLst/>
          </p:spPr>
          <p:txBody>
            <a:bodyPr/>
            <a:lstStyle/>
            <a:p>
              <a:endParaRPr lang="en-US"/>
            </a:p>
          </p:txBody>
        </p:sp>
        <p:sp>
          <p:nvSpPr>
            <p:cNvPr id="804885" name="AutoShape 21"/>
            <p:cNvSpPr>
              <a:spLocks noChangeArrowheads="1"/>
            </p:cNvSpPr>
            <p:nvPr/>
          </p:nvSpPr>
          <p:spPr bwMode="auto">
            <a:xfrm>
              <a:off x="61722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Resource</a:t>
              </a:r>
            </a:p>
            <a:p>
              <a:pPr algn="ctr"/>
              <a:r>
                <a:rPr lang="en-US" sz="1600"/>
                <a:t>Utilization</a:t>
              </a:r>
            </a:p>
          </p:txBody>
        </p:sp>
        <p:sp>
          <p:nvSpPr>
            <p:cNvPr id="804886" name="Line 22"/>
            <p:cNvSpPr>
              <a:spLocks noChangeShapeType="1"/>
            </p:cNvSpPr>
            <p:nvPr/>
          </p:nvSpPr>
          <p:spPr bwMode="auto">
            <a:xfrm>
              <a:off x="6019800" y="4667250"/>
              <a:ext cx="838200" cy="438150"/>
            </a:xfrm>
            <a:prstGeom prst="line">
              <a:avLst/>
            </a:prstGeom>
            <a:noFill/>
            <a:ln w="9525">
              <a:solidFill>
                <a:schemeClr val="tx1"/>
              </a:solidFill>
              <a:round/>
              <a:headEnd/>
              <a:tailEnd/>
            </a:ln>
            <a:effectLst/>
          </p:spPr>
          <p:txBody>
            <a:bodyPr/>
            <a:lstStyle/>
            <a:p>
              <a:endParaRPr lang="en-US"/>
            </a:p>
          </p:txBody>
        </p:sp>
      </p:grpSp>
      <p:sp>
        <p:nvSpPr>
          <p:cNvPr id="21" name="Rectangle 2">
            <a:extLst>
              <a:ext uri="{FF2B5EF4-FFF2-40B4-BE49-F238E27FC236}">
                <a16:creationId xmlns:a16="http://schemas.microsoft.com/office/drawing/2014/main" id="{4B4B8099-B620-4F8B-8EE3-31BDBC157590}"/>
              </a:ext>
            </a:extLst>
          </p:cNvPr>
          <p:cNvSpPr>
            <a:spLocks noGrp="1" noChangeArrowheads="1"/>
          </p:cNvSpPr>
          <p:nvPr>
            <p:ph sz="quarter" idx="10"/>
          </p:nvPr>
        </p:nvSpPr>
        <p:spPr/>
        <p:txBody>
          <a:bodyPr/>
          <a:lstStyle/>
          <a:p>
            <a:r>
              <a:rPr lang="en-US" dirty="0"/>
              <a:t>Tactics and Interactions - 5</a:t>
            </a:r>
          </a:p>
        </p:txBody>
      </p:sp>
      <p:sp>
        <p:nvSpPr>
          <p:cNvPr id="2" name="Date Placeholder 1">
            <a:extLst>
              <a:ext uri="{FF2B5EF4-FFF2-40B4-BE49-F238E27FC236}">
                <a16:creationId xmlns:a16="http://schemas.microsoft.com/office/drawing/2014/main" id="{90358D33-D895-4241-B1A8-A2560B0E7BD7}"/>
              </a:ext>
            </a:extLst>
          </p:cNvPr>
          <p:cNvSpPr>
            <a:spLocks noGrp="1"/>
          </p:cNvSpPr>
          <p:nvPr>
            <p:ph type="dt" sz="half" idx="12"/>
          </p:nvPr>
        </p:nvSpPr>
        <p:spPr/>
        <p:txBody>
          <a:bodyPr/>
          <a:lstStyle/>
          <a:p>
            <a:r>
              <a:rPr lang="en-US"/>
              <a:t>October 14, 2023</a:t>
            </a:r>
          </a:p>
        </p:txBody>
      </p:sp>
      <p:sp>
        <p:nvSpPr>
          <p:cNvPr id="3" name="Footer Placeholder 2">
            <a:extLst>
              <a:ext uri="{FF2B5EF4-FFF2-40B4-BE49-F238E27FC236}">
                <a16:creationId xmlns:a16="http://schemas.microsoft.com/office/drawing/2014/main" id="{B79603D8-A391-4B85-8AB9-B4964FAA246F}"/>
              </a:ext>
            </a:extLst>
          </p:cNvPr>
          <p:cNvSpPr>
            <a:spLocks noGrp="1"/>
          </p:cNvSpPr>
          <p:nvPr>
            <p:ph type="ftr" sz="quarter" idx="13"/>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B67267F4-5074-4392-9D09-3021F41B6428}"/>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35557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5" name="Rectangle 3"/>
          <p:cNvSpPr>
            <a:spLocks noGrp="1" noChangeArrowheads="1"/>
          </p:cNvSpPr>
          <p:nvPr>
            <p:ph idx="1"/>
          </p:nvPr>
        </p:nvSpPr>
        <p:spPr/>
        <p:txBody>
          <a:bodyPr/>
          <a:lstStyle/>
          <a:p>
            <a:pPr>
              <a:spcBef>
                <a:spcPct val="25000"/>
              </a:spcBef>
              <a:buFont typeface="Wingdings" pitchFamily="2" charset="2"/>
              <a:buNone/>
            </a:pPr>
            <a:r>
              <a:rPr lang="en-US" dirty="0"/>
              <a:t>A tactic to address the efficient use of resources side-effect is “Scheduling Policy”.</a:t>
            </a:r>
          </a:p>
          <a:p>
            <a:pPr>
              <a:spcBef>
                <a:spcPct val="25000"/>
              </a:spcBef>
              <a:buFont typeface="Wingdings" pitchFamily="2" charset="2"/>
              <a:buNone/>
            </a:pPr>
            <a:r>
              <a:rPr lang="en-US" dirty="0"/>
              <a:t>Common side effects of Scheduling Policy are:</a:t>
            </a:r>
          </a:p>
          <a:p>
            <a:pPr>
              <a:spcBef>
                <a:spcPct val="25000"/>
              </a:spcBef>
            </a:pPr>
            <a:r>
              <a:rPr lang="en-US" sz="2400" dirty="0"/>
              <a:t>modifiability: how to add the scheduling policy to the existing architecture</a:t>
            </a:r>
          </a:p>
          <a:p>
            <a:pPr>
              <a:spcBef>
                <a:spcPct val="25000"/>
              </a:spcBef>
            </a:pPr>
            <a:r>
              <a:rPr lang="en-US" sz="2400" dirty="0"/>
              <a:t>modifiability: how to change the scheduling policy in the future?</a:t>
            </a:r>
          </a:p>
        </p:txBody>
      </p:sp>
      <p:sp>
        <p:nvSpPr>
          <p:cNvPr id="5" name="Rectangle 2">
            <a:extLst>
              <a:ext uri="{FF2B5EF4-FFF2-40B4-BE49-F238E27FC236}">
                <a16:creationId xmlns:a16="http://schemas.microsoft.com/office/drawing/2014/main" id="{E8331F79-EFF7-4148-9925-A9BBF8D58B38}"/>
              </a:ext>
            </a:extLst>
          </p:cNvPr>
          <p:cNvSpPr>
            <a:spLocks noGrp="1" noChangeArrowheads="1"/>
          </p:cNvSpPr>
          <p:nvPr>
            <p:ph sz="quarter" idx="10"/>
          </p:nvPr>
        </p:nvSpPr>
        <p:spPr/>
        <p:txBody>
          <a:bodyPr/>
          <a:lstStyle/>
          <a:p>
            <a:r>
              <a:rPr lang="en-US" dirty="0"/>
              <a:t>Tactics and Interactions - 6</a:t>
            </a:r>
          </a:p>
        </p:txBody>
      </p:sp>
      <p:sp>
        <p:nvSpPr>
          <p:cNvPr id="2" name="Date Placeholder 1">
            <a:extLst>
              <a:ext uri="{FF2B5EF4-FFF2-40B4-BE49-F238E27FC236}">
                <a16:creationId xmlns:a16="http://schemas.microsoft.com/office/drawing/2014/main" id="{DA7DF993-DC88-45F6-8423-0E231280EE6D}"/>
              </a:ext>
            </a:extLst>
          </p:cNvPr>
          <p:cNvSpPr>
            <a:spLocks noGrp="1"/>
          </p:cNvSpPr>
          <p:nvPr>
            <p:ph type="dt" sz="half" idx="12"/>
          </p:nvPr>
        </p:nvSpPr>
        <p:spPr/>
        <p:txBody>
          <a:bodyPr/>
          <a:lstStyle/>
          <a:p>
            <a:r>
              <a:rPr lang="en-US"/>
              <a:t>October 14, 2023</a:t>
            </a:r>
          </a:p>
        </p:txBody>
      </p:sp>
      <p:sp>
        <p:nvSpPr>
          <p:cNvPr id="3" name="Footer Placeholder 2">
            <a:extLst>
              <a:ext uri="{FF2B5EF4-FFF2-40B4-BE49-F238E27FC236}">
                <a16:creationId xmlns:a16="http://schemas.microsoft.com/office/drawing/2014/main" id="{655EE98E-1599-4212-AB0F-347CF565214B}"/>
              </a:ext>
            </a:extLst>
          </p:cNvPr>
          <p:cNvSpPr>
            <a:spLocks noGrp="1"/>
          </p:cNvSpPr>
          <p:nvPr>
            <p:ph type="ftr" sz="quarter" idx="13"/>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1DA44BDF-B92F-42F7-A6B1-5DD494CAF4CB}"/>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270202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686A4E-028C-48F3-808B-2DB96B29DB7C}"/>
              </a:ext>
            </a:extLst>
          </p:cNvPr>
          <p:cNvSpPr>
            <a:spLocks noGrp="1"/>
          </p:cNvSpPr>
          <p:nvPr>
            <p:ph type="dt" sz="half" idx="11"/>
          </p:nvPr>
        </p:nvSpPr>
        <p:spPr/>
        <p:txBody>
          <a:bodyPr/>
          <a:lstStyle/>
          <a:p>
            <a:r>
              <a:rPr lang="en-US"/>
              <a:t>October 14, 2023</a:t>
            </a:r>
            <a:endParaRPr lang="en-US" dirty="0"/>
          </a:p>
        </p:txBody>
      </p:sp>
      <p:sp>
        <p:nvSpPr>
          <p:cNvPr id="4" name="Footer Placeholder 3">
            <a:extLst>
              <a:ext uri="{FF2B5EF4-FFF2-40B4-BE49-F238E27FC236}">
                <a16:creationId xmlns:a16="http://schemas.microsoft.com/office/drawing/2014/main" id="{2DF71AB1-BAAA-422D-B2FD-619683DA96D7}"/>
              </a:ext>
            </a:extLst>
          </p:cNvPr>
          <p:cNvSpPr>
            <a:spLocks noGrp="1"/>
          </p:cNvSpPr>
          <p:nvPr>
            <p:ph type="ftr" sz="quarter" idx="12"/>
          </p:nvPr>
        </p:nvSpPr>
        <p:spPr/>
        <p:txBody>
          <a:bodyPr/>
          <a:lstStyle/>
          <a:p>
            <a:r>
              <a:rPr lang="en-US"/>
              <a:t>SE ZG651/ SS ZG653 Software Architectures</a:t>
            </a:r>
            <a:endParaRPr lang="en-US" dirty="0"/>
          </a:p>
        </p:txBody>
      </p:sp>
      <p:sp>
        <p:nvSpPr>
          <p:cNvPr id="5" name="Slide Number Placeholder 4">
            <a:extLst>
              <a:ext uri="{FF2B5EF4-FFF2-40B4-BE49-F238E27FC236}">
                <a16:creationId xmlns:a16="http://schemas.microsoft.com/office/drawing/2014/main" id="{EED9D014-5719-4A0E-9CAA-CC48C4F9DD5F}"/>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6" name="Title 1">
            <a:extLst>
              <a:ext uri="{FF2B5EF4-FFF2-40B4-BE49-F238E27FC236}">
                <a16:creationId xmlns:a16="http://schemas.microsoft.com/office/drawing/2014/main" id="{5834F256-3465-4D1C-A947-D724BE48010D}"/>
              </a:ext>
            </a:extLst>
          </p:cNvPr>
          <p:cNvSpPr>
            <a:spLocks noGrp="1"/>
          </p:cNvSpPr>
          <p:nvPr>
            <p:ph sz="quarter" idx="10"/>
          </p:nvPr>
        </p:nvSpPr>
        <p:spPr/>
        <p:txBody>
          <a:bodyPr/>
          <a:lstStyle/>
          <a:p>
            <a:r>
              <a:rPr lang="en-US" dirty="0"/>
              <a:t>Map-Reduce Pattern</a:t>
            </a:r>
          </a:p>
        </p:txBody>
      </p:sp>
    </p:spTree>
    <p:extLst>
      <p:ext uri="{BB962C8B-B14F-4D97-AF65-F5344CB8AC3E}">
        <p14:creationId xmlns:p14="http://schemas.microsoft.com/office/powerpoint/2010/main" val="2102508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CCA3303-48B1-4A81-9A71-21F368A25BA7}"/>
              </a:ext>
            </a:extLst>
          </p:cNvPr>
          <p:cNvSpPr>
            <a:spLocks noGrp="1"/>
          </p:cNvSpPr>
          <p:nvPr>
            <p:ph idx="1"/>
          </p:nvPr>
        </p:nvSpPr>
        <p:spPr/>
        <p:txBody>
          <a:bodyPr/>
          <a:lstStyle/>
          <a:p>
            <a:endParaRPr lang="en-IN" dirty="0"/>
          </a:p>
        </p:txBody>
      </p:sp>
      <p:grpSp>
        <p:nvGrpSpPr>
          <p:cNvPr id="24" name="Group 23"/>
          <p:cNvGrpSpPr/>
          <p:nvPr/>
        </p:nvGrpSpPr>
        <p:grpSpPr>
          <a:xfrm>
            <a:off x="2209800" y="1295400"/>
            <a:ext cx="6067425" cy="4737100"/>
            <a:chOff x="2209800" y="1295400"/>
            <a:chExt cx="6067425" cy="4737100"/>
          </a:xfrm>
        </p:grpSpPr>
        <p:sp>
          <p:nvSpPr>
            <p:cNvPr id="808963" name="Rectangle 3"/>
            <p:cNvSpPr>
              <a:spLocks noChangeArrowheads="1"/>
            </p:cNvSpPr>
            <p:nvPr/>
          </p:nvSpPr>
          <p:spPr bwMode="auto">
            <a:xfrm>
              <a:off x="3352800" y="1295400"/>
              <a:ext cx="2057400" cy="5238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System</a:t>
              </a:r>
            </a:p>
          </p:txBody>
        </p:sp>
        <p:sp>
          <p:nvSpPr>
            <p:cNvPr id="808964" name="Line 4"/>
            <p:cNvSpPr>
              <a:spLocks noChangeShapeType="1"/>
            </p:cNvSpPr>
            <p:nvPr/>
          </p:nvSpPr>
          <p:spPr bwMode="auto">
            <a:xfrm>
              <a:off x="4419600" y="1819275"/>
              <a:ext cx="0" cy="230188"/>
            </a:xfrm>
            <a:prstGeom prst="line">
              <a:avLst/>
            </a:prstGeom>
            <a:noFill/>
            <a:ln w="9525">
              <a:solidFill>
                <a:schemeClr val="tx1"/>
              </a:solidFill>
              <a:round/>
              <a:headEnd/>
              <a:tailEnd/>
            </a:ln>
            <a:effectLst/>
          </p:spPr>
          <p:txBody>
            <a:bodyPr/>
            <a:lstStyle/>
            <a:p>
              <a:endParaRPr lang="en-US"/>
            </a:p>
          </p:txBody>
        </p:sp>
        <p:sp>
          <p:nvSpPr>
            <p:cNvPr id="808965" name="Oval 5"/>
            <p:cNvSpPr>
              <a:spLocks noChangeArrowheads="1"/>
            </p:cNvSpPr>
            <p:nvPr/>
          </p:nvSpPr>
          <p:spPr bwMode="auto">
            <a:xfrm>
              <a:off x="3429000" y="2049463"/>
              <a:ext cx="1981200" cy="277812"/>
            </a:xfrm>
            <a:prstGeom prst="ellipse">
              <a:avLst/>
            </a:prstGeom>
            <a:solidFill>
              <a:schemeClr val="accent1"/>
            </a:solidFill>
            <a:ln w="9525">
              <a:solidFill>
                <a:schemeClr val="tx1"/>
              </a:solidFill>
              <a:round/>
              <a:headEnd/>
              <a:tailEnd/>
            </a:ln>
            <a:effectLst/>
          </p:spPr>
          <p:txBody>
            <a:bodyPr wrap="none" anchor="ctr"/>
            <a:lstStyle/>
            <a:p>
              <a:pPr algn="ctr"/>
              <a:r>
                <a:rPr lang="en-US" sz="1400"/>
                <a:t>Ping/Echo</a:t>
              </a:r>
            </a:p>
          </p:txBody>
        </p:sp>
        <p:sp>
          <p:nvSpPr>
            <p:cNvPr id="808967" name="AutoShape 7"/>
            <p:cNvSpPr>
              <a:spLocks noChangeArrowheads="1"/>
            </p:cNvSpPr>
            <p:nvPr/>
          </p:nvSpPr>
          <p:spPr bwMode="auto">
            <a:xfrm>
              <a:off x="22098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Add to </a:t>
              </a:r>
            </a:p>
            <a:p>
              <a:pPr algn="ctr"/>
              <a:r>
                <a:rPr lang="en-US" sz="1400"/>
                <a:t>system</a:t>
              </a:r>
            </a:p>
          </p:txBody>
        </p:sp>
        <p:sp>
          <p:nvSpPr>
            <p:cNvPr id="808968" name="Line 8"/>
            <p:cNvSpPr>
              <a:spLocks noChangeShapeType="1"/>
            </p:cNvSpPr>
            <p:nvPr/>
          </p:nvSpPr>
          <p:spPr bwMode="auto">
            <a:xfrm flipH="1">
              <a:off x="2895600" y="2327275"/>
              <a:ext cx="1524000" cy="338138"/>
            </a:xfrm>
            <a:prstGeom prst="line">
              <a:avLst/>
            </a:prstGeom>
            <a:noFill/>
            <a:ln w="9525">
              <a:solidFill>
                <a:schemeClr val="tx1"/>
              </a:solidFill>
              <a:round/>
              <a:headEnd/>
              <a:tailEnd/>
            </a:ln>
            <a:effectLst/>
          </p:spPr>
          <p:txBody>
            <a:bodyPr/>
            <a:lstStyle/>
            <a:p>
              <a:endParaRPr lang="en-US"/>
            </a:p>
          </p:txBody>
        </p:sp>
        <p:sp>
          <p:nvSpPr>
            <p:cNvPr id="808969" name="AutoShape 9"/>
            <p:cNvSpPr>
              <a:spLocks noChangeArrowheads="1"/>
            </p:cNvSpPr>
            <p:nvPr/>
          </p:nvSpPr>
          <p:spPr bwMode="auto">
            <a:xfrm>
              <a:off x="37719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Ping</a:t>
              </a:r>
            </a:p>
            <a:p>
              <a:pPr algn="ctr"/>
              <a:r>
                <a:rPr lang="en-US" sz="1400"/>
                <a:t>flood</a:t>
              </a:r>
            </a:p>
          </p:txBody>
        </p:sp>
        <p:sp>
          <p:nvSpPr>
            <p:cNvPr id="808970" name="Line 10"/>
            <p:cNvSpPr>
              <a:spLocks noChangeShapeType="1"/>
            </p:cNvSpPr>
            <p:nvPr/>
          </p:nvSpPr>
          <p:spPr bwMode="auto">
            <a:xfrm>
              <a:off x="4419600" y="2327275"/>
              <a:ext cx="0" cy="338138"/>
            </a:xfrm>
            <a:prstGeom prst="line">
              <a:avLst/>
            </a:prstGeom>
            <a:noFill/>
            <a:ln w="9525">
              <a:solidFill>
                <a:schemeClr val="tx1"/>
              </a:solidFill>
              <a:round/>
              <a:headEnd/>
              <a:tailEnd/>
            </a:ln>
            <a:effectLst/>
          </p:spPr>
          <p:txBody>
            <a:bodyPr/>
            <a:lstStyle/>
            <a:p>
              <a:endParaRPr lang="en-US"/>
            </a:p>
          </p:txBody>
        </p:sp>
        <p:sp>
          <p:nvSpPr>
            <p:cNvPr id="808971" name="AutoShape 11"/>
            <p:cNvSpPr>
              <a:spLocks noChangeArrowheads="1"/>
            </p:cNvSpPr>
            <p:nvPr/>
          </p:nvSpPr>
          <p:spPr bwMode="auto">
            <a:xfrm>
              <a:off x="53340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dirty="0"/>
                <a:t>Performance</a:t>
              </a:r>
            </a:p>
            <a:p>
              <a:pPr algn="ctr"/>
              <a:r>
                <a:rPr lang="en-US" sz="1400" dirty="0"/>
                <a:t>overhead</a:t>
              </a:r>
            </a:p>
          </p:txBody>
        </p:sp>
        <p:sp>
          <p:nvSpPr>
            <p:cNvPr id="808972" name="Line 12"/>
            <p:cNvSpPr>
              <a:spLocks noChangeShapeType="1"/>
            </p:cNvSpPr>
            <p:nvPr/>
          </p:nvSpPr>
          <p:spPr bwMode="auto">
            <a:xfrm>
              <a:off x="4419600" y="2327275"/>
              <a:ext cx="1600200" cy="338138"/>
            </a:xfrm>
            <a:prstGeom prst="line">
              <a:avLst/>
            </a:prstGeom>
            <a:noFill/>
            <a:ln w="9525">
              <a:solidFill>
                <a:schemeClr val="tx1"/>
              </a:solidFill>
              <a:round/>
              <a:headEnd/>
              <a:tailEnd/>
            </a:ln>
            <a:effectLst/>
          </p:spPr>
          <p:txBody>
            <a:bodyPr/>
            <a:lstStyle/>
            <a:p>
              <a:endParaRPr lang="en-US"/>
            </a:p>
          </p:txBody>
        </p:sp>
        <p:sp>
          <p:nvSpPr>
            <p:cNvPr id="808973" name="Line 13"/>
            <p:cNvSpPr>
              <a:spLocks noChangeShapeType="1"/>
            </p:cNvSpPr>
            <p:nvPr/>
          </p:nvSpPr>
          <p:spPr bwMode="auto">
            <a:xfrm>
              <a:off x="6019800" y="3111500"/>
              <a:ext cx="0" cy="368300"/>
            </a:xfrm>
            <a:prstGeom prst="line">
              <a:avLst/>
            </a:prstGeom>
            <a:noFill/>
            <a:ln w="9525">
              <a:solidFill>
                <a:schemeClr val="tx1"/>
              </a:solidFill>
              <a:round/>
              <a:headEnd/>
              <a:tailEnd/>
            </a:ln>
            <a:effectLst/>
          </p:spPr>
          <p:txBody>
            <a:bodyPr/>
            <a:lstStyle/>
            <a:p>
              <a:endParaRPr lang="en-US"/>
            </a:p>
          </p:txBody>
        </p:sp>
        <p:sp>
          <p:nvSpPr>
            <p:cNvPr id="808974" name="Oval 14"/>
            <p:cNvSpPr>
              <a:spLocks noChangeArrowheads="1"/>
            </p:cNvSpPr>
            <p:nvPr/>
          </p:nvSpPr>
          <p:spPr bwMode="auto">
            <a:xfrm>
              <a:off x="5029200" y="3249613"/>
              <a:ext cx="2057400" cy="492125"/>
            </a:xfrm>
            <a:prstGeom prst="ellipse">
              <a:avLst/>
            </a:prstGeom>
            <a:solidFill>
              <a:schemeClr val="accent1"/>
            </a:solidFill>
            <a:ln w="9525">
              <a:solidFill>
                <a:schemeClr val="tx1"/>
              </a:solidFill>
              <a:round/>
              <a:headEnd/>
              <a:tailEnd/>
            </a:ln>
            <a:effectLst/>
          </p:spPr>
          <p:txBody>
            <a:bodyPr wrap="none" anchor="ctr"/>
            <a:lstStyle/>
            <a:p>
              <a:pPr algn="ctr"/>
              <a:r>
                <a:rPr lang="en-US" sz="1400"/>
                <a:t>Increase Available</a:t>
              </a:r>
            </a:p>
            <a:p>
              <a:pPr algn="ctr"/>
              <a:r>
                <a:rPr lang="en-US" sz="1400"/>
                <a:t>Resources</a:t>
              </a:r>
            </a:p>
          </p:txBody>
        </p:sp>
        <p:sp>
          <p:nvSpPr>
            <p:cNvPr id="808975" name="AutoShape 15"/>
            <p:cNvSpPr>
              <a:spLocks noChangeArrowheads="1"/>
            </p:cNvSpPr>
            <p:nvPr/>
          </p:nvSpPr>
          <p:spPr bwMode="auto">
            <a:xfrm>
              <a:off x="4724400" y="41100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Cost</a:t>
              </a:r>
            </a:p>
          </p:txBody>
        </p:sp>
        <p:sp>
          <p:nvSpPr>
            <p:cNvPr id="808976" name="Line 16"/>
            <p:cNvSpPr>
              <a:spLocks noChangeShapeType="1"/>
            </p:cNvSpPr>
            <p:nvPr/>
          </p:nvSpPr>
          <p:spPr bwMode="auto">
            <a:xfrm flipH="1">
              <a:off x="5410200" y="3757613"/>
              <a:ext cx="609600" cy="352425"/>
            </a:xfrm>
            <a:prstGeom prst="line">
              <a:avLst/>
            </a:prstGeom>
            <a:noFill/>
            <a:ln w="9525">
              <a:solidFill>
                <a:schemeClr val="tx1"/>
              </a:solidFill>
              <a:round/>
              <a:headEnd/>
              <a:tailEnd/>
            </a:ln>
            <a:effectLst/>
          </p:spPr>
          <p:txBody>
            <a:bodyPr/>
            <a:lstStyle/>
            <a:p>
              <a:endParaRPr lang="en-US"/>
            </a:p>
          </p:txBody>
        </p:sp>
        <p:sp>
          <p:nvSpPr>
            <p:cNvPr id="808977" name="AutoShape 17"/>
            <p:cNvSpPr>
              <a:spLocks noChangeArrowheads="1"/>
            </p:cNvSpPr>
            <p:nvPr/>
          </p:nvSpPr>
          <p:spPr bwMode="auto">
            <a:xfrm>
              <a:off x="6172200" y="41100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Resource</a:t>
              </a:r>
            </a:p>
            <a:p>
              <a:pPr algn="ctr"/>
              <a:r>
                <a:rPr lang="en-US" sz="1400"/>
                <a:t>Utilization</a:t>
              </a:r>
            </a:p>
          </p:txBody>
        </p:sp>
        <p:sp>
          <p:nvSpPr>
            <p:cNvPr id="808978" name="Line 18"/>
            <p:cNvSpPr>
              <a:spLocks noChangeShapeType="1"/>
            </p:cNvSpPr>
            <p:nvPr/>
          </p:nvSpPr>
          <p:spPr bwMode="auto">
            <a:xfrm>
              <a:off x="6019800" y="3757613"/>
              <a:ext cx="838200" cy="352425"/>
            </a:xfrm>
            <a:prstGeom prst="line">
              <a:avLst/>
            </a:prstGeom>
            <a:noFill/>
            <a:ln w="9525">
              <a:solidFill>
                <a:schemeClr val="tx1"/>
              </a:solidFill>
              <a:round/>
              <a:headEnd/>
              <a:tailEnd/>
            </a:ln>
            <a:effectLst/>
          </p:spPr>
          <p:txBody>
            <a:bodyPr/>
            <a:lstStyle/>
            <a:p>
              <a:endParaRPr lang="en-US"/>
            </a:p>
          </p:txBody>
        </p:sp>
        <p:sp>
          <p:nvSpPr>
            <p:cNvPr id="808980" name="Line 20"/>
            <p:cNvSpPr>
              <a:spLocks noChangeShapeType="1"/>
            </p:cNvSpPr>
            <p:nvPr/>
          </p:nvSpPr>
          <p:spPr bwMode="auto">
            <a:xfrm>
              <a:off x="6829425" y="4572000"/>
              <a:ext cx="0" cy="368300"/>
            </a:xfrm>
            <a:prstGeom prst="line">
              <a:avLst/>
            </a:prstGeom>
            <a:noFill/>
            <a:ln w="9525">
              <a:solidFill>
                <a:schemeClr val="tx1"/>
              </a:solidFill>
              <a:round/>
              <a:headEnd/>
              <a:tailEnd/>
            </a:ln>
            <a:effectLst/>
          </p:spPr>
          <p:txBody>
            <a:bodyPr/>
            <a:lstStyle/>
            <a:p>
              <a:endParaRPr lang="en-US"/>
            </a:p>
          </p:txBody>
        </p:sp>
        <p:sp>
          <p:nvSpPr>
            <p:cNvPr id="808981" name="Oval 21"/>
            <p:cNvSpPr>
              <a:spLocks noChangeArrowheads="1"/>
            </p:cNvSpPr>
            <p:nvPr/>
          </p:nvSpPr>
          <p:spPr bwMode="auto">
            <a:xfrm>
              <a:off x="5838825" y="4710113"/>
              <a:ext cx="2057400" cy="492125"/>
            </a:xfrm>
            <a:prstGeom prst="ellipse">
              <a:avLst/>
            </a:prstGeom>
            <a:solidFill>
              <a:schemeClr val="accent1"/>
            </a:solidFill>
            <a:ln w="9525">
              <a:solidFill>
                <a:schemeClr val="tx1"/>
              </a:solidFill>
              <a:round/>
              <a:headEnd/>
              <a:tailEnd/>
            </a:ln>
            <a:effectLst/>
          </p:spPr>
          <p:txBody>
            <a:bodyPr wrap="none" anchor="ctr"/>
            <a:lstStyle/>
            <a:p>
              <a:pPr algn="ctr"/>
              <a:r>
                <a:rPr lang="en-US" sz="1400"/>
                <a:t>Scheduling</a:t>
              </a:r>
            </a:p>
            <a:p>
              <a:pPr algn="ctr"/>
              <a:r>
                <a:rPr lang="en-US" sz="1400"/>
                <a:t>Policy</a:t>
              </a:r>
            </a:p>
          </p:txBody>
        </p:sp>
        <p:sp>
          <p:nvSpPr>
            <p:cNvPr id="808982" name="AutoShape 22"/>
            <p:cNvSpPr>
              <a:spLocks noChangeArrowheads="1"/>
            </p:cNvSpPr>
            <p:nvPr/>
          </p:nvSpPr>
          <p:spPr bwMode="auto">
            <a:xfrm>
              <a:off x="5534025" y="55705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Add to</a:t>
              </a:r>
            </a:p>
            <a:p>
              <a:pPr algn="ctr"/>
              <a:r>
                <a:rPr lang="en-US" sz="1400"/>
                <a:t>system</a:t>
              </a:r>
            </a:p>
          </p:txBody>
        </p:sp>
        <p:sp>
          <p:nvSpPr>
            <p:cNvPr id="808983" name="Line 23"/>
            <p:cNvSpPr>
              <a:spLocks noChangeShapeType="1"/>
            </p:cNvSpPr>
            <p:nvPr/>
          </p:nvSpPr>
          <p:spPr bwMode="auto">
            <a:xfrm flipH="1">
              <a:off x="6219825" y="5218113"/>
              <a:ext cx="609600" cy="352425"/>
            </a:xfrm>
            <a:prstGeom prst="line">
              <a:avLst/>
            </a:prstGeom>
            <a:noFill/>
            <a:ln w="9525">
              <a:solidFill>
                <a:schemeClr val="tx1"/>
              </a:solidFill>
              <a:round/>
              <a:headEnd/>
              <a:tailEnd/>
            </a:ln>
            <a:effectLst/>
          </p:spPr>
          <p:txBody>
            <a:bodyPr/>
            <a:lstStyle/>
            <a:p>
              <a:endParaRPr lang="en-US"/>
            </a:p>
          </p:txBody>
        </p:sp>
        <p:sp>
          <p:nvSpPr>
            <p:cNvPr id="808984" name="AutoShape 24"/>
            <p:cNvSpPr>
              <a:spLocks noChangeArrowheads="1"/>
            </p:cNvSpPr>
            <p:nvPr/>
          </p:nvSpPr>
          <p:spPr bwMode="auto">
            <a:xfrm>
              <a:off x="6981825" y="55705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Modify</a:t>
              </a:r>
            </a:p>
            <a:p>
              <a:pPr algn="ctr"/>
              <a:r>
                <a:rPr lang="en-US" sz="1400"/>
                <a:t>policy</a:t>
              </a:r>
            </a:p>
          </p:txBody>
        </p:sp>
        <p:sp>
          <p:nvSpPr>
            <p:cNvPr id="808985" name="Line 25"/>
            <p:cNvSpPr>
              <a:spLocks noChangeShapeType="1"/>
            </p:cNvSpPr>
            <p:nvPr/>
          </p:nvSpPr>
          <p:spPr bwMode="auto">
            <a:xfrm>
              <a:off x="6829425" y="5218113"/>
              <a:ext cx="838200" cy="352425"/>
            </a:xfrm>
            <a:prstGeom prst="line">
              <a:avLst/>
            </a:prstGeom>
            <a:noFill/>
            <a:ln w="9525">
              <a:solidFill>
                <a:schemeClr val="tx1"/>
              </a:solidFill>
              <a:round/>
              <a:headEnd/>
              <a:tailEnd/>
            </a:ln>
            <a:effectLst/>
          </p:spPr>
          <p:txBody>
            <a:bodyPr/>
            <a:lstStyle/>
            <a:p>
              <a:endParaRPr lang="en-US"/>
            </a:p>
          </p:txBody>
        </p:sp>
      </p:grpSp>
      <p:sp>
        <p:nvSpPr>
          <p:cNvPr id="27" name="Rectangle 2">
            <a:extLst>
              <a:ext uri="{FF2B5EF4-FFF2-40B4-BE49-F238E27FC236}">
                <a16:creationId xmlns:a16="http://schemas.microsoft.com/office/drawing/2014/main" id="{F2D7541F-2584-4733-9F2E-D62BAE73C701}"/>
              </a:ext>
            </a:extLst>
          </p:cNvPr>
          <p:cNvSpPr>
            <a:spLocks noGrp="1" noChangeArrowheads="1"/>
          </p:cNvSpPr>
          <p:nvPr>
            <p:ph sz="quarter" idx="10"/>
          </p:nvPr>
        </p:nvSpPr>
        <p:spPr/>
        <p:txBody>
          <a:bodyPr/>
          <a:lstStyle/>
          <a:p>
            <a:r>
              <a:rPr lang="en-US" dirty="0"/>
              <a:t>Tactics and Interactions - 7</a:t>
            </a:r>
          </a:p>
        </p:txBody>
      </p:sp>
      <p:sp>
        <p:nvSpPr>
          <p:cNvPr id="2" name="Date Placeholder 1">
            <a:extLst>
              <a:ext uri="{FF2B5EF4-FFF2-40B4-BE49-F238E27FC236}">
                <a16:creationId xmlns:a16="http://schemas.microsoft.com/office/drawing/2014/main" id="{3F708AB4-9BF9-4255-818E-1D567DE43C4F}"/>
              </a:ext>
            </a:extLst>
          </p:cNvPr>
          <p:cNvSpPr>
            <a:spLocks noGrp="1"/>
          </p:cNvSpPr>
          <p:nvPr>
            <p:ph type="dt" sz="half" idx="12"/>
          </p:nvPr>
        </p:nvSpPr>
        <p:spPr/>
        <p:txBody>
          <a:bodyPr/>
          <a:lstStyle/>
          <a:p>
            <a:r>
              <a:rPr lang="en-US"/>
              <a:t>October 14, 2023</a:t>
            </a:r>
          </a:p>
        </p:txBody>
      </p:sp>
      <p:sp>
        <p:nvSpPr>
          <p:cNvPr id="3" name="Footer Placeholder 2">
            <a:extLst>
              <a:ext uri="{FF2B5EF4-FFF2-40B4-BE49-F238E27FC236}">
                <a16:creationId xmlns:a16="http://schemas.microsoft.com/office/drawing/2014/main" id="{6178EC79-AEFC-4C15-B75E-80DA8F9842B0}"/>
              </a:ext>
            </a:extLst>
          </p:cNvPr>
          <p:cNvSpPr>
            <a:spLocks noGrp="1"/>
          </p:cNvSpPr>
          <p:nvPr>
            <p:ph type="ftr" sz="quarter" idx="13"/>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08DF97E3-7B8E-4B33-907B-FB3FE52CCD0A}"/>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1783419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1" name="Rectangle 3"/>
          <p:cNvSpPr>
            <a:spLocks noGrp="1" noChangeArrowheads="1"/>
          </p:cNvSpPr>
          <p:nvPr>
            <p:ph idx="1"/>
          </p:nvPr>
        </p:nvSpPr>
        <p:spPr/>
        <p:txBody>
          <a:bodyPr/>
          <a:lstStyle/>
          <a:p>
            <a:pPr>
              <a:spcBef>
                <a:spcPct val="25000"/>
              </a:spcBef>
              <a:buFont typeface="Wingdings" pitchFamily="2" charset="2"/>
              <a:buNone/>
            </a:pPr>
            <a:r>
              <a:rPr lang="en-US" dirty="0"/>
              <a:t>A tactic to address the addition of the scheduler to the system is “Use an Intermediary”.</a:t>
            </a:r>
          </a:p>
          <a:p>
            <a:pPr>
              <a:spcBef>
                <a:spcPct val="25000"/>
              </a:spcBef>
              <a:buFont typeface="Wingdings" pitchFamily="2" charset="2"/>
              <a:buNone/>
            </a:pPr>
            <a:r>
              <a:rPr lang="en-US" dirty="0"/>
              <a:t>Common side effects of Use an Intermediary are:</a:t>
            </a:r>
          </a:p>
          <a:p>
            <a:pPr>
              <a:spcBef>
                <a:spcPct val="25000"/>
              </a:spcBef>
            </a:pPr>
            <a:r>
              <a:rPr lang="en-US" sz="2400" dirty="0"/>
              <a:t>modifiability: how to ensure that all communication passes through the intermediary?</a:t>
            </a:r>
          </a:p>
        </p:txBody>
      </p:sp>
      <p:sp>
        <p:nvSpPr>
          <p:cNvPr id="5" name="Rectangle 2">
            <a:extLst>
              <a:ext uri="{FF2B5EF4-FFF2-40B4-BE49-F238E27FC236}">
                <a16:creationId xmlns:a16="http://schemas.microsoft.com/office/drawing/2014/main" id="{560D213F-E789-48B8-A2E9-3C5BF13D89E4}"/>
              </a:ext>
            </a:extLst>
          </p:cNvPr>
          <p:cNvSpPr>
            <a:spLocks noGrp="1" noChangeArrowheads="1"/>
          </p:cNvSpPr>
          <p:nvPr>
            <p:ph sz="quarter" idx="10"/>
          </p:nvPr>
        </p:nvSpPr>
        <p:spPr/>
        <p:txBody>
          <a:bodyPr/>
          <a:lstStyle/>
          <a:p>
            <a:r>
              <a:rPr lang="en-US" dirty="0"/>
              <a:t>Tactics and Interactions - 8</a:t>
            </a:r>
          </a:p>
        </p:txBody>
      </p:sp>
      <p:sp>
        <p:nvSpPr>
          <p:cNvPr id="2" name="Date Placeholder 1">
            <a:extLst>
              <a:ext uri="{FF2B5EF4-FFF2-40B4-BE49-F238E27FC236}">
                <a16:creationId xmlns:a16="http://schemas.microsoft.com/office/drawing/2014/main" id="{25F24A2C-CD75-45FF-BE2B-D98C90A3E6F1}"/>
              </a:ext>
            </a:extLst>
          </p:cNvPr>
          <p:cNvSpPr>
            <a:spLocks noGrp="1"/>
          </p:cNvSpPr>
          <p:nvPr>
            <p:ph type="dt" sz="half" idx="12"/>
          </p:nvPr>
        </p:nvSpPr>
        <p:spPr/>
        <p:txBody>
          <a:bodyPr/>
          <a:lstStyle/>
          <a:p>
            <a:r>
              <a:rPr lang="en-US"/>
              <a:t>October 14, 2023</a:t>
            </a:r>
          </a:p>
        </p:txBody>
      </p:sp>
      <p:sp>
        <p:nvSpPr>
          <p:cNvPr id="3" name="Footer Placeholder 2">
            <a:extLst>
              <a:ext uri="{FF2B5EF4-FFF2-40B4-BE49-F238E27FC236}">
                <a16:creationId xmlns:a16="http://schemas.microsoft.com/office/drawing/2014/main" id="{BAE83720-A307-4DB7-A119-C2381168C3A2}"/>
              </a:ext>
            </a:extLst>
          </p:cNvPr>
          <p:cNvSpPr>
            <a:spLocks noGrp="1"/>
          </p:cNvSpPr>
          <p:nvPr>
            <p:ph type="ftr" sz="quarter" idx="13"/>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750A5E4D-3DA5-4B18-9272-A01317CBFBDC}"/>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2950203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D07B28A-EA9C-4E72-A7CD-EB5785D4A19D}"/>
              </a:ext>
            </a:extLst>
          </p:cNvPr>
          <p:cNvSpPr>
            <a:spLocks noGrp="1"/>
          </p:cNvSpPr>
          <p:nvPr>
            <p:ph idx="1"/>
          </p:nvPr>
        </p:nvSpPr>
        <p:spPr/>
        <p:txBody>
          <a:bodyPr/>
          <a:lstStyle/>
          <a:p>
            <a:endParaRPr lang="en-IN"/>
          </a:p>
        </p:txBody>
      </p:sp>
      <p:grpSp>
        <p:nvGrpSpPr>
          <p:cNvPr id="28" name="Group 27"/>
          <p:cNvGrpSpPr/>
          <p:nvPr/>
        </p:nvGrpSpPr>
        <p:grpSpPr>
          <a:xfrm>
            <a:off x="1676400" y="1066800"/>
            <a:ext cx="6067425" cy="4532313"/>
            <a:chOff x="1676400" y="1066800"/>
            <a:chExt cx="6067425" cy="4532313"/>
          </a:xfrm>
        </p:grpSpPr>
        <p:sp>
          <p:nvSpPr>
            <p:cNvPr id="813059" name="Rectangle 3"/>
            <p:cNvSpPr>
              <a:spLocks noChangeArrowheads="1"/>
            </p:cNvSpPr>
            <p:nvPr/>
          </p:nvSpPr>
          <p:spPr bwMode="auto">
            <a:xfrm>
              <a:off x="2819400" y="1066800"/>
              <a:ext cx="2057400" cy="387350"/>
            </a:xfrm>
            <a:prstGeom prst="rect">
              <a:avLst/>
            </a:prstGeom>
            <a:solidFill>
              <a:schemeClr val="accent1"/>
            </a:solidFill>
            <a:ln w="9525">
              <a:solidFill>
                <a:schemeClr val="tx1"/>
              </a:solidFill>
              <a:miter lim="800000"/>
              <a:headEnd/>
              <a:tailEnd/>
            </a:ln>
            <a:effectLst/>
          </p:spPr>
          <p:txBody>
            <a:bodyPr wrap="none" anchor="ctr"/>
            <a:lstStyle/>
            <a:p>
              <a:pPr algn="ctr">
                <a:lnSpc>
                  <a:spcPct val="80000"/>
                </a:lnSpc>
              </a:pPr>
              <a:r>
                <a:rPr lang="en-US" sz="1400"/>
                <a:t>System</a:t>
              </a:r>
            </a:p>
          </p:txBody>
        </p:sp>
        <p:sp>
          <p:nvSpPr>
            <p:cNvPr id="813060" name="Line 4"/>
            <p:cNvSpPr>
              <a:spLocks noChangeShapeType="1"/>
            </p:cNvSpPr>
            <p:nvPr/>
          </p:nvSpPr>
          <p:spPr bwMode="auto">
            <a:xfrm>
              <a:off x="3886200" y="1454150"/>
              <a:ext cx="0" cy="169863"/>
            </a:xfrm>
            <a:prstGeom prst="line">
              <a:avLst/>
            </a:prstGeom>
            <a:noFill/>
            <a:ln w="9525">
              <a:solidFill>
                <a:schemeClr val="tx1"/>
              </a:solidFill>
              <a:round/>
              <a:headEnd/>
              <a:tailEnd/>
            </a:ln>
            <a:effectLst/>
          </p:spPr>
          <p:txBody>
            <a:bodyPr/>
            <a:lstStyle/>
            <a:p>
              <a:endParaRPr lang="en-US"/>
            </a:p>
          </p:txBody>
        </p:sp>
        <p:sp>
          <p:nvSpPr>
            <p:cNvPr id="813061" name="Oval 5"/>
            <p:cNvSpPr>
              <a:spLocks noChangeArrowheads="1"/>
            </p:cNvSpPr>
            <p:nvPr/>
          </p:nvSpPr>
          <p:spPr bwMode="auto">
            <a:xfrm>
              <a:off x="2895600" y="1624013"/>
              <a:ext cx="1981200" cy="206375"/>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Ping/Echo</a:t>
              </a:r>
            </a:p>
          </p:txBody>
        </p:sp>
        <p:sp>
          <p:nvSpPr>
            <p:cNvPr id="813062" name="AutoShape 6"/>
            <p:cNvSpPr>
              <a:spLocks noChangeArrowheads="1"/>
            </p:cNvSpPr>
            <p:nvPr/>
          </p:nvSpPr>
          <p:spPr bwMode="auto">
            <a:xfrm>
              <a:off x="1676400" y="2081213"/>
              <a:ext cx="1295400" cy="33972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Add to </a:t>
              </a:r>
            </a:p>
            <a:p>
              <a:pPr algn="ctr">
                <a:lnSpc>
                  <a:spcPct val="80000"/>
                </a:lnSpc>
              </a:pPr>
              <a:r>
                <a:rPr lang="en-US" sz="1400"/>
                <a:t>system</a:t>
              </a:r>
            </a:p>
          </p:txBody>
        </p:sp>
        <p:sp>
          <p:nvSpPr>
            <p:cNvPr id="813063" name="Line 7"/>
            <p:cNvSpPr>
              <a:spLocks noChangeShapeType="1"/>
            </p:cNvSpPr>
            <p:nvPr/>
          </p:nvSpPr>
          <p:spPr bwMode="auto">
            <a:xfrm flipH="1">
              <a:off x="2362200" y="1830388"/>
              <a:ext cx="1524000" cy="250825"/>
            </a:xfrm>
            <a:prstGeom prst="line">
              <a:avLst/>
            </a:prstGeom>
            <a:noFill/>
            <a:ln w="9525">
              <a:solidFill>
                <a:schemeClr val="tx1"/>
              </a:solidFill>
              <a:round/>
              <a:headEnd/>
              <a:tailEnd/>
            </a:ln>
            <a:effectLst/>
          </p:spPr>
          <p:txBody>
            <a:bodyPr/>
            <a:lstStyle/>
            <a:p>
              <a:endParaRPr lang="en-US"/>
            </a:p>
          </p:txBody>
        </p:sp>
        <p:sp>
          <p:nvSpPr>
            <p:cNvPr id="813064" name="AutoShape 8"/>
            <p:cNvSpPr>
              <a:spLocks noChangeArrowheads="1"/>
            </p:cNvSpPr>
            <p:nvPr/>
          </p:nvSpPr>
          <p:spPr bwMode="auto">
            <a:xfrm>
              <a:off x="3238500" y="2081213"/>
              <a:ext cx="1295400" cy="33972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Ping</a:t>
              </a:r>
            </a:p>
            <a:p>
              <a:pPr algn="ctr">
                <a:lnSpc>
                  <a:spcPct val="80000"/>
                </a:lnSpc>
              </a:pPr>
              <a:r>
                <a:rPr lang="en-US" sz="1400"/>
                <a:t>flood</a:t>
              </a:r>
            </a:p>
          </p:txBody>
        </p:sp>
        <p:sp>
          <p:nvSpPr>
            <p:cNvPr id="813065" name="Line 9"/>
            <p:cNvSpPr>
              <a:spLocks noChangeShapeType="1"/>
            </p:cNvSpPr>
            <p:nvPr/>
          </p:nvSpPr>
          <p:spPr bwMode="auto">
            <a:xfrm>
              <a:off x="3886200" y="1830388"/>
              <a:ext cx="0" cy="250825"/>
            </a:xfrm>
            <a:prstGeom prst="line">
              <a:avLst/>
            </a:prstGeom>
            <a:noFill/>
            <a:ln w="9525">
              <a:solidFill>
                <a:schemeClr val="tx1"/>
              </a:solidFill>
              <a:round/>
              <a:headEnd/>
              <a:tailEnd/>
            </a:ln>
            <a:effectLst/>
          </p:spPr>
          <p:txBody>
            <a:bodyPr/>
            <a:lstStyle/>
            <a:p>
              <a:endParaRPr lang="en-US"/>
            </a:p>
          </p:txBody>
        </p:sp>
        <p:sp>
          <p:nvSpPr>
            <p:cNvPr id="813066" name="AutoShape 10"/>
            <p:cNvSpPr>
              <a:spLocks noChangeArrowheads="1"/>
            </p:cNvSpPr>
            <p:nvPr/>
          </p:nvSpPr>
          <p:spPr bwMode="auto">
            <a:xfrm>
              <a:off x="4800600" y="2081213"/>
              <a:ext cx="1295400" cy="33972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Performance</a:t>
              </a:r>
            </a:p>
            <a:p>
              <a:pPr algn="ctr">
                <a:lnSpc>
                  <a:spcPct val="80000"/>
                </a:lnSpc>
              </a:pPr>
              <a:r>
                <a:rPr lang="en-US" sz="1400"/>
                <a:t>overhead</a:t>
              </a:r>
            </a:p>
          </p:txBody>
        </p:sp>
        <p:sp>
          <p:nvSpPr>
            <p:cNvPr id="813067" name="Line 11"/>
            <p:cNvSpPr>
              <a:spLocks noChangeShapeType="1"/>
            </p:cNvSpPr>
            <p:nvPr/>
          </p:nvSpPr>
          <p:spPr bwMode="auto">
            <a:xfrm>
              <a:off x="3886200" y="1830388"/>
              <a:ext cx="1600200" cy="250825"/>
            </a:xfrm>
            <a:prstGeom prst="line">
              <a:avLst/>
            </a:prstGeom>
            <a:noFill/>
            <a:ln w="9525">
              <a:solidFill>
                <a:schemeClr val="tx1"/>
              </a:solidFill>
              <a:round/>
              <a:headEnd/>
              <a:tailEnd/>
            </a:ln>
            <a:effectLst/>
          </p:spPr>
          <p:txBody>
            <a:bodyPr/>
            <a:lstStyle/>
            <a:p>
              <a:endParaRPr lang="en-US"/>
            </a:p>
          </p:txBody>
        </p:sp>
        <p:sp>
          <p:nvSpPr>
            <p:cNvPr id="813068" name="Line 12"/>
            <p:cNvSpPr>
              <a:spLocks noChangeShapeType="1"/>
            </p:cNvSpPr>
            <p:nvPr/>
          </p:nvSpPr>
          <p:spPr bwMode="auto">
            <a:xfrm>
              <a:off x="5486400" y="2409825"/>
              <a:ext cx="0" cy="273050"/>
            </a:xfrm>
            <a:prstGeom prst="line">
              <a:avLst/>
            </a:prstGeom>
            <a:noFill/>
            <a:ln w="9525">
              <a:solidFill>
                <a:schemeClr val="tx1"/>
              </a:solidFill>
              <a:round/>
              <a:headEnd/>
              <a:tailEnd/>
            </a:ln>
            <a:effectLst/>
          </p:spPr>
          <p:txBody>
            <a:bodyPr/>
            <a:lstStyle/>
            <a:p>
              <a:endParaRPr lang="en-US"/>
            </a:p>
          </p:txBody>
        </p:sp>
        <p:sp>
          <p:nvSpPr>
            <p:cNvPr id="813069" name="Oval 13"/>
            <p:cNvSpPr>
              <a:spLocks noChangeArrowheads="1"/>
            </p:cNvSpPr>
            <p:nvPr/>
          </p:nvSpPr>
          <p:spPr bwMode="auto">
            <a:xfrm>
              <a:off x="4495800" y="2513013"/>
              <a:ext cx="2057400" cy="363537"/>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Increase Available</a:t>
              </a:r>
            </a:p>
            <a:p>
              <a:pPr algn="ctr">
                <a:lnSpc>
                  <a:spcPct val="80000"/>
                </a:lnSpc>
              </a:pPr>
              <a:r>
                <a:rPr lang="en-US" sz="1400"/>
                <a:t>Resources</a:t>
              </a:r>
            </a:p>
          </p:txBody>
        </p:sp>
        <p:sp>
          <p:nvSpPr>
            <p:cNvPr id="813070" name="AutoShape 14"/>
            <p:cNvSpPr>
              <a:spLocks noChangeArrowheads="1"/>
            </p:cNvSpPr>
            <p:nvPr/>
          </p:nvSpPr>
          <p:spPr bwMode="auto">
            <a:xfrm>
              <a:off x="4191000" y="3149600"/>
              <a:ext cx="1295400" cy="3413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Cost</a:t>
              </a:r>
            </a:p>
          </p:txBody>
        </p:sp>
        <p:sp>
          <p:nvSpPr>
            <p:cNvPr id="813071" name="Line 15"/>
            <p:cNvSpPr>
              <a:spLocks noChangeShapeType="1"/>
            </p:cNvSpPr>
            <p:nvPr/>
          </p:nvSpPr>
          <p:spPr bwMode="auto">
            <a:xfrm flipH="1">
              <a:off x="4876800" y="2889250"/>
              <a:ext cx="609600" cy="260350"/>
            </a:xfrm>
            <a:prstGeom prst="line">
              <a:avLst/>
            </a:prstGeom>
            <a:noFill/>
            <a:ln w="9525">
              <a:solidFill>
                <a:schemeClr val="tx1"/>
              </a:solidFill>
              <a:round/>
              <a:headEnd/>
              <a:tailEnd/>
            </a:ln>
            <a:effectLst/>
          </p:spPr>
          <p:txBody>
            <a:bodyPr/>
            <a:lstStyle/>
            <a:p>
              <a:endParaRPr lang="en-US"/>
            </a:p>
          </p:txBody>
        </p:sp>
        <p:sp>
          <p:nvSpPr>
            <p:cNvPr id="813072" name="AutoShape 16"/>
            <p:cNvSpPr>
              <a:spLocks noChangeArrowheads="1"/>
            </p:cNvSpPr>
            <p:nvPr/>
          </p:nvSpPr>
          <p:spPr bwMode="auto">
            <a:xfrm>
              <a:off x="5638800" y="3149600"/>
              <a:ext cx="1295400" cy="3413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Resource</a:t>
              </a:r>
            </a:p>
            <a:p>
              <a:pPr algn="ctr">
                <a:lnSpc>
                  <a:spcPct val="80000"/>
                </a:lnSpc>
              </a:pPr>
              <a:r>
                <a:rPr lang="en-US" sz="1400"/>
                <a:t>Utilization</a:t>
              </a:r>
            </a:p>
          </p:txBody>
        </p:sp>
        <p:sp>
          <p:nvSpPr>
            <p:cNvPr id="813073" name="Line 17"/>
            <p:cNvSpPr>
              <a:spLocks noChangeShapeType="1"/>
            </p:cNvSpPr>
            <p:nvPr/>
          </p:nvSpPr>
          <p:spPr bwMode="auto">
            <a:xfrm>
              <a:off x="5486400" y="2889250"/>
              <a:ext cx="838200" cy="260350"/>
            </a:xfrm>
            <a:prstGeom prst="line">
              <a:avLst/>
            </a:prstGeom>
            <a:noFill/>
            <a:ln w="9525">
              <a:solidFill>
                <a:schemeClr val="tx1"/>
              </a:solidFill>
              <a:round/>
              <a:headEnd/>
              <a:tailEnd/>
            </a:ln>
            <a:effectLst/>
          </p:spPr>
          <p:txBody>
            <a:bodyPr/>
            <a:lstStyle/>
            <a:p>
              <a:endParaRPr lang="en-US"/>
            </a:p>
          </p:txBody>
        </p:sp>
        <p:sp>
          <p:nvSpPr>
            <p:cNvPr id="813074" name="Line 18"/>
            <p:cNvSpPr>
              <a:spLocks noChangeShapeType="1"/>
            </p:cNvSpPr>
            <p:nvPr/>
          </p:nvSpPr>
          <p:spPr bwMode="auto">
            <a:xfrm>
              <a:off x="6296025" y="3490913"/>
              <a:ext cx="0" cy="273050"/>
            </a:xfrm>
            <a:prstGeom prst="line">
              <a:avLst/>
            </a:prstGeom>
            <a:noFill/>
            <a:ln w="9525">
              <a:solidFill>
                <a:schemeClr val="tx1"/>
              </a:solidFill>
              <a:round/>
              <a:headEnd/>
              <a:tailEnd/>
            </a:ln>
            <a:effectLst/>
          </p:spPr>
          <p:txBody>
            <a:bodyPr/>
            <a:lstStyle/>
            <a:p>
              <a:endParaRPr lang="en-US"/>
            </a:p>
          </p:txBody>
        </p:sp>
        <p:sp>
          <p:nvSpPr>
            <p:cNvPr id="813075" name="Oval 19"/>
            <p:cNvSpPr>
              <a:spLocks noChangeArrowheads="1"/>
            </p:cNvSpPr>
            <p:nvPr/>
          </p:nvSpPr>
          <p:spPr bwMode="auto">
            <a:xfrm>
              <a:off x="5305425" y="3594100"/>
              <a:ext cx="2057400" cy="363538"/>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Scheduling</a:t>
              </a:r>
            </a:p>
            <a:p>
              <a:pPr algn="ctr">
                <a:lnSpc>
                  <a:spcPct val="80000"/>
                </a:lnSpc>
              </a:pPr>
              <a:r>
                <a:rPr lang="en-US" sz="1400"/>
                <a:t>Policy</a:t>
              </a:r>
            </a:p>
          </p:txBody>
        </p:sp>
        <p:sp>
          <p:nvSpPr>
            <p:cNvPr id="813076" name="AutoShape 20"/>
            <p:cNvSpPr>
              <a:spLocks noChangeArrowheads="1"/>
            </p:cNvSpPr>
            <p:nvPr/>
          </p:nvSpPr>
          <p:spPr bwMode="auto">
            <a:xfrm>
              <a:off x="5000625" y="4230688"/>
              <a:ext cx="1295400" cy="34131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Add to</a:t>
              </a:r>
            </a:p>
            <a:p>
              <a:pPr algn="ctr">
                <a:lnSpc>
                  <a:spcPct val="80000"/>
                </a:lnSpc>
              </a:pPr>
              <a:r>
                <a:rPr lang="en-US" sz="1400"/>
                <a:t>system</a:t>
              </a:r>
            </a:p>
          </p:txBody>
        </p:sp>
        <p:sp>
          <p:nvSpPr>
            <p:cNvPr id="813077" name="Line 21"/>
            <p:cNvSpPr>
              <a:spLocks noChangeShapeType="1"/>
            </p:cNvSpPr>
            <p:nvPr/>
          </p:nvSpPr>
          <p:spPr bwMode="auto">
            <a:xfrm flipH="1">
              <a:off x="5686425" y="3968750"/>
              <a:ext cx="609600" cy="261938"/>
            </a:xfrm>
            <a:prstGeom prst="line">
              <a:avLst/>
            </a:prstGeom>
            <a:noFill/>
            <a:ln w="9525">
              <a:solidFill>
                <a:schemeClr val="tx1"/>
              </a:solidFill>
              <a:round/>
              <a:headEnd/>
              <a:tailEnd/>
            </a:ln>
            <a:effectLst/>
          </p:spPr>
          <p:txBody>
            <a:bodyPr/>
            <a:lstStyle/>
            <a:p>
              <a:endParaRPr lang="en-US"/>
            </a:p>
          </p:txBody>
        </p:sp>
        <p:sp>
          <p:nvSpPr>
            <p:cNvPr id="813078" name="AutoShape 22"/>
            <p:cNvSpPr>
              <a:spLocks noChangeArrowheads="1"/>
            </p:cNvSpPr>
            <p:nvPr/>
          </p:nvSpPr>
          <p:spPr bwMode="auto">
            <a:xfrm>
              <a:off x="6448425" y="4230688"/>
              <a:ext cx="1295400" cy="34131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Modify</a:t>
              </a:r>
            </a:p>
            <a:p>
              <a:pPr algn="ctr">
                <a:lnSpc>
                  <a:spcPct val="80000"/>
                </a:lnSpc>
              </a:pPr>
              <a:r>
                <a:rPr lang="en-US" sz="1400"/>
                <a:t>policy</a:t>
              </a:r>
            </a:p>
          </p:txBody>
        </p:sp>
        <p:sp>
          <p:nvSpPr>
            <p:cNvPr id="813079" name="Line 23"/>
            <p:cNvSpPr>
              <a:spLocks noChangeShapeType="1"/>
            </p:cNvSpPr>
            <p:nvPr/>
          </p:nvSpPr>
          <p:spPr bwMode="auto">
            <a:xfrm>
              <a:off x="6296025" y="3968750"/>
              <a:ext cx="838200" cy="261938"/>
            </a:xfrm>
            <a:prstGeom prst="line">
              <a:avLst/>
            </a:prstGeom>
            <a:noFill/>
            <a:ln w="9525">
              <a:solidFill>
                <a:schemeClr val="tx1"/>
              </a:solidFill>
              <a:round/>
              <a:headEnd/>
              <a:tailEnd/>
            </a:ln>
            <a:effectLst/>
          </p:spPr>
          <p:txBody>
            <a:bodyPr/>
            <a:lstStyle/>
            <a:p>
              <a:endParaRPr lang="en-US"/>
            </a:p>
          </p:txBody>
        </p:sp>
        <p:sp>
          <p:nvSpPr>
            <p:cNvPr id="813081" name="Line 25"/>
            <p:cNvSpPr>
              <a:spLocks noChangeShapeType="1"/>
            </p:cNvSpPr>
            <p:nvPr/>
          </p:nvSpPr>
          <p:spPr bwMode="auto">
            <a:xfrm>
              <a:off x="5638800" y="4572000"/>
              <a:ext cx="0" cy="273050"/>
            </a:xfrm>
            <a:prstGeom prst="line">
              <a:avLst/>
            </a:prstGeom>
            <a:noFill/>
            <a:ln w="9525">
              <a:solidFill>
                <a:schemeClr val="tx1"/>
              </a:solidFill>
              <a:round/>
              <a:headEnd/>
              <a:tailEnd/>
            </a:ln>
            <a:effectLst/>
          </p:spPr>
          <p:txBody>
            <a:bodyPr/>
            <a:lstStyle/>
            <a:p>
              <a:endParaRPr lang="en-US"/>
            </a:p>
          </p:txBody>
        </p:sp>
        <p:sp>
          <p:nvSpPr>
            <p:cNvPr id="813082" name="Oval 26"/>
            <p:cNvSpPr>
              <a:spLocks noChangeArrowheads="1"/>
            </p:cNvSpPr>
            <p:nvPr/>
          </p:nvSpPr>
          <p:spPr bwMode="auto">
            <a:xfrm>
              <a:off x="4648200" y="4675188"/>
              <a:ext cx="2057400" cy="363537"/>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Use an </a:t>
              </a:r>
            </a:p>
            <a:p>
              <a:pPr algn="ctr">
                <a:lnSpc>
                  <a:spcPct val="80000"/>
                </a:lnSpc>
              </a:pPr>
              <a:r>
                <a:rPr lang="en-US" sz="1400"/>
                <a:t>Intermediary</a:t>
              </a:r>
            </a:p>
          </p:txBody>
        </p:sp>
        <p:sp>
          <p:nvSpPr>
            <p:cNvPr id="813083" name="AutoShape 27"/>
            <p:cNvSpPr>
              <a:spLocks noChangeArrowheads="1"/>
            </p:cNvSpPr>
            <p:nvPr/>
          </p:nvSpPr>
          <p:spPr bwMode="auto">
            <a:xfrm>
              <a:off x="4953000" y="5257800"/>
              <a:ext cx="1295400" cy="3413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Ensure</a:t>
              </a:r>
            </a:p>
            <a:p>
              <a:pPr algn="ctr">
                <a:lnSpc>
                  <a:spcPct val="80000"/>
                </a:lnSpc>
              </a:pPr>
              <a:r>
                <a:rPr lang="en-US" sz="1400"/>
                <a:t>usage</a:t>
              </a:r>
            </a:p>
          </p:txBody>
        </p:sp>
        <p:sp>
          <p:nvSpPr>
            <p:cNvPr id="813084" name="Line 28"/>
            <p:cNvSpPr>
              <a:spLocks noChangeShapeType="1"/>
            </p:cNvSpPr>
            <p:nvPr/>
          </p:nvSpPr>
          <p:spPr bwMode="auto">
            <a:xfrm flipH="1">
              <a:off x="5638800" y="5049838"/>
              <a:ext cx="0" cy="207962"/>
            </a:xfrm>
            <a:prstGeom prst="line">
              <a:avLst/>
            </a:prstGeom>
            <a:noFill/>
            <a:ln w="9525">
              <a:solidFill>
                <a:schemeClr val="tx1"/>
              </a:solidFill>
              <a:round/>
              <a:headEnd/>
              <a:tailEnd/>
            </a:ln>
            <a:effectLst/>
          </p:spPr>
          <p:txBody>
            <a:bodyPr/>
            <a:lstStyle/>
            <a:p>
              <a:endParaRPr lang="en-US"/>
            </a:p>
          </p:txBody>
        </p:sp>
      </p:grpSp>
      <p:sp>
        <p:nvSpPr>
          <p:cNvPr id="31" name="Rectangle 2">
            <a:extLst>
              <a:ext uri="{FF2B5EF4-FFF2-40B4-BE49-F238E27FC236}">
                <a16:creationId xmlns:a16="http://schemas.microsoft.com/office/drawing/2014/main" id="{514EF627-FFC1-40A2-BE93-CE9791979C6E}"/>
              </a:ext>
            </a:extLst>
          </p:cNvPr>
          <p:cNvSpPr>
            <a:spLocks noGrp="1" noChangeArrowheads="1"/>
          </p:cNvSpPr>
          <p:nvPr>
            <p:ph sz="quarter" idx="10"/>
          </p:nvPr>
        </p:nvSpPr>
        <p:spPr/>
        <p:txBody>
          <a:bodyPr/>
          <a:lstStyle/>
          <a:p>
            <a:r>
              <a:rPr lang="en-US" dirty="0"/>
              <a:t>Tactics and Interactions - 9</a:t>
            </a:r>
          </a:p>
        </p:txBody>
      </p:sp>
      <p:sp>
        <p:nvSpPr>
          <p:cNvPr id="2" name="Date Placeholder 1">
            <a:extLst>
              <a:ext uri="{FF2B5EF4-FFF2-40B4-BE49-F238E27FC236}">
                <a16:creationId xmlns:a16="http://schemas.microsoft.com/office/drawing/2014/main" id="{34E81797-E1BC-4E17-9176-A2FCDD44C3C3}"/>
              </a:ext>
            </a:extLst>
          </p:cNvPr>
          <p:cNvSpPr>
            <a:spLocks noGrp="1"/>
          </p:cNvSpPr>
          <p:nvPr>
            <p:ph type="dt" sz="half" idx="12"/>
          </p:nvPr>
        </p:nvSpPr>
        <p:spPr/>
        <p:txBody>
          <a:bodyPr/>
          <a:lstStyle/>
          <a:p>
            <a:r>
              <a:rPr lang="en-US"/>
              <a:t>October 14, 2023</a:t>
            </a:r>
          </a:p>
        </p:txBody>
      </p:sp>
      <p:sp>
        <p:nvSpPr>
          <p:cNvPr id="3" name="Footer Placeholder 2">
            <a:extLst>
              <a:ext uri="{FF2B5EF4-FFF2-40B4-BE49-F238E27FC236}">
                <a16:creationId xmlns:a16="http://schemas.microsoft.com/office/drawing/2014/main" id="{5A6EBA46-1C52-4376-B91C-7FA0988EF695}"/>
              </a:ext>
            </a:extLst>
          </p:cNvPr>
          <p:cNvSpPr>
            <a:spLocks noGrp="1"/>
          </p:cNvSpPr>
          <p:nvPr>
            <p:ph type="ftr" sz="quarter" idx="13"/>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BF7F6015-6E25-4872-B325-F9123D295DA1}"/>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Tree>
    <p:extLst>
      <p:ext uri="{BB962C8B-B14F-4D97-AF65-F5344CB8AC3E}">
        <p14:creationId xmlns:p14="http://schemas.microsoft.com/office/powerpoint/2010/main" val="1237576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7" name="Rectangle 3"/>
          <p:cNvSpPr>
            <a:spLocks noGrp="1" noChangeArrowheads="1"/>
          </p:cNvSpPr>
          <p:nvPr>
            <p:ph idx="1"/>
          </p:nvPr>
        </p:nvSpPr>
        <p:spPr/>
        <p:txBody>
          <a:bodyPr>
            <a:normAutofit/>
          </a:bodyPr>
          <a:lstStyle/>
          <a:p>
            <a:pPr>
              <a:spcBef>
                <a:spcPct val="25000"/>
              </a:spcBef>
              <a:buFont typeface="Wingdings" pitchFamily="2" charset="2"/>
              <a:buNone/>
            </a:pPr>
            <a:r>
              <a:rPr lang="en-US" dirty="0"/>
              <a:t>A tactic to address the concern that all communication passes through the intermediary is “Restrict Communication Paths”.</a:t>
            </a:r>
          </a:p>
          <a:p>
            <a:pPr>
              <a:spcBef>
                <a:spcPct val="25000"/>
              </a:spcBef>
              <a:buFont typeface="Wingdings" pitchFamily="2" charset="2"/>
              <a:buNone/>
            </a:pPr>
            <a:r>
              <a:rPr lang="en-US" dirty="0"/>
              <a:t>Common side effects of Restrict Communication Paths are:</a:t>
            </a:r>
          </a:p>
          <a:p>
            <a:pPr>
              <a:spcBef>
                <a:spcPct val="25000"/>
              </a:spcBef>
            </a:pPr>
            <a:r>
              <a:rPr lang="en-US" sz="2400" dirty="0"/>
              <a:t>performance: how to ensure that the performance overhead of the intermediary are not excessive?</a:t>
            </a:r>
          </a:p>
          <a:p>
            <a:pPr>
              <a:spcBef>
                <a:spcPct val="25000"/>
              </a:spcBef>
              <a:buFont typeface="Wingdings" pitchFamily="2" charset="2"/>
              <a:buNone/>
            </a:pPr>
            <a:endParaRPr lang="en-US" sz="2400" dirty="0"/>
          </a:p>
          <a:p>
            <a:pPr>
              <a:spcBef>
                <a:spcPct val="25000"/>
              </a:spcBef>
              <a:buFont typeface="Wingdings" pitchFamily="2" charset="2"/>
              <a:buNone/>
            </a:pPr>
            <a:r>
              <a:rPr lang="en-US" sz="2400" dirty="0"/>
              <a:t>Note: this design problem has now become recursive!</a:t>
            </a:r>
          </a:p>
        </p:txBody>
      </p:sp>
      <p:sp>
        <p:nvSpPr>
          <p:cNvPr id="5" name="Rectangle 2">
            <a:extLst>
              <a:ext uri="{FF2B5EF4-FFF2-40B4-BE49-F238E27FC236}">
                <a16:creationId xmlns:a16="http://schemas.microsoft.com/office/drawing/2014/main" id="{309F4C3F-787F-4EEA-93D8-255E272BF4F6}"/>
              </a:ext>
            </a:extLst>
          </p:cNvPr>
          <p:cNvSpPr>
            <a:spLocks noGrp="1" noChangeArrowheads="1"/>
          </p:cNvSpPr>
          <p:nvPr>
            <p:ph sz="quarter" idx="10"/>
          </p:nvPr>
        </p:nvSpPr>
        <p:spPr/>
        <p:txBody>
          <a:bodyPr/>
          <a:lstStyle/>
          <a:p>
            <a:r>
              <a:rPr lang="en-US" dirty="0"/>
              <a:t>Tactics and Interactions – 10.</a:t>
            </a:r>
          </a:p>
        </p:txBody>
      </p:sp>
      <p:sp>
        <p:nvSpPr>
          <p:cNvPr id="2" name="Date Placeholder 1">
            <a:extLst>
              <a:ext uri="{FF2B5EF4-FFF2-40B4-BE49-F238E27FC236}">
                <a16:creationId xmlns:a16="http://schemas.microsoft.com/office/drawing/2014/main" id="{372FC3EF-3934-4818-ABDD-8A1C2734761C}"/>
              </a:ext>
            </a:extLst>
          </p:cNvPr>
          <p:cNvSpPr>
            <a:spLocks noGrp="1"/>
          </p:cNvSpPr>
          <p:nvPr>
            <p:ph type="dt" sz="half" idx="12"/>
          </p:nvPr>
        </p:nvSpPr>
        <p:spPr/>
        <p:txBody>
          <a:bodyPr/>
          <a:lstStyle/>
          <a:p>
            <a:r>
              <a:rPr lang="en-US"/>
              <a:t>October 14, 2023</a:t>
            </a:r>
          </a:p>
        </p:txBody>
      </p:sp>
      <p:sp>
        <p:nvSpPr>
          <p:cNvPr id="3" name="Footer Placeholder 2">
            <a:extLst>
              <a:ext uri="{FF2B5EF4-FFF2-40B4-BE49-F238E27FC236}">
                <a16:creationId xmlns:a16="http://schemas.microsoft.com/office/drawing/2014/main" id="{DDD37C55-CE0A-4686-BC25-20D65225AA8B}"/>
              </a:ext>
            </a:extLst>
          </p:cNvPr>
          <p:cNvSpPr>
            <a:spLocks noGrp="1"/>
          </p:cNvSpPr>
          <p:nvPr>
            <p:ph type="ftr" sz="quarter" idx="13"/>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E29F23A1-48BD-44B2-95CE-4E47BA113D8C}"/>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4234058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Each use of tactic introduces new concerns.</a:t>
            </a:r>
          </a:p>
          <a:p>
            <a:r>
              <a:rPr lang="en-US" dirty="0"/>
              <a:t>Each new concern causes new tactics to be added.</a:t>
            </a:r>
          </a:p>
          <a:p>
            <a:r>
              <a:rPr lang="en-US" dirty="0"/>
              <a:t>Are we in an infinite progression?</a:t>
            </a:r>
          </a:p>
          <a:p>
            <a:r>
              <a:rPr lang="en-US" dirty="0"/>
              <a:t>No.  Eventually the side-effects of each tactic become small enough to ignore. </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8" name="Title 1">
            <a:extLst>
              <a:ext uri="{FF2B5EF4-FFF2-40B4-BE49-F238E27FC236}">
                <a16:creationId xmlns:a16="http://schemas.microsoft.com/office/drawing/2014/main" id="{5B0CC91E-2608-4F43-9AE3-7F00C2A0F2D9}"/>
              </a:ext>
            </a:extLst>
          </p:cNvPr>
          <p:cNvSpPr>
            <a:spLocks noGrp="1"/>
          </p:cNvSpPr>
          <p:nvPr>
            <p:ph sz="quarter" idx="10"/>
          </p:nvPr>
        </p:nvSpPr>
        <p:spPr/>
        <p:txBody>
          <a:bodyPr/>
          <a:lstStyle/>
          <a:p>
            <a:r>
              <a:rPr lang="en-US" dirty="0"/>
              <a:t>How Does This Process End?</a:t>
            </a:r>
          </a:p>
        </p:txBody>
      </p:sp>
      <p:sp>
        <p:nvSpPr>
          <p:cNvPr id="2" name="Date Placeholder 1">
            <a:extLst>
              <a:ext uri="{FF2B5EF4-FFF2-40B4-BE49-F238E27FC236}">
                <a16:creationId xmlns:a16="http://schemas.microsoft.com/office/drawing/2014/main" id="{1794382D-B726-47D1-A55F-D3B9A1629B72}"/>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6E6FB16D-CE94-40AE-92AE-3F89882C79F6}"/>
              </a:ext>
            </a:extLst>
          </p:cNvPr>
          <p:cNvSpPr>
            <a:spLocks noGrp="1"/>
          </p:cNvSpPr>
          <p:nvPr>
            <p:ph type="sldNum" sz="quarter" idx="14"/>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136918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b="0" i="0" u="none" strike="noStrike" kern="1200" baseline="0" dirty="0">
                <a:solidFill>
                  <a:schemeClr val="tx1"/>
                </a:solidFill>
                <a:latin typeface="+mn-lt"/>
                <a:ea typeface="+mn-ea"/>
                <a:cs typeface="+mn-cs"/>
              </a:rPr>
              <a:t>An architectural pattern</a:t>
            </a:r>
          </a:p>
          <a:p>
            <a:pPr lvl="1"/>
            <a:r>
              <a:rPr lang="en-US" sz="3000" b="0" i="0" u="none" strike="noStrike" kern="1200" baseline="0" dirty="0">
                <a:solidFill>
                  <a:schemeClr val="tx1"/>
                </a:solidFill>
                <a:latin typeface="+mn-lt"/>
                <a:ea typeface="+mn-ea"/>
                <a:cs typeface="+mn-cs"/>
              </a:rPr>
              <a:t>is a package of design decisions that is found repeatedly in practice,</a:t>
            </a:r>
          </a:p>
          <a:p>
            <a:pPr lvl="1"/>
            <a:r>
              <a:rPr lang="en-US" sz="3000" b="0" i="0" u="none" strike="noStrike" kern="1200" baseline="0" dirty="0">
                <a:solidFill>
                  <a:schemeClr val="tx1"/>
                </a:solidFill>
                <a:latin typeface="+mn-lt"/>
                <a:ea typeface="+mn-ea"/>
                <a:cs typeface="+mn-cs"/>
              </a:rPr>
              <a:t>has known properties that permit reuse, and</a:t>
            </a:r>
          </a:p>
          <a:p>
            <a:pPr lvl="1"/>
            <a:r>
              <a:rPr lang="en-US" sz="3000" b="0" i="0" u="none" strike="noStrike" kern="1200" baseline="0" dirty="0">
                <a:solidFill>
                  <a:schemeClr val="tx1"/>
                </a:solidFill>
                <a:latin typeface="+mn-lt"/>
                <a:ea typeface="+mn-ea"/>
                <a:cs typeface="+mn-cs"/>
              </a:rPr>
              <a:t>describes a </a:t>
            </a:r>
            <a:r>
              <a:rPr lang="en-US" sz="3000" b="0" i="1" u="none" strike="noStrike" kern="1200" baseline="0" dirty="0">
                <a:solidFill>
                  <a:schemeClr val="tx1"/>
                </a:solidFill>
                <a:latin typeface="+mn-lt"/>
                <a:ea typeface="+mn-ea"/>
                <a:cs typeface="+mn-cs"/>
              </a:rPr>
              <a:t>class </a:t>
            </a:r>
            <a:r>
              <a:rPr lang="en-US" sz="3000" b="0" i="0" u="none" strike="noStrike" kern="1200" baseline="0" dirty="0">
                <a:solidFill>
                  <a:schemeClr val="tx1"/>
                </a:solidFill>
                <a:latin typeface="+mn-lt"/>
                <a:ea typeface="+mn-ea"/>
                <a:cs typeface="+mn-cs"/>
              </a:rPr>
              <a:t>of architectures.</a:t>
            </a:r>
            <a:endParaRPr lang="en-US" sz="2800" b="0" i="0" u="none" strike="noStrike" kern="1200" baseline="0" dirty="0">
              <a:solidFill>
                <a:schemeClr val="tx1"/>
              </a:solidFill>
              <a:latin typeface="+mn-lt"/>
              <a:ea typeface="+mn-ea"/>
              <a:cs typeface="+mn-cs"/>
            </a:endParaRPr>
          </a:p>
          <a:p>
            <a:pPr lvl="0"/>
            <a:r>
              <a:rPr lang="en-US" dirty="0"/>
              <a:t>Tactics are simpler than patterns</a:t>
            </a:r>
          </a:p>
          <a:p>
            <a:pPr lvl="0"/>
            <a:r>
              <a:rPr lang="en-US" dirty="0"/>
              <a:t>Patterns are underspecified with respect to real systems so they have to be augmented with tactics.</a:t>
            </a:r>
          </a:p>
          <a:p>
            <a:pPr lvl="1"/>
            <a:r>
              <a:rPr lang="en-US" dirty="0"/>
              <a:t>Augmentation ends when requirements for a specific system are satisfied.</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22BC0A9D-8B5D-4AA6-8D06-400D5494378F}"/>
              </a:ext>
            </a:extLst>
          </p:cNvPr>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0AF4F675-3449-4BDE-ADBF-F507D552835D}"/>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E344CBAA-E066-416B-A9EF-E2436D8A0828}"/>
              </a:ext>
            </a:extLst>
          </p:cNvPr>
          <p:cNvSpPr>
            <a:spLocks noGrp="1"/>
          </p:cNvSpPr>
          <p:nvPr>
            <p:ph type="sldNum" sz="quarter" idx="14"/>
          </p:nvPr>
        </p:nvSpPr>
        <p:spPr/>
        <p:txBody>
          <a:body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291112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sz="3200" b="1" i="0" u="none" strike="noStrike" kern="1200" baseline="0" dirty="0">
                <a:solidFill>
                  <a:schemeClr val="tx1"/>
                </a:solidFill>
                <a:latin typeface="+mn-lt"/>
                <a:ea typeface="+mn-ea"/>
                <a:cs typeface="+mn-cs"/>
              </a:rPr>
              <a:t>Context: </a:t>
            </a:r>
            <a:r>
              <a:rPr lang="en-US" sz="3200" b="0" i="0" u="none" strike="noStrike" kern="1200" baseline="0" dirty="0">
                <a:solidFill>
                  <a:schemeClr val="tx1"/>
                </a:solidFill>
                <a:latin typeface="+mn-lt"/>
                <a:ea typeface="+mn-ea"/>
                <a:cs typeface="+mn-cs"/>
              </a:rPr>
              <a:t>Businesses have a pressing need to quickly analyze enormous volumes of data they generate or access, at petabyte scale. </a:t>
            </a:r>
          </a:p>
          <a:p>
            <a:r>
              <a:rPr lang="en-US" sz="3200" b="1" i="0" u="none" strike="noStrike" kern="1200" baseline="0" dirty="0">
                <a:solidFill>
                  <a:schemeClr val="tx1"/>
                </a:solidFill>
                <a:latin typeface="+mn-lt"/>
                <a:ea typeface="+mn-ea"/>
                <a:cs typeface="+mn-cs"/>
              </a:rPr>
              <a:t>Problem: </a:t>
            </a:r>
            <a:r>
              <a:rPr lang="en-US" sz="3200" b="0" i="0" u="none" strike="noStrike" kern="1200" baseline="0" dirty="0">
                <a:solidFill>
                  <a:schemeClr val="tx1"/>
                </a:solidFill>
                <a:latin typeface="+mn-lt"/>
                <a:ea typeface="+mn-ea"/>
                <a:cs typeface="+mn-cs"/>
              </a:rPr>
              <a:t>For many applications with ultra-large data sets, sorting the data and then analyzing the grouped data is sufficient. The problem the map-reduce pattern solves is to efficiently perform a distributed and parallel sort of a large data set and provide a simple means for the programmer to specify the analysis to be done.</a:t>
            </a:r>
          </a:p>
          <a:p>
            <a:r>
              <a:rPr lang="en-US" sz="3200" b="1" i="0" u="none" strike="noStrike" kern="1200" baseline="0" dirty="0">
                <a:solidFill>
                  <a:schemeClr val="tx1"/>
                </a:solidFill>
                <a:latin typeface="+mn-lt"/>
                <a:ea typeface="+mn-ea"/>
                <a:cs typeface="+mn-cs"/>
              </a:rPr>
              <a:t>Solution: </a:t>
            </a:r>
            <a:r>
              <a:rPr lang="en-US" sz="3200" b="0" i="0" u="none" strike="noStrike" kern="1200" baseline="0" dirty="0">
                <a:solidFill>
                  <a:schemeClr val="tx1"/>
                </a:solidFill>
                <a:latin typeface="+mn-lt"/>
                <a:ea typeface="+mn-ea"/>
                <a:cs typeface="+mn-cs"/>
              </a:rPr>
              <a:t>The map-reduce pattern requires three parts: </a:t>
            </a:r>
          </a:p>
          <a:p>
            <a:pPr lvl="1"/>
            <a:r>
              <a:rPr lang="en-US" sz="2800" b="0" i="0" u="none" strike="noStrike" kern="1200" baseline="0" dirty="0">
                <a:solidFill>
                  <a:schemeClr val="tx1"/>
                </a:solidFill>
                <a:latin typeface="+mn-lt"/>
                <a:ea typeface="+mn-ea"/>
                <a:cs typeface="+mn-cs"/>
              </a:rPr>
              <a:t>A specialized infrastructure </a:t>
            </a:r>
            <a:r>
              <a:rPr lang="en-US" sz="3200" b="0" i="0" u="none" strike="noStrike" kern="1200" baseline="0" dirty="0">
                <a:solidFill>
                  <a:schemeClr val="tx1"/>
                </a:solidFill>
                <a:latin typeface="+mn-lt"/>
                <a:ea typeface="+mn-ea"/>
                <a:cs typeface="+mn-cs"/>
              </a:rPr>
              <a:t>takes care of allocating software to the hardware nodes in a massively parallel computing environment and handles sorting the data as needed. </a:t>
            </a:r>
          </a:p>
          <a:p>
            <a:pPr lvl="1"/>
            <a:r>
              <a:rPr lang="en-US" sz="3200" b="0" i="0" u="none" strike="noStrike" kern="1200" baseline="0" dirty="0">
                <a:solidFill>
                  <a:schemeClr val="tx1"/>
                </a:solidFill>
                <a:latin typeface="+mn-lt"/>
                <a:ea typeface="+mn-ea"/>
                <a:cs typeface="+mn-cs"/>
              </a:rPr>
              <a:t>A programmer specified component called the map which filters the data to retrieve those items to be combined.</a:t>
            </a:r>
          </a:p>
          <a:p>
            <a:pPr lvl="1"/>
            <a:r>
              <a:rPr lang="en-US" sz="3200" b="0" i="0" u="none" strike="noStrike" kern="1200" baseline="0" dirty="0">
                <a:solidFill>
                  <a:schemeClr val="tx1"/>
                </a:solidFill>
                <a:latin typeface="+mn-lt"/>
                <a:ea typeface="+mn-ea"/>
                <a:cs typeface="+mn-cs"/>
              </a:rPr>
              <a:t>A programmer specified component called reduce which combines the results of the map</a:t>
            </a:r>
            <a:endParaRPr lang="en-US"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FEC1FEE2-3DB9-41A2-A05D-613E40F84B3F}"/>
              </a:ext>
            </a:extLst>
          </p:cNvPr>
          <p:cNvSpPr>
            <a:spLocks noGrp="1"/>
          </p:cNvSpPr>
          <p:nvPr>
            <p:ph sz="quarter" idx="10"/>
          </p:nvPr>
        </p:nvSpPr>
        <p:spPr/>
        <p:txBody>
          <a:bodyPr/>
          <a:lstStyle/>
          <a:p>
            <a:r>
              <a:rPr lang="en-US" dirty="0"/>
              <a:t>Map-Reduce Pattern</a:t>
            </a:r>
          </a:p>
        </p:txBody>
      </p:sp>
      <p:sp>
        <p:nvSpPr>
          <p:cNvPr id="2" name="Date Placeholder 1">
            <a:extLst>
              <a:ext uri="{FF2B5EF4-FFF2-40B4-BE49-F238E27FC236}">
                <a16:creationId xmlns:a16="http://schemas.microsoft.com/office/drawing/2014/main" id="{E31D1317-5623-4A6D-86DE-F243F67E08A9}"/>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3A7C7DBD-957F-4179-A22B-FAB4065FD8FD}"/>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294032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274A40D-68FD-41CD-BCCF-AB0939CEDB9F}"/>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25" y="1278979"/>
            <a:ext cx="8619755" cy="4886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itle 1">
            <a:extLst>
              <a:ext uri="{FF2B5EF4-FFF2-40B4-BE49-F238E27FC236}">
                <a16:creationId xmlns:a16="http://schemas.microsoft.com/office/drawing/2014/main" id="{35A2097D-1B71-4920-AF7B-B098709770A6}"/>
              </a:ext>
            </a:extLst>
          </p:cNvPr>
          <p:cNvSpPr>
            <a:spLocks noGrp="1"/>
          </p:cNvSpPr>
          <p:nvPr>
            <p:ph sz="quarter" idx="10"/>
          </p:nvPr>
        </p:nvSpPr>
        <p:spPr/>
        <p:txBody>
          <a:bodyPr/>
          <a:lstStyle/>
          <a:p>
            <a:r>
              <a:rPr lang="en-US" dirty="0"/>
              <a:t>Map-Reduce Example</a:t>
            </a:r>
          </a:p>
        </p:txBody>
      </p:sp>
      <p:sp>
        <p:nvSpPr>
          <p:cNvPr id="2" name="Date Placeholder 1">
            <a:extLst>
              <a:ext uri="{FF2B5EF4-FFF2-40B4-BE49-F238E27FC236}">
                <a16:creationId xmlns:a16="http://schemas.microsoft.com/office/drawing/2014/main" id="{CA963BA9-901F-4E10-BBA6-22F4C062798B}"/>
              </a:ext>
            </a:extLst>
          </p:cNvPr>
          <p:cNvSpPr>
            <a:spLocks noGrp="1"/>
          </p:cNvSpPr>
          <p:nvPr>
            <p:ph type="dt" sz="half" idx="12"/>
          </p:nvPr>
        </p:nvSpPr>
        <p:spPr/>
        <p:txBody>
          <a:bodyPr/>
          <a:lstStyle/>
          <a:p>
            <a:r>
              <a:rPr lang="en-US"/>
              <a:t>October 14, 2023</a:t>
            </a:r>
          </a:p>
        </p:txBody>
      </p:sp>
      <p:sp>
        <p:nvSpPr>
          <p:cNvPr id="3" name="Slide Number Placeholder 2">
            <a:extLst>
              <a:ext uri="{FF2B5EF4-FFF2-40B4-BE49-F238E27FC236}">
                <a16:creationId xmlns:a16="http://schemas.microsoft.com/office/drawing/2014/main" id="{6958448A-23FA-4964-B9DB-153AE718ACD7}"/>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144960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Overview: The map-reduce pattern provides a framework for analyzing a large distributed set of data that will execute in parallel, on a set of processors. This parallelization allows for low latency and high availability. The map performs the extract and transform portions of the analysis and the reduce performs the loading of the results.</a:t>
            </a:r>
          </a:p>
          <a:p>
            <a:r>
              <a:rPr lang="en-US" dirty="0"/>
              <a:t>Elements: </a:t>
            </a:r>
          </a:p>
          <a:p>
            <a:pPr lvl="1"/>
            <a:r>
              <a:rPr lang="en-US" dirty="0"/>
              <a:t>Map is a function with multiple instances deployed across multiple processors that performs the extract and transformation portions of the analysis.</a:t>
            </a:r>
          </a:p>
          <a:p>
            <a:pPr lvl="1"/>
            <a:r>
              <a:rPr lang="en-US" dirty="0"/>
              <a:t>Reduce is a function that may be deployed as a single instance or as multiple instances across processors to perform the load portion of extract-transform-load.</a:t>
            </a:r>
          </a:p>
          <a:p>
            <a:pPr lvl="1"/>
            <a:r>
              <a:rPr lang="en-US" dirty="0"/>
              <a:t>The infrastructure is the framework responsible for deploying map and reduce instances, shepherding the data between them, and detecting and recovering from failure.</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A2F1ED42-CC51-4F13-B225-5573572F1FB9}"/>
              </a:ext>
            </a:extLst>
          </p:cNvPr>
          <p:cNvSpPr>
            <a:spLocks noGrp="1"/>
          </p:cNvSpPr>
          <p:nvPr>
            <p:ph sz="quarter" idx="10"/>
          </p:nvPr>
        </p:nvSpPr>
        <p:spPr/>
        <p:txBody>
          <a:bodyPr/>
          <a:lstStyle/>
          <a:p>
            <a:r>
              <a:rPr lang="en-US" dirty="0"/>
              <a:t>Map-Reduce</a:t>
            </a:r>
            <a:r>
              <a:rPr lang="en-US" baseline="0" dirty="0"/>
              <a:t> Solution - 1</a:t>
            </a:r>
            <a:endParaRPr lang="en-US" dirty="0"/>
          </a:p>
        </p:txBody>
      </p:sp>
      <p:sp>
        <p:nvSpPr>
          <p:cNvPr id="2" name="Date Placeholder 1">
            <a:extLst>
              <a:ext uri="{FF2B5EF4-FFF2-40B4-BE49-F238E27FC236}">
                <a16:creationId xmlns:a16="http://schemas.microsoft.com/office/drawing/2014/main" id="{3D835D7D-4A76-4EB5-8173-AFB0A84BCC36}"/>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96559923-C522-4CDB-9CA5-70D720AC6CBF}"/>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405820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1800" dirty="0"/>
              <a:t>Relations: </a:t>
            </a:r>
          </a:p>
          <a:p>
            <a:pPr lvl="1">
              <a:spcBef>
                <a:spcPts val="0"/>
              </a:spcBef>
            </a:pPr>
            <a:r>
              <a:rPr lang="en-US" sz="1800" dirty="0"/>
              <a:t>Deploy on is the relation between an instance of a map or reduce function and the processor onto which it is installed.</a:t>
            </a:r>
          </a:p>
          <a:p>
            <a:pPr lvl="1">
              <a:spcBef>
                <a:spcPts val="0"/>
              </a:spcBef>
            </a:pPr>
            <a:r>
              <a:rPr lang="en-US" sz="1800" dirty="0"/>
              <a:t>Instantiate, monitor, and control is the relation between the infrastructure and the instances of map and reduce.</a:t>
            </a:r>
          </a:p>
          <a:p>
            <a:pPr>
              <a:spcBef>
                <a:spcPts val="0"/>
              </a:spcBef>
            </a:pPr>
            <a:r>
              <a:rPr lang="en-US" sz="1800" dirty="0"/>
              <a:t>Constraints: </a:t>
            </a:r>
          </a:p>
          <a:p>
            <a:pPr lvl="1">
              <a:spcBef>
                <a:spcPts val="0"/>
              </a:spcBef>
            </a:pPr>
            <a:r>
              <a:rPr lang="en-US" sz="1800" dirty="0"/>
              <a:t>The data to be analyzed must exist as a set of files.</a:t>
            </a:r>
          </a:p>
          <a:p>
            <a:pPr lvl="1">
              <a:spcBef>
                <a:spcPts val="0"/>
              </a:spcBef>
            </a:pPr>
            <a:r>
              <a:rPr lang="en-US" sz="1800" dirty="0"/>
              <a:t>Map functions are stateless and do not communicate with each other.</a:t>
            </a:r>
          </a:p>
          <a:p>
            <a:pPr lvl="1">
              <a:spcBef>
                <a:spcPts val="0"/>
              </a:spcBef>
            </a:pPr>
            <a:r>
              <a:rPr lang="en-US" sz="1800" dirty="0"/>
              <a:t>The only communication between map reduce instances is the data emitted from the map instances as &lt;key, value&gt; pairs.</a:t>
            </a:r>
          </a:p>
          <a:p>
            <a:pPr>
              <a:spcBef>
                <a:spcPts val="0"/>
              </a:spcBef>
            </a:pPr>
            <a:r>
              <a:rPr lang="en-US" sz="1800" dirty="0"/>
              <a:t>Weaknesses: </a:t>
            </a:r>
          </a:p>
          <a:p>
            <a:pPr lvl="1">
              <a:spcBef>
                <a:spcPts val="0"/>
              </a:spcBef>
            </a:pPr>
            <a:r>
              <a:rPr lang="en-US" sz="1800" dirty="0"/>
              <a:t>If you do not have large data sets, the overhead of map-reduce is not justified.</a:t>
            </a:r>
          </a:p>
          <a:p>
            <a:pPr lvl="1">
              <a:spcBef>
                <a:spcPts val="0"/>
              </a:spcBef>
            </a:pPr>
            <a:r>
              <a:rPr lang="en-US" sz="1800" dirty="0"/>
              <a:t>If you cannot divide your data set into similar sized subsets, the advantages of parallelism are lost.</a:t>
            </a:r>
          </a:p>
          <a:p>
            <a:pPr lvl="1">
              <a:spcBef>
                <a:spcPts val="0"/>
              </a:spcBef>
            </a:pPr>
            <a:r>
              <a:rPr lang="en-US" sz="1800" dirty="0"/>
              <a:t>Operations that require multiple reduces are complex to orchestrate.</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9" name="Title 1">
            <a:extLst>
              <a:ext uri="{FF2B5EF4-FFF2-40B4-BE49-F238E27FC236}">
                <a16:creationId xmlns:a16="http://schemas.microsoft.com/office/drawing/2014/main" id="{BA1B0204-7BBA-4580-9A10-08FB4BB24954}"/>
              </a:ext>
            </a:extLst>
          </p:cNvPr>
          <p:cNvSpPr>
            <a:spLocks noGrp="1"/>
          </p:cNvSpPr>
          <p:nvPr>
            <p:ph sz="quarter" idx="10"/>
          </p:nvPr>
        </p:nvSpPr>
        <p:spPr/>
        <p:txBody>
          <a:bodyPr/>
          <a:lstStyle/>
          <a:p>
            <a:r>
              <a:rPr lang="en-US" dirty="0"/>
              <a:t>Map-Reduce</a:t>
            </a:r>
            <a:r>
              <a:rPr lang="en-US" baseline="0" dirty="0"/>
              <a:t> Solution - 2</a:t>
            </a:r>
            <a:endParaRPr lang="en-US" dirty="0"/>
          </a:p>
        </p:txBody>
      </p:sp>
      <p:sp>
        <p:nvSpPr>
          <p:cNvPr id="2" name="Date Placeholder 1">
            <a:extLst>
              <a:ext uri="{FF2B5EF4-FFF2-40B4-BE49-F238E27FC236}">
                <a16:creationId xmlns:a16="http://schemas.microsoft.com/office/drawing/2014/main" id="{95000CED-0181-49F8-A82C-AFBFE343E550}"/>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A2B2B16C-E2E3-4591-AE8B-AB2FEBDDCC0B}"/>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427662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A7F17DA-F48F-4070-8B12-7A5AAAC0A50C}"/>
              </a:ext>
            </a:extLst>
          </p:cNvPr>
          <p:cNvSpPr>
            <a:spLocks noGrp="1"/>
          </p:cNvSpPr>
          <p:nvPr>
            <p:ph type="dt" sz="half" idx="11"/>
          </p:nvPr>
        </p:nvSpPr>
        <p:spPr/>
        <p:txBody>
          <a:bodyPr/>
          <a:lstStyle/>
          <a:p>
            <a:r>
              <a:rPr lang="en-US"/>
              <a:t>October 14, 2023</a:t>
            </a:r>
            <a:endParaRPr lang="en-US" dirty="0"/>
          </a:p>
        </p:txBody>
      </p:sp>
      <p:sp>
        <p:nvSpPr>
          <p:cNvPr id="4" name="Footer Placeholder 3">
            <a:extLst>
              <a:ext uri="{FF2B5EF4-FFF2-40B4-BE49-F238E27FC236}">
                <a16:creationId xmlns:a16="http://schemas.microsoft.com/office/drawing/2014/main" id="{2EFE2FFC-0A80-45A3-BE54-77DD858543EB}"/>
              </a:ext>
            </a:extLst>
          </p:cNvPr>
          <p:cNvSpPr>
            <a:spLocks noGrp="1"/>
          </p:cNvSpPr>
          <p:nvPr>
            <p:ph type="ftr" sz="quarter" idx="12"/>
          </p:nvPr>
        </p:nvSpPr>
        <p:spPr/>
        <p:txBody>
          <a:bodyPr/>
          <a:lstStyle/>
          <a:p>
            <a:r>
              <a:rPr lang="en-US"/>
              <a:t>SE ZG651/ SS ZG653 Software Architectures</a:t>
            </a:r>
            <a:endParaRPr lang="en-US" dirty="0"/>
          </a:p>
        </p:txBody>
      </p:sp>
      <p:sp>
        <p:nvSpPr>
          <p:cNvPr id="5" name="Slide Number Placeholder 4">
            <a:extLst>
              <a:ext uri="{FF2B5EF4-FFF2-40B4-BE49-F238E27FC236}">
                <a16:creationId xmlns:a16="http://schemas.microsoft.com/office/drawing/2014/main" id="{C5EBA550-5246-4A4A-AB7E-BAF24639C577}"/>
              </a:ext>
            </a:extLst>
          </p:cNvPr>
          <p:cNvSpPr>
            <a:spLocks noGrp="1"/>
          </p:cNvSpPr>
          <p:nvPr>
            <p:ph type="sldNum" sz="quarter" idx="13"/>
          </p:nvPr>
        </p:nvSpPr>
        <p:spPr/>
        <p:txBody>
          <a:bodyPr/>
          <a:lstStyle/>
          <a:p>
            <a:fld id="{BC8D7E44-7D4F-4942-A8C9-2DF6BF8399E8}" type="slidenum">
              <a:rPr lang="en-US" smtClean="0"/>
              <a:pPr/>
              <a:t>7</a:t>
            </a:fld>
            <a:endParaRPr lang="en-US" dirty="0"/>
          </a:p>
        </p:txBody>
      </p:sp>
      <p:sp>
        <p:nvSpPr>
          <p:cNvPr id="6" name="Title 1">
            <a:extLst>
              <a:ext uri="{FF2B5EF4-FFF2-40B4-BE49-F238E27FC236}">
                <a16:creationId xmlns:a16="http://schemas.microsoft.com/office/drawing/2014/main" id="{A4206B18-A32E-463C-98A3-E728B2BDB87F}"/>
              </a:ext>
            </a:extLst>
          </p:cNvPr>
          <p:cNvSpPr>
            <a:spLocks noGrp="1"/>
          </p:cNvSpPr>
          <p:nvPr>
            <p:ph sz="quarter" idx="10"/>
          </p:nvPr>
        </p:nvSpPr>
        <p:spPr/>
        <p:txBody>
          <a:bodyPr/>
          <a:lstStyle/>
          <a:p>
            <a:r>
              <a:rPr lang="en-US" dirty="0"/>
              <a:t>Multi-Tier Pattern</a:t>
            </a:r>
          </a:p>
        </p:txBody>
      </p:sp>
    </p:spTree>
    <p:extLst>
      <p:ext uri="{BB962C8B-B14F-4D97-AF65-F5344CB8AC3E}">
        <p14:creationId xmlns:p14="http://schemas.microsoft.com/office/powerpoint/2010/main" val="3864353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Context</a:t>
            </a:r>
            <a:r>
              <a:rPr lang="en-US" dirty="0"/>
              <a:t>: In a distributed deployment, there is often a need to distribute a system’s infrastructure into distinct subsets. </a:t>
            </a:r>
          </a:p>
          <a:p>
            <a:r>
              <a:rPr lang="en-US" b="1" dirty="0"/>
              <a:t>Problem</a:t>
            </a:r>
            <a:r>
              <a:rPr lang="en-US" dirty="0"/>
              <a:t>: How can we split the system into a number of computationally independent execution structures—groups of software and hardware—connected by some communications media? </a:t>
            </a:r>
          </a:p>
          <a:p>
            <a:r>
              <a:rPr lang="en-US" b="1" dirty="0"/>
              <a:t>Solution</a:t>
            </a:r>
            <a:r>
              <a:rPr lang="en-US" dirty="0"/>
              <a:t>: The execution structures of many systems are organized as a set of logical groupings of components. Each grouping is termed a tier. </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8C964203-3223-43A8-889F-EC6F617A0F18}"/>
              </a:ext>
            </a:extLst>
          </p:cNvPr>
          <p:cNvSpPr>
            <a:spLocks noGrp="1"/>
          </p:cNvSpPr>
          <p:nvPr>
            <p:ph sz="quarter" idx="10"/>
          </p:nvPr>
        </p:nvSpPr>
        <p:spPr/>
        <p:txBody>
          <a:bodyPr/>
          <a:lstStyle/>
          <a:p>
            <a:r>
              <a:rPr lang="en-US" dirty="0"/>
              <a:t>Multi-Tier Pattern</a:t>
            </a:r>
          </a:p>
        </p:txBody>
      </p:sp>
      <p:sp>
        <p:nvSpPr>
          <p:cNvPr id="2" name="Date Placeholder 1">
            <a:extLst>
              <a:ext uri="{FF2B5EF4-FFF2-40B4-BE49-F238E27FC236}">
                <a16:creationId xmlns:a16="http://schemas.microsoft.com/office/drawing/2014/main" id="{BF959457-53B7-4A52-BF0D-ACDB82A1CA89}"/>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B37D63B8-C2B2-4DE1-A12A-63BBB233E6C1}"/>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565312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C31E434-52B4-4621-842D-67A3ADF2506F}"/>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pic>
        <p:nvPicPr>
          <p:cNvPr id="3" name="Picture 2"/>
          <p:cNvPicPr>
            <a:picLocks noChangeAspect="1"/>
          </p:cNvPicPr>
          <p:nvPr/>
        </p:nvPicPr>
        <p:blipFill>
          <a:blip r:embed="rId2"/>
          <a:stretch>
            <a:fillRect/>
          </a:stretch>
        </p:blipFill>
        <p:spPr>
          <a:xfrm>
            <a:off x="1115616" y="1098717"/>
            <a:ext cx="7071882" cy="5282611"/>
          </a:xfrm>
          <a:prstGeom prst="rect">
            <a:avLst/>
          </a:prstGeom>
        </p:spPr>
      </p:pic>
      <p:sp>
        <p:nvSpPr>
          <p:cNvPr id="7" name="Title 1">
            <a:extLst>
              <a:ext uri="{FF2B5EF4-FFF2-40B4-BE49-F238E27FC236}">
                <a16:creationId xmlns:a16="http://schemas.microsoft.com/office/drawing/2014/main" id="{425914E2-6E4F-4963-A0DC-CC9F55DCEE5B}"/>
              </a:ext>
            </a:extLst>
          </p:cNvPr>
          <p:cNvSpPr>
            <a:spLocks noGrp="1"/>
          </p:cNvSpPr>
          <p:nvPr>
            <p:ph sz="quarter" idx="10"/>
          </p:nvPr>
        </p:nvSpPr>
        <p:spPr/>
        <p:txBody>
          <a:bodyPr/>
          <a:lstStyle/>
          <a:p>
            <a:r>
              <a:rPr lang="en-US" dirty="0"/>
              <a:t>Multi-Tier Example</a:t>
            </a:r>
          </a:p>
        </p:txBody>
      </p:sp>
      <p:sp>
        <p:nvSpPr>
          <p:cNvPr id="2" name="Date Placeholder 1">
            <a:extLst>
              <a:ext uri="{FF2B5EF4-FFF2-40B4-BE49-F238E27FC236}">
                <a16:creationId xmlns:a16="http://schemas.microsoft.com/office/drawing/2014/main" id="{C32D659A-1D38-4665-A1C6-A2C2953DBFA2}"/>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2453A43E-8118-4390-A2FA-0468B8C4A6A6}"/>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821549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7" ma:contentTypeDescription="Create a new document." ma:contentTypeScope="" ma:versionID="f9e43d9dd19ac2cd12f6a4dc69aa28cd">
  <xsd:schema xmlns:xsd="http://www.w3.org/2001/XMLSchema" xmlns:xs="http://www.w3.org/2001/XMLSchema" xmlns:p="http://schemas.microsoft.com/office/2006/metadata/properties" xmlns:ns2="8a1544a5-6ec8-4bbc-8101-c341ae766efb" targetNamespace="http://schemas.microsoft.com/office/2006/metadata/properties" ma:root="true" ma:fieldsID="9cf0fd640d37903273b9b3cb7bd16033"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9FEBCE-56B5-461D-92A2-4D093C2D44FE}"/>
</file>

<file path=customXml/itemProps2.xml><?xml version="1.0" encoding="utf-8"?>
<ds:datastoreItem xmlns:ds="http://schemas.openxmlformats.org/officeDocument/2006/customXml" ds:itemID="{0759E7C8-1451-4CEC-A254-364D83BAEFE8}"/>
</file>

<file path=customXml/itemProps3.xml><?xml version="1.0" encoding="utf-8"?>
<ds:datastoreItem xmlns:ds="http://schemas.openxmlformats.org/officeDocument/2006/customXml" ds:itemID="{914C0C0B-BA6C-41A3-B03E-868672426465}"/>
</file>

<file path=docProps/app.xml><?xml version="1.0" encoding="utf-8"?>
<Properties xmlns="http://schemas.openxmlformats.org/officeDocument/2006/extended-properties" xmlns:vt="http://schemas.openxmlformats.org/officeDocument/2006/docPropsVTypes">
  <Template/>
  <TotalTime>1158</TotalTime>
  <Words>1649</Words>
  <Application>Microsoft Office PowerPoint</Application>
  <PresentationFormat>On-screen Show (4:3)</PresentationFormat>
  <Paragraphs>265</Paragraphs>
  <Slides>25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Theme</vt:lpstr>
      <vt:lpstr>Module 7 Patterns – Part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81</cp:revision>
  <dcterms:created xsi:type="dcterms:W3CDTF">2011-09-14T09:42:05Z</dcterms:created>
  <dcterms:modified xsi:type="dcterms:W3CDTF">2023-10-13T20:41:22Z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