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9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35DE38-1E0E-4022-8AFB-1529FA4226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9E8F4538-746F-4479-A017-A73B2A4BC8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20A348B-09F8-46E7-B091-728A99D95A92}" type="datetimeFigureOut">
              <a:rPr lang="en-IN"/>
              <a:pPr>
                <a:defRPr/>
              </a:pPr>
              <a:t>18-10-2023</a:t>
            </a:fld>
            <a:endParaRPr lang="en-IN"/>
          </a:p>
        </p:txBody>
      </p:sp>
      <p:sp>
        <p:nvSpPr>
          <p:cNvPr id="4" name="Slide Image Placeholder 3">
            <a:extLst>
              <a:ext uri="{FF2B5EF4-FFF2-40B4-BE49-F238E27FC236}">
                <a16:creationId xmlns:a16="http://schemas.microsoft.com/office/drawing/2014/main" id="{DF9E74DA-9FCD-4B4C-A01D-E9DFCB0CB6B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34E2B4E-D9E7-4821-B045-5CF2FCEF74C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406520E-72D9-480D-8F71-E2680708D7C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9FDACBAD-F916-4DF9-AF31-CA864F1D68D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186B244-3F1C-44BA-8661-9596494EEC75}"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3EB0E3-78EB-4E09-AA00-6C48F5E866AF}"/>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EB139D17-D541-438B-9112-6CD8F74E85D2}"/>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7DC3A7A0-6DA9-44C1-A9A5-A55DA950224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BC0C00EB-CF47-4378-81A6-A33A8CDDD7C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6B167C89-B305-48F4-8484-340B795503B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31">
            <a:extLst>
              <a:ext uri="{FF2B5EF4-FFF2-40B4-BE49-F238E27FC236}">
                <a16:creationId xmlns:a16="http://schemas.microsoft.com/office/drawing/2014/main" id="{B1ED83C2-6366-4C0D-BAB5-CAEB0F696B46}"/>
              </a:ext>
            </a:extLst>
          </p:cNvPr>
          <p:cNvGrpSpPr>
            <a:grpSpLocks/>
          </p:cNvGrpSpPr>
          <p:nvPr userDrawn="1"/>
        </p:nvGrpSpPr>
        <p:grpSpPr bwMode="auto">
          <a:xfrm>
            <a:off x="-76200" y="5257800"/>
            <a:ext cx="2209800" cy="685800"/>
            <a:chOff x="76200" y="2209800"/>
            <a:chExt cx="2209800" cy="685800"/>
          </a:xfrm>
        </p:grpSpPr>
        <p:sp>
          <p:nvSpPr>
            <p:cNvPr id="9" name="TextBox 8">
              <a:extLst>
                <a:ext uri="{FF2B5EF4-FFF2-40B4-BE49-F238E27FC236}">
                  <a16:creationId xmlns:a16="http://schemas.microsoft.com/office/drawing/2014/main" id="{3B16FA63-C44A-4FB2-B8C9-F52A7ABE13F9}"/>
                </a:ext>
              </a:extLst>
            </p:cNvPr>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4B35D05A-6096-420C-B73B-3DF45952A0BD}"/>
                </a:ext>
              </a:extLst>
            </p:cNvPr>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
        <p:nvSpPr>
          <p:cNvPr id="12" name="Date Placeholder 1">
            <a:extLst>
              <a:ext uri="{FF2B5EF4-FFF2-40B4-BE49-F238E27FC236}">
                <a16:creationId xmlns:a16="http://schemas.microsoft.com/office/drawing/2014/main" id="{64A135C2-051C-4125-86AF-F8293E30F1CD}"/>
              </a:ext>
            </a:extLst>
          </p:cNvPr>
          <p:cNvSpPr>
            <a:spLocks noGrp="1"/>
          </p:cNvSpPr>
          <p:nvPr>
            <p:ph type="dt" sz="half" idx="10"/>
          </p:nvPr>
        </p:nvSpPr>
        <p:spPr/>
        <p:txBody>
          <a:bodyPr/>
          <a:lstStyle>
            <a:lvl1pPr>
              <a:defRPr/>
            </a:lvl1pPr>
          </a:lstStyle>
          <a:p>
            <a:pPr>
              <a:defRPr/>
            </a:pPr>
            <a:r>
              <a:rPr lang="en-US"/>
              <a:t>October 21, 2023</a:t>
            </a:r>
          </a:p>
        </p:txBody>
      </p:sp>
      <p:sp>
        <p:nvSpPr>
          <p:cNvPr id="13" name="Footer Placeholder 2">
            <a:extLst>
              <a:ext uri="{FF2B5EF4-FFF2-40B4-BE49-F238E27FC236}">
                <a16:creationId xmlns:a16="http://schemas.microsoft.com/office/drawing/2014/main" id="{402A6C18-F18D-4A77-9F5A-4EAABD54B3E3}"/>
              </a:ext>
            </a:extLst>
          </p:cNvPr>
          <p:cNvSpPr>
            <a:spLocks noGrp="1"/>
          </p:cNvSpPr>
          <p:nvPr>
            <p:ph type="ftr" sz="quarter" idx="11"/>
          </p:nvPr>
        </p:nvSpPr>
        <p:spPr/>
        <p:txBody>
          <a:bodyPr/>
          <a:lstStyle>
            <a:lvl1pPr>
              <a:defRPr/>
            </a:lvl1pPr>
          </a:lstStyle>
          <a:p>
            <a:pPr>
              <a:defRPr/>
            </a:pPr>
            <a:r>
              <a:rPr lang="en-US"/>
              <a:t>SE ZG651/ SS ZG653 Software Architectures</a:t>
            </a:r>
          </a:p>
        </p:txBody>
      </p:sp>
      <p:sp>
        <p:nvSpPr>
          <p:cNvPr id="14" name="Slide Number Placeholder 3">
            <a:extLst>
              <a:ext uri="{FF2B5EF4-FFF2-40B4-BE49-F238E27FC236}">
                <a16:creationId xmlns:a16="http://schemas.microsoft.com/office/drawing/2014/main" id="{FC2FA98B-5268-4405-9BC5-A7B254552722}"/>
              </a:ext>
            </a:extLst>
          </p:cNvPr>
          <p:cNvSpPr>
            <a:spLocks noGrp="1"/>
          </p:cNvSpPr>
          <p:nvPr>
            <p:ph type="sldNum" sz="quarter" idx="12"/>
          </p:nvPr>
        </p:nvSpPr>
        <p:spPr>
          <a:xfrm>
            <a:off x="7207250" y="6356350"/>
            <a:ext cx="1936750" cy="365125"/>
          </a:xfrm>
        </p:spPr>
        <p:txBody>
          <a:bodyPr/>
          <a:lstStyle>
            <a:lvl1pPr>
              <a:defRPr/>
            </a:lvl1pPr>
          </a:lstStyle>
          <a:p>
            <a:fld id="{6CAB28BB-B62D-4BF6-815B-B9E29AA66BE6}" type="slidenum">
              <a:rPr lang="en-US" altLang="en-US"/>
              <a:pPr/>
              <a:t>‹#›</a:t>
            </a:fld>
            <a:endParaRPr lang="en-US" altLang="en-US"/>
          </a:p>
        </p:txBody>
      </p:sp>
    </p:spTree>
    <p:extLst>
      <p:ext uri="{BB962C8B-B14F-4D97-AF65-F5344CB8AC3E}">
        <p14:creationId xmlns:p14="http://schemas.microsoft.com/office/powerpoint/2010/main" val="273155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34304734-E9A0-4641-9EF0-905AD6B15C12}"/>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D691D85F-7106-44C5-8047-AE7F12EC3BF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50DB347-09A8-4DEF-B5F2-89DF26DE168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6856BB1-74B4-4BB0-B360-7E6B891EE4A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819587DB-3A08-4654-901A-6A68E90BB020}"/>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0C6A7C60-09ED-454F-AE96-789548386B5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7640AF05-7518-4867-A801-F9C43F941EB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322915C8-E304-435E-B354-3D96739C63D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FCB72DC5-D471-41DD-A6AD-6498BCAFAFA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826AA8CC-83F9-4FDD-BBDF-2615730D4702}"/>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0910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063528B3-81E5-4FA9-A80E-545DBD965F21}"/>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D43F620E-E0DC-4FE0-A839-328E9A6DCCC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5F8738F-0A70-4071-8C40-729DA615FE54}"/>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E9347589-0FD0-4486-ADC9-8A8D0BF9646C}"/>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999CEA1D-24DE-41CE-87D0-5F5F51E13177}"/>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1B4B7DAA-C2EB-4AF1-8C9E-F7FDEA99EEF8}"/>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Deemed to be University under Section 3 of UGC Act, 1956</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757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lbass\Documents\SAP3\SAP3 cover.jpg">
            <a:extLst>
              <a:ext uri="{FF2B5EF4-FFF2-40B4-BE49-F238E27FC236}">
                <a16:creationId xmlns:a16="http://schemas.microsoft.com/office/drawing/2014/main" id="{C4EF5917-40F4-41E2-9A75-E442EF997F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115888"/>
            <a:ext cx="1873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5" name="Date Placeholder 3">
            <a:extLst>
              <a:ext uri="{FF2B5EF4-FFF2-40B4-BE49-F238E27FC236}">
                <a16:creationId xmlns:a16="http://schemas.microsoft.com/office/drawing/2014/main" id="{DC911586-4929-45FD-BFFF-062F1E6682F3}"/>
              </a:ext>
            </a:extLst>
          </p:cNvPr>
          <p:cNvSpPr>
            <a:spLocks noGrp="1"/>
          </p:cNvSpPr>
          <p:nvPr>
            <p:ph type="dt" sz="half" idx="10"/>
          </p:nvPr>
        </p:nvSpPr>
        <p:spPr/>
        <p:txBody>
          <a:bodyPr/>
          <a:lstStyle>
            <a:lvl1pPr>
              <a:defRPr smtClean="0"/>
            </a:lvl1pPr>
          </a:lstStyle>
          <a:p>
            <a:pPr>
              <a:defRPr/>
            </a:pPr>
            <a:r>
              <a:rPr lang="en-US"/>
              <a:t>October 21, 2023</a:t>
            </a:r>
            <a:endParaRPr lang="en-AU"/>
          </a:p>
        </p:txBody>
      </p:sp>
      <p:sp>
        <p:nvSpPr>
          <p:cNvPr id="6" name="Footer Placeholder 4">
            <a:extLst>
              <a:ext uri="{FF2B5EF4-FFF2-40B4-BE49-F238E27FC236}">
                <a16:creationId xmlns:a16="http://schemas.microsoft.com/office/drawing/2014/main" id="{7E3D8FDC-C589-4623-9FC3-0AEF2DDA6464}"/>
              </a:ext>
            </a:extLst>
          </p:cNvPr>
          <p:cNvSpPr>
            <a:spLocks noGrp="1"/>
          </p:cNvSpPr>
          <p:nvPr>
            <p:ph type="ftr" sz="quarter" idx="11"/>
          </p:nvPr>
        </p:nvSpPr>
        <p:spPr/>
        <p:txBody>
          <a:bodyPr/>
          <a:lstStyle>
            <a:lvl1pPr>
              <a:defRPr smtClean="0"/>
            </a:lvl1pPr>
          </a:lstStyle>
          <a:p>
            <a:pPr>
              <a:defRPr/>
            </a:pPr>
            <a:r>
              <a:rPr lang="en-AU"/>
              <a:t>SE ZG651/ SS ZG653 Software Architectures</a:t>
            </a:r>
          </a:p>
        </p:txBody>
      </p:sp>
      <p:sp>
        <p:nvSpPr>
          <p:cNvPr id="7" name="Slide Number Placeholder 5">
            <a:extLst>
              <a:ext uri="{FF2B5EF4-FFF2-40B4-BE49-F238E27FC236}">
                <a16:creationId xmlns:a16="http://schemas.microsoft.com/office/drawing/2014/main" id="{8A9A9042-F3AE-4CD3-A072-795CE47B71D3}"/>
              </a:ext>
            </a:extLst>
          </p:cNvPr>
          <p:cNvSpPr>
            <a:spLocks noGrp="1"/>
          </p:cNvSpPr>
          <p:nvPr>
            <p:ph type="sldNum" sz="quarter" idx="12"/>
          </p:nvPr>
        </p:nvSpPr>
        <p:spPr/>
        <p:txBody>
          <a:bodyPr/>
          <a:lstStyle>
            <a:lvl1pPr>
              <a:defRPr/>
            </a:lvl1pPr>
          </a:lstStyle>
          <a:p>
            <a:fld id="{30908A9E-B87D-403B-B0F7-7C6CAF5622A7}" type="slidenum">
              <a:rPr lang="en-AU" altLang="en-US"/>
              <a:pPr/>
              <a:t>‹#›</a:t>
            </a:fld>
            <a:endParaRPr lang="en-AU" altLang="en-US"/>
          </a:p>
        </p:txBody>
      </p:sp>
    </p:spTree>
    <p:extLst>
      <p:ext uri="{BB962C8B-B14F-4D97-AF65-F5344CB8AC3E}">
        <p14:creationId xmlns:p14="http://schemas.microsoft.com/office/powerpoint/2010/main" val="80113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4" name="Picture 2" descr="C:\Users\lbass\Documents\SAP3\SAP3 cover.jpg">
            <a:extLst>
              <a:ext uri="{FF2B5EF4-FFF2-40B4-BE49-F238E27FC236}">
                <a16:creationId xmlns:a16="http://schemas.microsoft.com/office/drawing/2014/main" id="{981AC2B0-7B17-43ED-AF11-2DE4AEBE7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115888"/>
            <a:ext cx="9540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8">
            <a:extLst>
              <a:ext uri="{FF2B5EF4-FFF2-40B4-BE49-F238E27FC236}">
                <a16:creationId xmlns:a16="http://schemas.microsoft.com/office/drawing/2014/main" id="{F704ACEC-4251-4010-A038-1F4E8F452762}"/>
              </a:ext>
            </a:extLst>
          </p:cNvPr>
          <p:cNvSpPr>
            <a:spLocks noGrp="1"/>
          </p:cNvSpPr>
          <p:nvPr>
            <p:ph type="ftr" sz="quarter" idx="10"/>
          </p:nvPr>
        </p:nvSpPr>
        <p:spPr>
          <a:xfrm>
            <a:off x="1403350" y="6356350"/>
            <a:ext cx="6337300" cy="365125"/>
          </a:xfrm>
        </p:spPr>
        <p:txBody>
          <a:bodyPr/>
          <a:lstStyle>
            <a:lvl1pPr>
              <a:defRPr smtClean="0"/>
            </a:lvl1pPr>
          </a:lstStyle>
          <a:p>
            <a:pPr>
              <a:defRPr/>
            </a:pPr>
            <a:r>
              <a:rPr lang="en-AU"/>
              <a:t>SE ZG651/ SS ZG653 Software Architectures</a:t>
            </a:r>
          </a:p>
        </p:txBody>
      </p:sp>
    </p:spTree>
    <p:extLst>
      <p:ext uri="{BB962C8B-B14F-4D97-AF65-F5344CB8AC3E}">
        <p14:creationId xmlns:p14="http://schemas.microsoft.com/office/powerpoint/2010/main" val="240573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5CA729-001F-4FC7-9FCA-015BDE8EB11F}"/>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7014AF84-7BAE-4F2C-91CF-21532F85071A}"/>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F94DDBB4-159C-4FCC-867E-FA2CA6CE9150}"/>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299892-C591-481F-A819-F1425172E78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943674E8-1535-4A8F-9DBE-89F0974859C7}"/>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a:extLst>
              <a:ext uri="{FF2B5EF4-FFF2-40B4-BE49-F238E27FC236}">
                <a16:creationId xmlns:a16="http://schemas.microsoft.com/office/drawing/2014/main" id="{9A0C206D-4243-49D2-AAE8-BEA3DCD387FA}"/>
              </a:ext>
            </a:extLst>
          </p:cNvPr>
          <p:cNvGrpSpPr>
            <a:grpSpLocks/>
          </p:cNvGrpSpPr>
          <p:nvPr userDrawn="1"/>
        </p:nvGrpSpPr>
        <p:grpSpPr bwMode="auto">
          <a:xfrm>
            <a:off x="-76200" y="5257800"/>
            <a:ext cx="2209800" cy="685800"/>
            <a:chOff x="76200" y="2209800"/>
            <a:chExt cx="2209800" cy="685800"/>
          </a:xfrm>
        </p:grpSpPr>
        <p:sp>
          <p:nvSpPr>
            <p:cNvPr id="11" name="TextBox 10">
              <a:extLst>
                <a:ext uri="{FF2B5EF4-FFF2-40B4-BE49-F238E27FC236}">
                  <a16:creationId xmlns:a16="http://schemas.microsoft.com/office/drawing/2014/main" id="{DA8CB0EC-F338-4025-9872-51F389282E79}"/>
                </a:ext>
              </a:extLst>
            </p:cNvPr>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a:extLst>
                <a:ext uri="{FF2B5EF4-FFF2-40B4-BE49-F238E27FC236}">
                  <a16:creationId xmlns:a16="http://schemas.microsoft.com/office/drawing/2014/main" id="{92D7A37A-B505-48D5-8E99-33392E94B804}"/>
                </a:ext>
              </a:extLst>
            </p:cNvPr>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
        <p:nvSpPr>
          <p:cNvPr id="13" name="Date Placeholder 2">
            <a:extLst>
              <a:ext uri="{FF2B5EF4-FFF2-40B4-BE49-F238E27FC236}">
                <a16:creationId xmlns:a16="http://schemas.microsoft.com/office/drawing/2014/main" id="{463DDF58-4380-4064-9E18-B9864A376A8F}"/>
              </a:ext>
            </a:extLst>
          </p:cNvPr>
          <p:cNvSpPr>
            <a:spLocks noGrp="1"/>
          </p:cNvSpPr>
          <p:nvPr>
            <p:ph type="dt" sz="half" idx="14"/>
          </p:nvPr>
        </p:nvSpPr>
        <p:spPr/>
        <p:txBody>
          <a:bodyPr/>
          <a:lstStyle>
            <a:lvl1pPr>
              <a:defRPr/>
            </a:lvl1pPr>
          </a:lstStyle>
          <a:p>
            <a:pPr>
              <a:defRPr/>
            </a:pPr>
            <a:r>
              <a:rPr lang="en-US"/>
              <a:t>October 21, 2023</a:t>
            </a:r>
          </a:p>
        </p:txBody>
      </p:sp>
      <p:sp>
        <p:nvSpPr>
          <p:cNvPr id="14" name="Footer Placeholder 12">
            <a:extLst>
              <a:ext uri="{FF2B5EF4-FFF2-40B4-BE49-F238E27FC236}">
                <a16:creationId xmlns:a16="http://schemas.microsoft.com/office/drawing/2014/main" id="{A9A4F080-F986-43CE-8986-5E5C2BC34D45}"/>
              </a:ext>
            </a:extLst>
          </p:cNvPr>
          <p:cNvSpPr>
            <a:spLocks noGrp="1"/>
          </p:cNvSpPr>
          <p:nvPr>
            <p:ph type="ftr" sz="quarter" idx="15"/>
          </p:nvPr>
        </p:nvSpPr>
        <p:spPr/>
        <p:txBody>
          <a:bodyPr/>
          <a:lstStyle>
            <a:lvl1pPr>
              <a:defRPr/>
            </a:lvl1pPr>
          </a:lstStyle>
          <a:p>
            <a:pPr>
              <a:defRPr/>
            </a:pPr>
            <a:r>
              <a:rPr lang="en-US"/>
              <a:t>SE ZG651/ SS ZG653 Software Architectures</a:t>
            </a:r>
          </a:p>
        </p:txBody>
      </p:sp>
      <p:sp>
        <p:nvSpPr>
          <p:cNvPr id="15" name="Slide Number Placeholder 13">
            <a:extLst>
              <a:ext uri="{FF2B5EF4-FFF2-40B4-BE49-F238E27FC236}">
                <a16:creationId xmlns:a16="http://schemas.microsoft.com/office/drawing/2014/main" id="{07D6317D-7791-429E-996B-8D6F2885CE11}"/>
              </a:ext>
            </a:extLst>
          </p:cNvPr>
          <p:cNvSpPr>
            <a:spLocks noGrp="1"/>
          </p:cNvSpPr>
          <p:nvPr>
            <p:ph type="sldNum" sz="quarter" idx="16"/>
          </p:nvPr>
        </p:nvSpPr>
        <p:spPr>
          <a:xfrm>
            <a:off x="7315200" y="6340475"/>
            <a:ext cx="1828800" cy="365125"/>
          </a:xfrm>
        </p:spPr>
        <p:txBody>
          <a:bodyPr/>
          <a:lstStyle>
            <a:lvl1pPr>
              <a:defRPr/>
            </a:lvl1pPr>
          </a:lstStyle>
          <a:p>
            <a:fld id="{86F263A8-93D3-49CF-822E-940352258285}" type="slidenum">
              <a:rPr lang="en-US" altLang="en-US"/>
              <a:pPr/>
              <a:t>‹#›</a:t>
            </a:fld>
            <a:endParaRPr lang="en-US" altLang="en-US"/>
          </a:p>
        </p:txBody>
      </p:sp>
    </p:spTree>
    <p:extLst>
      <p:ext uri="{BB962C8B-B14F-4D97-AF65-F5344CB8AC3E}">
        <p14:creationId xmlns:p14="http://schemas.microsoft.com/office/powerpoint/2010/main" val="69316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descr="\\Server\D\jyoti\FI023_BITS_v1\styleguide img\IMG_5627_b.jpg">
            <a:extLst>
              <a:ext uri="{FF2B5EF4-FFF2-40B4-BE49-F238E27FC236}">
                <a16:creationId xmlns:a16="http://schemas.microsoft.com/office/drawing/2014/main" id="{075DC781-EEE4-434B-9F79-73C1FFF3A7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DA8EC2B-473F-4106-B125-3796C706C6F2}"/>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E73FA6A1-3DC6-4B11-839A-FD741C4808E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06F5332-70B3-48EC-981C-BFE467A9DC40}"/>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32FFA4F-3FF9-4A84-9537-5C09CBEB2A83}"/>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D28B1FA8-BD5B-466D-B386-3687CF942BA2}"/>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a:extLst>
              <a:ext uri="{FF2B5EF4-FFF2-40B4-BE49-F238E27FC236}">
                <a16:creationId xmlns:a16="http://schemas.microsoft.com/office/drawing/2014/main" id="{FA655A4D-2900-40E4-8337-F579483BE5D4}"/>
              </a:ext>
            </a:extLst>
          </p:cNvPr>
          <p:cNvGrpSpPr>
            <a:grpSpLocks/>
          </p:cNvGrpSpPr>
          <p:nvPr userDrawn="1"/>
        </p:nvGrpSpPr>
        <p:grpSpPr bwMode="auto">
          <a:xfrm>
            <a:off x="6858000" y="762000"/>
            <a:ext cx="2209800" cy="685800"/>
            <a:chOff x="76200" y="2209800"/>
            <a:chExt cx="2209800" cy="685800"/>
          </a:xfrm>
        </p:grpSpPr>
        <p:sp>
          <p:nvSpPr>
            <p:cNvPr id="10" name="TextBox 9">
              <a:extLst>
                <a:ext uri="{FF2B5EF4-FFF2-40B4-BE49-F238E27FC236}">
                  <a16:creationId xmlns:a16="http://schemas.microsoft.com/office/drawing/2014/main" id="{7CFD8695-F60F-4EB7-8269-6EADECB7B01B}"/>
                </a:ext>
              </a:extLst>
            </p:cNvPr>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7372821E-ACA3-4E94-89CC-9F539EC7CA47}"/>
                </a:ext>
              </a:extLst>
            </p:cNvPr>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
        <p:nvSpPr>
          <p:cNvPr id="12" name="Date Placeholder 1">
            <a:extLst>
              <a:ext uri="{FF2B5EF4-FFF2-40B4-BE49-F238E27FC236}">
                <a16:creationId xmlns:a16="http://schemas.microsoft.com/office/drawing/2014/main" id="{542AB71E-E608-45FA-9663-9D310E8BCE50}"/>
              </a:ext>
            </a:extLst>
          </p:cNvPr>
          <p:cNvSpPr>
            <a:spLocks noGrp="1"/>
          </p:cNvSpPr>
          <p:nvPr>
            <p:ph type="dt" sz="half" idx="11"/>
          </p:nvPr>
        </p:nvSpPr>
        <p:spPr/>
        <p:txBody>
          <a:bodyPr/>
          <a:lstStyle>
            <a:lvl1pPr>
              <a:defRPr/>
            </a:lvl1pPr>
          </a:lstStyle>
          <a:p>
            <a:pPr>
              <a:defRPr/>
            </a:pPr>
            <a:r>
              <a:rPr lang="en-US"/>
              <a:t>October 21, 2023</a:t>
            </a:r>
            <a:endParaRPr lang="en-US" dirty="0"/>
          </a:p>
        </p:txBody>
      </p:sp>
      <p:sp>
        <p:nvSpPr>
          <p:cNvPr id="13" name="Footer Placeholder 2">
            <a:extLst>
              <a:ext uri="{FF2B5EF4-FFF2-40B4-BE49-F238E27FC236}">
                <a16:creationId xmlns:a16="http://schemas.microsoft.com/office/drawing/2014/main" id="{6734AE74-D1F5-4317-9670-60816D12EF0D}"/>
              </a:ext>
            </a:extLst>
          </p:cNvPr>
          <p:cNvSpPr>
            <a:spLocks noGrp="1"/>
          </p:cNvSpPr>
          <p:nvPr>
            <p:ph type="ftr" sz="quarter" idx="12"/>
          </p:nvPr>
        </p:nvSpPr>
        <p:spPr/>
        <p:txBody>
          <a:bodyPr/>
          <a:lstStyle>
            <a:lvl1pPr>
              <a:defRPr/>
            </a:lvl1pPr>
          </a:lstStyle>
          <a:p>
            <a:pPr>
              <a:defRPr/>
            </a:pPr>
            <a:r>
              <a:rPr lang="en-US"/>
              <a:t>SE ZG651/ SS ZG653 Software Architectures</a:t>
            </a:r>
          </a:p>
        </p:txBody>
      </p:sp>
      <p:sp>
        <p:nvSpPr>
          <p:cNvPr id="14" name="Slide Number Placeholder 3">
            <a:extLst>
              <a:ext uri="{FF2B5EF4-FFF2-40B4-BE49-F238E27FC236}">
                <a16:creationId xmlns:a16="http://schemas.microsoft.com/office/drawing/2014/main" id="{CCB1FB7C-ED29-43F7-929D-2E8E0AFA87EB}"/>
              </a:ext>
            </a:extLst>
          </p:cNvPr>
          <p:cNvSpPr>
            <a:spLocks noGrp="1"/>
          </p:cNvSpPr>
          <p:nvPr>
            <p:ph type="sldNum" sz="quarter" idx="13"/>
          </p:nvPr>
        </p:nvSpPr>
        <p:spPr>
          <a:xfrm>
            <a:off x="7010400" y="6313488"/>
            <a:ext cx="2133600" cy="365125"/>
          </a:xfrm>
        </p:spPr>
        <p:txBody>
          <a:bodyPr/>
          <a:lstStyle>
            <a:lvl1pPr>
              <a:defRPr/>
            </a:lvl1pPr>
          </a:lstStyle>
          <a:p>
            <a:fld id="{4C8333DC-BAAA-4221-8F5C-AF18FD05CC5F}" type="slidenum">
              <a:rPr lang="en-US" altLang="en-US"/>
              <a:pPr/>
              <a:t>‹#›</a:t>
            </a:fld>
            <a:endParaRPr lang="en-US" altLang="en-US"/>
          </a:p>
        </p:txBody>
      </p:sp>
    </p:spTree>
    <p:extLst>
      <p:ext uri="{BB962C8B-B14F-4D97-AF65-F5344CB8AC3E}">
        <p14:creationId xmlns:p14="http://schemas.microsoft.com/office/powerpoint/2010/main" val="93069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51B326-804C-4BCC-85B8-E34A66FF2F43}"/>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grpSp>
        <p:nvGrpSpPr>
          <p:cNvPr id="5" name="Group 11">
            <a:extLst>
              <a:ext uri="{FF2B5EF4-FFF2-40B4-BE49-F238E27FC236}">
                <a16:creationId xmlns:a16="http://schemas.microsoft.com/office/drawing/2014/main" id="{DDA92272-AAC9-47D9-BD3E-F80CE5AD05C2}"/>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2311F7F0-7152-43BF-9039-EF29899BC017}"/>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4813685-AFCE-494D-930A-355F085031F2}"/>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B1E9C437-1EDC-47AB-95FC-775D06B5C763}"/>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C96EA57F-5C62-478E-A9BE-D792B52CC7A8}"/>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194ED6E9-DDA6-4D16-9365-81139A556BE1}"/>
              </a:ext>
            </a:extLst>
          </p:cNvPr>
          <p:cNvGrpSpPr>
            <a:grpSpLocks/>
          </p:cNvGrpSpPr>
          <p:nvPr userDrawn="1"/>
        </p:nvGrpSpPr>
        <p:grpSpPr bwMode="auto">
          <a:xfrm>
            <a:off x="2133600" y="6557963"/>
            <a:ext cx="7010400" cy="46037"/>
            <a:chOff x="1905000" y="6553200"/>
            <a:chExt cx="7010400" cy="45719"/>
          </a:xfrm>
        </p:grpSpPr>
        <p:sp>
          <p:nvSpPr>
            <p:cNvPr id="11" name="Rectangle 10">
              <a:extLst>
                <a:ext uri="{FF2B5EF4-FFF2-40B4-BE49-F238E27FC236}">
                  <a16:creationId xmlns:a16="http://schemas.microsoft.com/office/drawing/2014/main" id="{B66E9DC6-AF6C-487D-B3E4-A156B80506F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8CA94A18-B9B3-4FCE-8020-796DC39821A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279386D2-43CA-466A-B75B-C8A9801FFEF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7ADAA5CC-E21F-45F7-B734-5C1C5C229B82}"/>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3CC23D89-4940-41E7-993C-D98A7F9E74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684E3D03-EDE8-4DD5-BAA3-5B0C17DEC6F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71DA1EC7-12E7-4AFC-B157-DB52674921C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4">
            <a:extLst>
              <a:ext uri="{FF2B5EF4-FFF2-40B4-BE49-F238E27FC236}">
                <a16:creationId xmlns:a16="http://schemas.microsoft.com/office/drawing/2014/main" id="{3A64A46C-70E3-48EC-90BA-0A3421B3F3B6}"/>
              </a:ext>
            </a:extLst>
          </p:cNvPr>
          <p:cNvSpPr>
            <a:spLocks noGrp="1"/>
          </p:cNvSpPr>
          <p:nvPr>
            <p:ph type="dt" sz="half" idx="11"/>
          </p:nvPr>
        </p:nvSpPr>
        <p:spPr/>
        <p:txBody>
          <a:bodyPr/>
          <a:lstStyle>
            <a:lvl1pPr>
              <a:defRPr/>
            </a:lvl1pPr>
          </a:lstStyle>
          <a:p>
            <a:pPr>
              <a:defRPr/>
            </a:pPr>
            <a:r>
              <a:rPr lang="en-US"/>
              <a:t>October 21, 2023</a:t>
            </a:r>
          </a:p>
        </p:txBody>
      </p:sp>
      <p:sp>
        <p:nvSpPr>
          <p:cNvPr id="19" name="Footer Placeholder 5">
            <a:extLst>
              <a:ext uri="{FF2B5EF4-FFF2-40B4-BE49-F238E27FC236}">
                <a16:creationId xmlns:a16="http://schemas.microsoft.com/office/drawing/2014/main" id="{F2BD8B6B-238B-4013-9F15-D08E2C7C82C0}"/>
              </a:ext>
            </a:extLst>
          </p:cNvPr>
          <p:cNvSpPr>
            <a:spLocks noGrp="1"/>
          </p:cNvSpPr>
          <p:nvPr>
            <p:ph type="ftr" sz="quarter" idx="12"/>
          </p:nvPr>
        </p:nvSpPr>
        <p:spPr/>
        <p:txBody>
          <a:bodyPr/>
          <a:lstStyle>
            <a:lvl1pPr>
              <a:defRPr/>
            </a:lvl1pPr>
          </a:lstStyle>
          <a:p>
            <a:pPr>
              <a:defRPr/>
            </a:pPr>
            <a:r>
              <a:rPr lang="en-US"/>
              <a:t>SE ZG651/ SS ZG653 Software Architectures</a:t>
            </a:r>
          </a:p>
        </p:txBody>
      </p:sp>
      <p:sp>
        <p:nvSpPr>
          <p:cNvPr id="20" name="Slide Number Placeholder 7">
            <a:extLst>
              <a:ext uri="{FF2B5EF4-FFF2-40B4-BE49-F238E27FC236}">
                <a16:creationId xmlns:a16="http://schemas.microsoft.com/office/drawing/2014/main" id="{0FBDB38B-C655-43F1-BF87-DE8BF87003A9}"/>
              </a:ext>
            </a:extLst>
          </p:cNvPr>
          <p:cNvSpPr>
            <a:spLocks noGrp="1"/>
          </p:cNvSpPr>
          <p:nvPr>
            <p:ph type="sldNum" sz="quarter" idx="13"/>
          </p:nvPr>
        </p:nvSpPr>
        <p:spPr>
          <a:xfrm>
            <a:off x="7010400" y="6100763"/>
            <a:ext cx="2133600" cy="365125"/>
          </a:xfrm>
        </p:spPr>
        <p:txBody>
          <a:bodyPr/>
          <a:lstStyle>
            <a:lvl1pPr>
              <a:defRPr/>
            </a:lvl1pPr>
          </a:lstStyle>
          <a:p>
            <a:fld id="{1E8AB61E-584E-4BFA-A451-46687107BA9A}" type="slidenum">
              <a:rPr lang="en-US" altLang="en-US"/>
              <a:pPr/>
              <a:t>‹#›</a:t>
            </a:fld>
            <a:endParaRPr lang="en-US" altLang="en-US"/>
          </a:p>
        </p:txBody>
      </p:sp>
    </p:spTree>
    <p:extLst>
      <p:ext uri="{BB962C8B-B14F-4D97-AF65-F5344CB8AC3E}">
        <p14:creationId xmlns:p14="http://schemas.microsoft.com/office/powerpoint/2010/main" val="142899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6CA84D-0653-4CD7-974C-C5548E641AA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11DC0FB-786C-429B-8758-DE925FEE465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941C6390-5860-43D9-8E7C-CA293F34BCA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14976BE1-B6EB-4C45-A866-3ABE32E162C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C199A823-84DD-4AFF-A782-B95E4666309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EEBB2D6E-ECB9-4401-91F0-3DDB0A35EBE5}"/>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8BA5AC64-D4B0-4759-B6A3-AA09714D6AE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F464608D-D289-417D-8C99-D980C641045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74EB8AC-9FB4-40B2-A5D2-583BAEDB7A6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A771058C-0CF7-4428-B322-176685CBC972}"/>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2413C481-4F8C-4E0E-9E31-998BE40BB801}"/>
              </a:ext>
            </a:extLst>
          </p:cNvPr>
          <p:cNvSpPr>
            <a:spLocks noGrp="1"/>
          </p:cNvSpPr>
          <p:nvPr>
            <p:ph type="dt" sz="half" idx="11"/>
          </p:nvPr>
        </p:nvSpPr>
        <p:spPr/>
        <p:txBody>
          <a:bodyPr/>
          <a:lstStyle>
            <a:lvl1pPr>
              <a:defRPr/>
            </a:lvl1pPr>
          </a:lstStyle>
          <a:p>
            <a:pPr>
              <a:defRPr/>
            </a:pPr>
            <a:r>
              <a:rPr lang="en-US"/>
              <a:t>October 21, 2023</a:t>
            </a:r>
          </a:p>
        </p:txBody>
      </p:sp>
      <p:sp>
        <p:nvSpPr>
          <p:cNvPr id="16" name="Footer Placeholder 4">
            <a:extLst>
              <a:ext uri="{FF2B5EF4-FFF2-40B4-BE49-F238E27FC236}">
                <a16:creationId xmlns:a16="http://schemas.microsoft.com/office/drawing/2014/main" id="{80E0BE0D-9682-464D-A9E1-0F0C268AC0F6}"/>
              </a:ext>
            </a:extLst>
          </p:cNvPr>
          <p:cNvSpPr>
            <a:spLocks noGrp="1"/>
          </p:cNvSpPr>
          <p:nvPr>
            <p:ph type="ftr" sz="quarter" idx="12"/>
          </p:nvPr>
        </p:nvSpPr>
        <p:spPr/>
        <p:txBody>
          <a:bodyPr/>
          <a:lstStyle>
            <a:lvl1pPr>
              <a:defRPr/>
            </a:lvl1pPr>
          </a:lstStyle>
          <a:p>
            <a:pPr>
              <a:defRPr/>
            </a:pPr>
            <a:r>
              <a:rPr lang="en-US"/>
              <a:t>SE ZG651/ SS ZG653 Software Architectures</a:t>
            </a:r>
          </a:p>
        </p:txBody>
      </p:sp>
      <p:sp>
        <p:nvSpPr>
          <p:cNvPr id="17" name="Slide Number Placeholder 5">
            <a:extLst>
              <a:ext uri="{FF2B5EF4-FFF2-40B4-BE49-F238E27FC236}">
                <a16:creationId xmlns:a16="http://schemas.microsoft.com/office/drawing/2014/main" id="{38B2D836-548A-454F-B786-F1F0A7BE4335}"/>
              </a:ext>
            </a:extLst>
          </p:cNvPr>
          <p:cNvSpPr>
            <a:spLocks noGrp="1"/>
          </p:cNvSpPr>
          <p:nvPr>
            <p:ph type="sldNum" sz="quarter" idx="13"/>
          </p:nvPr>
        </p:nvSpPr>
        <p:spPr>
          <a:xfrm>
            <a:off x="6972300" y="6142038"/>
            <a:ext cx="2133600" cy="404812"/>
          </a:xfrm>
        </p:spPr>
        <p:txBody>
          <a:bodyPr/>
          <a:lstStyle>
            <a:lvl1pPr>
              <a:defRPr/>
            </a:lvl1pPr>
          </a:lstStyle>
          <a:p>
            <a:fld id="{CB7F507C-2DB6-421C-8E7C-BDCC792B9E9C}" type="slidenum">
              <a:rPr lang="en-US" altLang="en-US"/>
              <a:pPr/>
              <a:t>‹#›</a:t>
            </a:fld>
            <a:endParaRPr lang="en-US" altLang="en-US"/>
          </a:p>
        </p:txBody>
      </p:sp>
    </p:spTree>
    <p:extLst>
      <p:ext uri="{BB962C8B-B14F-4D97-AF65-F5344CB8AC3E}">
        <p14:creationId xmlns:p14="http://schemas.microsoft.com/office/powerpoint/2010/main" val="121135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2D01E100-25BE-4572-927A-7C4B4E3A301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76D28E95-B0BF-4D8D-B1DA-8D19295205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87A760C4-0B6B-4EF3-80F6-1A1FB03CF7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8E04C5A6-FC6F-4687-B864-DCC3FC74786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507A30C3-A9E0-4545-A1E4-C373C1ADA49C}"/>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62B4D59A-29D9-4686-B62B-483C0B65288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C893422C-8A9E-4747-8CF4-A24EB564CDD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BCFC6164-2AA9-49B4-8699-48B5C7492EA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79D4171C-1112-4C2A-B877-7F2290E6E23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AC071C5-68DE-4868-9923-3E30087E43EE}"/>
              </a:ext>
            </a:extLst>
          </p:cNvPr>
          <p:cNvSpPr txBox="1"/>
          <p:nvPr userDrawn="1"/>
        </p:nvSpPr>
        <p:spPr>
          <a:xfrm>
            <a:off x="3314700" y="6599238"/>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7339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387CD7D0-B1C6-4F14-B803-39CE6FA24779}"/>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1C600EAE-DD97-406F-A9B7-4C892506FEC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FEDD022F-251F-4077-A3BF-25788F86808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90B76A8-4E0D-4A9A-9567-AD5EBC24111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83A16EB1-5680-4158-AB13-5ED6FA30E01F}"/>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4E1AFD3-D86C-41A5-A36C-638DECD4FD4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929DDF90-FFFF-479F-8DA0-A15CB0744B7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26770141-BBD8-4F68-928E-BE39C4C8EA2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2E8FA44-D2E7-4BC3-A9AF-52E3C1F8CF2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677D882-176E-402C-BD00-9C84C420E8D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D07BBB58-4D18-4E02-BCE2-559603849D36}"/>
              </a:ext>
            </a:extLst>
          </p:cNvPr>
          <p:cNvSpPr>
            <a:spLocks noGrp="1"/>
          </p:cNvSpPr>
          <p:nvPr>
            <p:ph type="dt" sz="half" idx="11"/>
          </p:nvPr>
        </p:nvSpPr>
        <p:spPr/>
        <p:txBody>
          <a:bodyPr/>
          <a:lstStyle>
            <a:lvl1pPr>
              <a:defRPr/>
            </a:lvl1pPr>
          </a:lstStyle>
          <a:p>
            <a:pPr>
              <a:defRPr/>
            </a:pPr>
            <a:r>
              <a:rPr lang="en-US"/>
              <a:t>October 21, 2023</a:t>
            </a:r>
          </a:p>
        </p:txBody>
      </p:sp>
      <p:sp>
        <p:nvSpPr>
          <p:cNvPr id="15" name="Footer Placeholder 2">
            <a:extLst>
              <a:ext uri="{FF2B5EF4-FFF2-40B4-BE49-F238E27FC236}">
                <a16:creationId xmlns:a16="http://schemas.microsoft.com/office/drawing/2014/main" id="{C61F2A8F-5696-4590-A226-D9EC9F857181}"/>
              </a:ext>
            </a:extLst>
          </p:cNvPr>
          <p:cNvSpPr>
            <a:spLocks noGrp="1"/>
          </p:cNvSpPr>
          <p:nvPr>
            <p:ph type="ftr" sz="quarter" idx="12"/>
          </p:nvPr>
        </p:nvSpPr>
        <p:spPr/>
        <p:txBody>
          <a:bodyPr/>
          <a:lstStyle>
            <a:lvl1pPr>
              <a:defRPr/>
            </a:lvl1pPr>
          </a:lstStyle>
          <a:p>
            <a:pPr>
              <a:defRPr/>
            </a:pPr>
            <a:r>
              <a:rPr lang="en-US"/>
              <a:t>SE ZG651/ SS ZG653 Software Architectures</a:t>
            </a:r>
          </a:p>
        </p:txBody>
      </p:sp>
      <p:sp>
        <p:nvSpPr>
          <p:cNvPr id="16" name="Slide Number Placeholder 3">
            <a:extLst>
              <a:ext uri="{FF2B5EF4-FFF2-40B4-BE49-F238E27FC236}">
                <a16:creationId xmlns:a16="http://schemas.microsoft.com/office/drawing/2014/main" id="{3FDE919D-23F9-4A94-BFD0-B2534FDCCF6F}"/>
              </a:ext>
            </a:extLst>
          </p:cNvPr>
          <p:cNvSpPr>
            <a:spLocks noGrp="1"/>
          </p:cNvSpPr>
          <p:nvPr>
            <p:ph type="sldNum" sz="quarter" idx="13"/>
          </p:nvPr>
        </p:nvSpPr>
        <p:spPr>
          <a:xfrm>
            <a:off x="7010400" y="6216650"/>
            <a:ext cx="2133600" cy="365125"/>
          </a:xfrm>
        </p:spPr>
        <p:txBody>
          <a:bodyPr/>
          <a:lstStyle>
            <a:lvl1pPr>
              <a:defRPr/>
            </a:lvl1pPr>
          </a:lstStyle>
          <a:p>
            <a:fld id="{5D7D2CBB-AFD0-4E6F-BED5-54B631BA7A72}" type="slidenum">
              <a:rPr lang="en-US" altLang="en-US"/>
              <a:pPr/>
              <a:t>‹#›</a:t>
            </a:fld>
            <a:endParaRPr lang="en-US" altLang="en-US"/>
          </a:p>
        </p:txBody>
      </p:sp>
    </p:spTree>
    <p:extLst>
      <p:ext uri="{BB962C8B-B14F-4D97-AF65-F5344CB8AC3E}">
        <p14:creationId xmlns:p14="http://schemas.microsoft.com/office/powerpoint/2010/main" val="81092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AFC64A01-682B-4584-B524-8C8456560391}"/>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CA103643-379A-42D5-8D10-83F482529ED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768A6CE-B0B8-41B5-8EE0-B30B742EF29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AF4595B0-0F4C-465F-ABA3-E901CBAC72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DB035FEB-31C6-468C-B09F-86734B7EE00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73D6DC45-0AF4-4D0B-B712-96D9236E63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96794028-D0D2-4303-9E55-CFE5C325A77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69432B68-F88E-4790-95BA-E863BA3110F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7EB86806-0AF9-416E-ADFC-5DC356BDEA61}"/>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56C77851-B5B6-473D-AD50-8EE046CE780E}"/>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A02F96C4-9544-47DE-A0B0-C7454805F8E0}"/>
              </a:ext>
            </a:extLst>
          </p:cNvPr>
          <p:cNvSpPr>
            <a:spLocks noGrp="1"/>
          </p:cNvSpPr>
          <p:nvPr>
            <p:ph type="dt" sz="half" idx="14"/>
          </p:nvPr>
        </p:nvSpPr>
        <p:spPr/>
        <p:txBody>
          <a:bodyPr/>
          <a:lstStyle>
            <a:lvl1pPr>
              <a:defRPr/>
            </a:lvl1pPr>
          </a:lstStyle>
          <a:p>
            <a:pPr>
              <a:defRPr/>
            </a:pPr>
            <a:r>
              <a:rPr lang="en-US"/>
              <a:t>October 21, 2023</a:t>
            </a:r>
          </a:p>
        </p:txBody>
      </p:sp>
      <p:sp>
        <p:nvSpPr>
          <p:cNvPr id="17" name="Footer Placeholder 4">
            <a:extLst>
              <a:ext uri="{FF2B5EF4-FFF2-40B4-BE49-F238E27FC236}">
                <a16:creationId xmlns:a16="http://schemas.microsoft.com/office/drawing/2014/main" id="{0D0E71A5-BBAA-40A8-AD7B-B77A84430E2F}"/>
              </a:ext>
            </a:extLst>
          </p:cNvPr>
          <p:cNvSpPr>
            <a:spLocks noGrp="1"/>
          </p:cNvSpPr>
          <p:nvPr>
            <p:ph type="ftr" sz="quarter" idx="15"/>
          </p:nvPr>
        </p:nvSpPr>
        <p:spPr/>
        <p:txBody>
          <a:bodyPr/>
          <a:lstStyle>
            <a:lvl1pPr>
              <a:defRPr/>
            </a:lvl1pPr>
          </a:lstStyle>
          <a:p>
            <a:pPr>
              <a:defRPr/>
            </a:pPr>
            <a:r>
              <a:rPr lang="en-US"/>
              <a:t>SE ZG651/ SS ZG653 Software Architectures</a:t>
            </a:r>
          </a:p>
        </p:txBody>
      </p:sp>
      <p:sp>
        <p:nvSpPr>
          <p:cNvPr id="18" name="Slide Number Placeholder 5">
            <a:extLst>
              <a:ext uri="{FF2B5EF4-FFF2-40B4-BE49-F238E27FC236}">
                <a16:creationId xmlns:a16="http://schemas.microsoft.com/office/drawing/2014/main" id="{513D55A8-E8FB-4720-A663-1AB96374B642}"/>
              </a:ext>
            </a:extLst>
          </p:cNvPr>
          <p:cNvSpPr>
            <a:spLocks noGrp="1"/>
          </p:cNvSpPr>
          <p:nvPr>
            <p:ph type="sldNum" sz="quarter" idx="16"/>
          </p:nvPr>
        </p:nvSpPr>
        <p:spPr>
          <a:xfrm>
            <a:off x="7010400" y="6205538"/>
            <a:ext cx="2133600" cy="365125"/>
          </a:xfrm>
        </p:spPr>
        <p:txBody>
          <a:bodyPr/>
          <a:lstStyle>
            <a:lvl1pPr>
              <a:defRPr/>
            </a:lvl1pPr>
          </a:lstStyle>
          <a:p>
            <a:fld id="{C2B1EABB-05B8-4E8B-BE34-9BE7D308BC70}" type="slidenum">
              <a:rPr lang="en-US" altLang="en-US"/>
              <a:pPr/>
              <a:t>‹#›</a:t>
            </a:fld>
            <a:endParaRPr lang="en-US" altLang="en-US"/>
          </a:p>
        </p:txBody>
      </p:sp>
    </p:spTree>
    <p:extLst>
      <p:ext uri="{BB962C8B-B14F-4D97-AF65-F5344CB8AC3E}">
        <p14:creationId xmlns:p14="http://schemas.microsoft.com/office/powerpoint/2010/main" val="352869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DE399313-D859-4DBA-9411-52811554A51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30B0036-3D9C-4378-B4ED-C234433474B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1B25791B-964D-435F-AFC0-847658C346D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E2501748-FC89-4741-B05A-26779F48DB6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3E1D212D-5361-4D41-8EC3-2249B837C6D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ED1A705C-CA4D-46B7-B099-5A9A44E60DC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E2FACF11-CE05-45EB-BAA0-98A0360EF8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A897282A-F977-4DF5-B1D2-48DAFBB056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95EC2E94-3E61-4322-ABA3-C212A4CE077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66ECDE3B-394D-4904-8BC0-ADD4B7A9EE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9">
            <a:extLst>
              <a:ext uri="{FF2B5EF4-FFF2-40B4-BE49-F238E27FC236}">
                <a16:creationId xmlns:a16="http://schemas.microsoft.com/office/drawing/2014/main" id="{11FCD529-3D89-4392-A4B0-91FE1A1DDA47}"/>
              </a:ext>
            </a:extLst>
          </p:cNvPr>
          <p:cNvSpPr>
            <a:spLocks noGrp="1"/>
          </p:cNvSpPr>
          <p:nvPr>
            <p:ph type="dt" sz="half" idx="11"/>
          </p:nvPr>
        </p:nvSpPr>
        <p:spPr/>
        <p:txBody>
          <a:bodyPr/>
          <a:lstStyle>
            <a:lvl1pPr>
              <a:defRPr/>
            </a:lvl1pPr>
          </a:lstStyle>
          <a:p>
            <a:pPr>
              <a:defRPr/>
            </a:pPr>
            <a:r>
              <a:rPr lang="en-US"/>
              <a:t>October 21, 2023</a:t>
            </a:r>
          </a:p>
        </p:txBody>
      </p:sp>
      <p:sp>
        <p:nvSpPr>
          <p:cNvPr id="17" name="Footer Placeholder 16">
            <a:extLst>
              <a:ext uri="{FF2B5EF4-FFF2-40B4-BE49-F238E27FC236}">
                <a16:creationId xmlns:a16="http://schemas.microsoft.com/office/drawing/2014/main" id="{2A900A6C-5910-45DD-9CC7-ACA1DD4ED0A9}"/>
              </a:ext>
            </a:extLst>
          </p:cNvPr>
          <p:cNvSpPr>
            <a:spLocks noGrp="1"/>
          </p:cNvSpPr>
          <p:nvPr>
            <p:ph type="ftr" sz="quarter" idx="12"/>
          </p:nvPr>
        </p:nvSpPr>
        <p:spPr/>
        <p:txBody>
          <a:bodyPr/>
          <a:lstStyle>
            <a:lvl1pPr>
              <a:defRPr/>
            </a:lvl1pPr>
          </a:lstStyle>
          <a:p>
            <a:pPr>
              <a:defRPr/>
            </a:pPr>
            <a:r>
              <a:rPr lang="en-US"/>
              <a:t>SE ZG651/ SS ZG653 Software Architectures</a:t>
            </a:r>
          </a:p>
        </p:txBody>
      </p:sp>
      <p:sp>
        <p:nvSpPr>
          <p:cNvPr id="18" name="Slide Number Placeholder 17">
            <a:extLst>
              <a:ext uri="{FF2B5EF4-FFF2-40B4-BE49-F238E27FC236}">
                <a16:creationId xmlns:a16="http://schemas.microsoft.com/office/drawing/2014/main" id="{8638DCEF-AF53-44D9-A04C-06C9917CD6AA}"/>
              </a:ext>
            </a:extLst>
          </p:cNvPr>
          <p:cNvSpPr>
            <a:spLocks noGrp="1"/>
          </p:cNvSpPr>
          <p:nvPr>
            <p:ph type="sldNum" sz="quarter" idx="13"/>
          </p:nvPr>
        </p:nvSpPr>
        <p:spPr>
          <a:xfrm>
            <a:off x="7010400" y="6210300"/>
            <a:ext cx="2133600" cy="365125"/>
          </a:xfrm>
        </p:spPr>
        <p:txBody>
          <a:bodyPr/>
          <a:lstStyle>
            <a:lvl1pPr>
              <a:defRPr/>
            </a:lvl1pPr>
          </a:lstStyle>
          <a:p>
            <a:fld id="{377D78B2-C465-426F-89EC-0511B22767D0}" type="slidenum">
              <a:rPr lang="en-US" altLang="en-US"/>
              <a:pPr/>
              <a:t>‹#›</a:t>
            </a:fld>
            <a:endParaRPr lang="en-US" altLang="en-US"/>
          </a:p>
        </p:txBody>
      </p:sp>
    </p:spTree>
    <p:extLst>
      <p:ext uri="{BB962C8B-B14F-4D97-AF65-F5344CB8AC3E}">
        <p14:creationId xmlns:p14="http://schemas.microsoft.com/office/powerpoint/2010/main" val="179188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3EB11-03F0-4308-82D2-BAF564DDEF61}"/>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31472BE6-5BB5-4A1A-A4FA-6E518518D3B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517084A-9C1E-4668-8CD5-8DC98F3F32A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October 21, 2023</a:t>
            </a:r>
            <a:endParaRPr lang="en-US" dirty="0"/>
          </a:p>
        </p:txBody>
      </p:sp>
      <p:sp>
        <p:nvSpPr>
          <p:cNvPr id="5" name="Footer Placeholder 4">
            <a:extLst>
              <a:ext uri="{FF2B5EF4-FFF2-40B4-BE49-F238E27FC236}">
                <a16:creationId xmlns:a16="http://schemas.microsoft.com/office/drawing/2014/main" id="{366962A2-1AAE-4DED-85EB-AF9E9475537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Arial" pitchFamily="34" charset="0"/>
                <a:cs typeface="Arial" pitchFamily="34" charset="0"/>
              </a:defRPr>
            </a:lvl1pPr>
          </a:lstStyle>
          <a:p>
            <a:pPr>
              <a:defRPr/>
            </a:pPr>
            <a:r>
              <a:rPr lang="en-US"/>
              <a:t>SE ZG651/ SS ZG653 Software Architectures</a:t>
            </a:r>
          </a:p>
        </p:txBody>
      </p:sp>
      <p:sp>
        <p:nvSpPr>
          <p:cNvPr id="6" name="Slide Number Placeholder 5">
            <a:extLst>
              <a:ext uri="{FF2B5EF4-FFF2-40B4-BE49-F238E27FC236}">
                <a16:creationId xmlns:a16="http://schemas.microsoft.com/office/drawing/2014/main" id="{0CC26847-1443-4527-B348-A1CD496915E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8DAF65-FE73-4DA9-B434-4B40AAF2A3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2pPr>
      <a:lvl3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3pPr>
      <a:lvl4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4pPr>
      <a:lvl5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431883-2013-40C6-B353-6008255E5A06}"/>
              </a:ext>
            </a:extLst>
          </p:cNvPr>
          <p:cNvSpPr>
            <a:spLocks noGrp="1"/>
          </p:cNvSpPr>
          <p:nvPr>
            <p:ph type="title"/>
          </p:nvPr>
        </p:nvSpPr>
        <p:spPr/>
        <p:txBody>
          <a:bodyPr/>
          <a:lstStyle/>
          <a:p>
            <a:pPr fontAlgn="auto">
              <a:spcAft>
                <a:spcPts val="0"/>
              </a:spcAft>
              <a:defRPr/>
            </a:pPr>
            <a:r>
              <a:rPr lang="en-US" sz="3600" dirty="0"/>
              <a:t>Module 8</a:t>
            </a:r>
            <a:br>
              <a:rPr lang="en-US" sz="3600" dirty="0"/>
            </a:br>
            <a:r>
              <a:rPr lang="en-US" sz="3600" dirty="0"/>
              <a:t>Part  1</a:t>
            </a:r>
            <a:br>
              <a:rPr lang="en-US" sz="3600" dirty="0"/>
            </a:br>
            <a:r>
              <a:rPr lang="en-AU" sz="2400" dirty="0"/>
              <a:t>Architectures for the Cloud-1</a:t>
            </a:r>
            <a:endParaRPr lang="en-US" sz="2400" dirty="0"/>
          </a:p>
        </p:txBody>
      </p:sp>
      <p:sp>
        <p:nvSpPr>
          <p:cNvPr id="15363" name="Content Placeholder 5">
            <a:extLst>
              <a:ext uri="{FF2B5EF4-FFF2-40B4-BE49-F238E27FC236}">
                <a16:creationId xmlns:a16="http://schemas.microsoft.com/office/drawing/2014/main" id="{76D08A4C-E17A-4240-A9F0-0F03F4111FAD}"/>
              </a:ext>
            </a:extLst>
          </p:cNvPr>
          <p:cNvSpPr>
            <a:spLocks noGrp="1"/>
          </p:cNvSpPr>
          <p:nvPr>
            <p:ph sz="quarter" idx="13"/>
          </p:nvPr>
        </p:nvSpPr>
        <p:spPr/>
        <p:txBody>
          <a:bodyPr/>
          <a:lstStyle/>
          <a:p>
            <a:pPr>
              <a:spcBef>
                <a:spcPct val="0"/>
              </a:spcBef>
            </a:pPr>
            <a:r>
              <a:rPr lang="en-US" altLang="en-US" dirty="0"/>
              <a:t>Harvinder S Jabbal</a:t>
            </a:r>
          </a:p>
          <a:p>
            <a:pPr>
              <a:spcBef>
                <a:spcPct val="0"/>
              </a:spcBef>
            </a:pPr>
            <a:r>
              <a:rPr lang="en-US" altLang="en-US"/>
              <a:t>SE ZG651/ SS ZG653 Software Architectures</a:t>
            </a:r>
            <a:endParaRPr lang="en-US" altLang="en-US" dirty="0"/>
          </a:p>
        </p:txBody>
      </p:sp>
      <p:sp>
        <p:nvSpPr>
          <p:cNvPr id="2" name="Slide Number Placeholder 1">
            <a:extLst>
              <a:ext uri="{FF2B5EF4-FFF2-40B4-BE49-F238E27FC236}">
                <a16:creationId xmlns:a16="http://schemas.microsoft.com/office/drawing/2014/main" id="{C1989AD5-2BB1-44BE-A3D4-6C0B2A8123FC}"/>
              </a:ext>
            </a:extLst>
          </p:cNvPr>
          <p:cNvSpPr>
            <a:spLocks noGrp="1"/>
          </p:cNvSpPr>
          <p:nvPr>
            <p:ph type="sldNum" sz="quarter" idx="16"/>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C6961BD-D163-4845-885E-6999DC585D4C}" type="slidenum">
              <a:rPr lang="en-US" altLang="en-US">
                <a:solidFill>
                  <a:srgbClr val="898989"/>
                </a:solidFill>
                <a:latin typeface="Arial" panose="020B0604020202020204" pitchFamily="34" charset="0"/>
              </a:rPr>
              <a:pPr/>
              <a:t>1</a:t>
            </a:fld>
            <a:endParaRPr lang="en-US" altLang="en-US">
              <a:solidFill>
                <a:srgbClr val="898989"/>
              </a:solidFill>
              <a:latin typeface="Arial" panose="020B0604020202020204" pitchFamily="34" charset="0"/>
            </a:endParaRPr>
          </a:p>
        </p:txBody>
      </p:sp>
      <p:sp>
        <p:nvSpPr>
          <p:cNvPr id="3" name="Footer Placeholder 2">
            <a:extLst>
              <a:ext uri="{FF2B5EF4-FFF2-40B4-BE49-F238E27FC236}">
                <a16:creationId xmlns:a16="http://schemas.microsoft.com/office/drawing/2014/main" id="{B7E5DEB5-6DDA-4D9A-9D35-3BF3F2280AB1}"/>
              </a:ext>
            </a:extLst>
          </p:cNvPr>
          <p:cNvSpPr>
            <a:spLocks noGrp="1"/>
          </p:cNvSpPr>
          <p:nvPr>
            <p:ph type="ftr" sz="quarter" idx="15"/>
          </p:nvPr>
        </p:nvSpPr>
        <p:spPr/>
        <p:txBody>
          <a:bodyPr/>
          <a:lstStyle/>
          <a:p>
            <a:pPr>
              <a:defRPr/>
            </a:pPr>
            <a:r>
              <a:rPr lang="en-US"/>
              <a:t>SE ZG651/ SS ZG653 Software Architectures</a:t>
            </a:r>
            <a:endParaRPr lang="en-US" dirty="0"/>
          </a:p>
        </p:txBody>
      </p:sp>
      <p:sp>
        <p:nvSpPr>
          <p:cNvPr id="4" name="Date Placeholder 3">
            <a:extLst>
              <a:ext uri="{FF2B5EF4-FFF2-40B4-BE49-F238E27FC236}">
                <a16:creationId xmlns:a16="http://schemas.microsoft.com/office/drawing/2014/main" id="{69F13011-43D8-4422-88AD-55247DC1333C}"/>
              </a:ext>
            </a:extLst>
          </p:cNvPr>
          <p:cNvSpPr>
            <a:spLocks noGrp="1"/>
          </p:cNvSpPr>
          <p:nvPr>
            <p:ph type="dt" sz="quarter" idx="14"/>
          </p:nvPr>
        </p:nvSpPr>
        <p:spPr/>
        <p:txBody>
          <a:bodyPr/>
          <a:lstStyle/>
          <a:p>
            <a:pPr>
              <a:defRPr/>
            </a:pPr>
            <a:r>
              <a:rPr lang="en-US"/>
              <a:t>October 21,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47115-2F30-4206-8954-A90BC44394AD}"/>
              </a:ext>
            </a:extLst>
          </p:cNvPr>
          <p:cNvSpPr>
            <a:spLocks noGrp="1"/>
          </p:cNvSpPr>
          <p:nvPr>
            <p:ph idx="1"/>
          </p:nvPr>
        </p:nvSpPr>
        <p:spPr>
          <a:xfrm>
            <a:off x="304800" y="1493838"/>
            <a:ext cx="8229600" cy="4525962"/>
          </a:xfrm>
        </p:spPr>
        <p:txBody>
          <a:bodyPr rtlCol="0">
            <a:normAutofit fontScale="92500"/>
          </a:bodyPr>
          <a:lstStyle/>
          <a:p>
            <a:pPr>
              <a:buFont typeface="Arial" pitchFamily="34" charset="0"/>
              <a:buChar char="•"/>
              <a:defRPr/>
            </a:pPr>
            <a:r>
              <a:rPr lang="en-US" sz="3200" i="1" dirty="0">
                <a:latin typeface="+mn-lt"/>
                <a:cs typeface="+mn-cs"/>
              </a:rPr>
              <a:t>Security and reliability. </a:t>
            </a:r>
            <a:r>
              <a:rPr lang="en-US" sz="3200" dirty="0">
                <a:latin typeface="+mn-lt"/>
                <a:cs typeface="+mn-cs"/>
              </a:rPr>
              <a:t>Maintaining a given level of security, redundancy, and disaster recovery essentially requires a fixed level of investment. Larger data centers can amortize that investment over their larger number of servers.</a:t>
            </a:r>
          </a:p>
          <a:p>
            <a:pPr>
              <a:buFont typeface="Arial" pitchFamily="34" charset="0"/>
              <a:buChar char="•"/>
              <a:defRPr/>
            </a:pPr>
            <a:r>
              <a:rPr lang="en-US" sz="3200" i="1" dirty="0">
                <a:latin typeface="+mn-lt"/>
                <a:cs typeface="+mn-cs"/>
              </a:rPr>
              <a:t>Hardware costs. </a:t>
            </a:r>
            <a:r>
              <a:rPr lang="en-US" sz="3200" dirty="0">
                <a:latin typeface="+mn-lt"/>
                <a:cs typeface="+mn-cs"/>
              </a:rPr>
              <a:t>Operators of large data centers can get discounts on hardware purchases of up to 30 percent over smaller buyers.</a:t>
            </a:r>
          </a:p>
        </p:txBody>
      </p:sp>
      <p:sp>
        <p:nvSpPr>
          <p:cNvPr id="7" name="Title 1">
            <a:extLst>
              <a:ext uri="{FF2B5EF4-FFF2-40B4-BE49-F238E27FC236}">
                <a16:creationId xmlns:a16="http://schemas.microsoft.com/office/drawing/2014/main" id="{2933D9E7-B46B-428B-9BCC-7015ED42E562}"/>
              </a:ext>
            </a:extLst>
          </p:cNvPr>
          <p:cNvSpPr>
            <a:spLocks noGrp="1"/>
          </p:cNvSpPr>
          <p:nvPr>
            <p:ph sz="quarter" idx="10"/>
          </p:nvPr>
        </p:nvSpPr>
        <p:spPr/>
        <p:txBody>
          <a:bodyPr rtlCol="0">
            <a:normAutofit fontScale="97500"/>
          </a:bodyPr>
          <a:lstStyle/>
          <a:p>
            <a:pPr fontAlgn="auto">
              <a:spcAft>
                <a:spcPts val="0"/>
              </a:spcAft>
              <a:defRPr/>
            </a:pPr>
            <a:r>
              <a:rPr lang="en-US" dirty="0"/>
              <a:t>More Reasons for Economies of Scale</a:t>
            </a:r>
          </a:p>
        </p:txBody>
      </p:sp>
      <p:sp>
        <p:nvSpPr>
          <p:cNvPr id="4" name="Footer Placeholder 3">
            <a:extLst>
              <a:ext uri="{FF2B5EF4-FFF2-40B4-BE49-F238E27FC236}">
                <a16:creationId xmlns:a16="http://schemas.microsoft.com/office/drawing/2014/main" id="{28F24AF4-2584-47D9-8B41-5652D2DEAF5F}"/>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474E2B0A-2B31-4778-B56F-37D73EE005EA}"/>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F71177E2-A1B1-4639-8831-0EBCF1F316D5}"/>
              </a:ext>
            </a:extLst>
          </p:cNvPr>
          <p:cNvSpPr>
            <a:spLocks noGrp="1"/>
          </p:cNvSpPr>
          <p:nvPr>
            <p:ph type="sldNum" sz="quarter" idx="13"/>
          </p:nvPr>
        </p:nvSpPr>
        <p:spPr/>
        <p:txBody>
          <a:bodyPr/>
          <a:lstStyle/>
          <a:p>
            <a:fld id="{1E8AB61E-584E-4BFA-A451-46687107BA9A}"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515F47FA-2C5A-406A-BD24-D46C61669CC6}"/>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sz="1800" dirty="0"/>
              <a:t>Use of virtualization technology allows for easy co-location of distinct applications and their associated operating systems on the same server hardware. The effect of this co-location is to increase the utilization of servers. </a:t>
            </a:r>
          </a:p>
          <a:p>
            <a:pPr fontAlgn="base">
              <a:spcAft>
                <a:spcPct val="0"/>
              </a:spcAft>
              <a:buFont typeface="Arial" pitchFamily="34" charset="0"/>
              <a:buChar char="•"/>
            </a:pPr>
            <a:r>
              <a:rPr lang="en-US" altLang="en-US" sz="1800" dirty="0"/>
              <a:t>Variations in workload can be managed to increase utilization.</a:t>
            </a:r>
          </a:p>
          <a:p>
            <a:pPr lvl="1" fontAlgn="base">
              <a:spcAft>
                <a:spcPct val="0"/>
              </a:spcAft>
            </a:pPr>
            <a:r>
              <a:rPr lang="en-US" altLang="en-US" sz="1800" i="1" dirty="0"/>
              <a:t>Random access. </a:t>
            </a:r>
            <a:r>
              <a:rPr lang="en-US" altLang="en-US" sz="1800" dirty="0"/>
              <a:t>End users may access applications randomly. The more likely that the randomness of their accesses will end up imposing a uniform load on the server.</a:t>
            </a:r>
          </a:p>
          <a:p>
            <a:pPr fontAlgn="base">
              <a:spcAft>
                <a:spcPct val="0"/>
              </a:spcAft>
              <a:buFont typeface="Arial" pitchFamily="34" charset="0"/>
              <a:buChar char="•"/>
            </a:pPr>
            <a:r>
              <a:rPr lang="en-US" altLang="en-US" sz="1800" i="1" dirty="0"/>
              <a:t>Time of day. </a:t>
            </a:r>
          </a:p>
          <a:p>
            <a:pPr lvl="1" fontAlgn="base">
              <a:spcAft>
                <a:spcPct val="0"/>
              </a:spcAft>
            </a:pPr>
            <a:r>
              <a:rPr lang="en-US" altLang="en-US" sz="1800" dirty="0"/>
              <a:t>Co-locate those services that are workplace related with those that are consumer related.</a:t>
            </a:r>
          </a:p>
          <a:p>
            <a:pPr lvl="1" fontAlgn="base">
              <a:spcAft>
                <a:spcPct val="0"/>
              </a:spcAft>
            </a:pPr>
            <a:r>
              <a:rPr lang="en-US" altLang="en-US" sz="1800" dirty="0"/>
              <a:t>Consider time differences among geographically distinct locations.</a:t>
            </a:r>
          </a:p>
          <a:p>
            <a:pPr fontAlgn="base">
              <a:spcAft>
                <a:spcPct val="0"/>
              </a:spcAft>
              <a:buFont typeface="Arial" pitchFamily="34" charset="0"/>
              <a:buChar char="•"/>
            </a:pPr>
            <a:r>
              <a:rPr lang="en-US" altLang="en-US" sz="1800" i="1" dirty="0"/>
              <a:t>Time of year. </a:t>
            </a:r>
            <a:r>
              <a:rPr lang="en-US" altLang="en-US" sz="1800" dirty="0"/>
              <a:t>Consider yearly fluctuations in demand.</a:t>
            </a:r>
          </a:p>
          <a:p>
            <a:pPr lvl="1" fontAlgn="base">
              <a:spcAft>
                <a:spcPct val="0"/>
              </a:spcAft>
            </a:pPr>
            <a:r>
              <a:rPr lang="en-US" altLang="en-US" sz="1800" dirty="0"/>
              <a:t>Holidays, tax preparation season</a:t>
            </a:r>
          </a:p>
          <a:p>
            <a:pPr fontAlgn="base">
              <a:spcAft>
                <a:spcPct val="0"/>
              </a:spcAft>
              <a:buFont typeface="Arial" pitchFamily="34" charset="0"/>
              <a:buChar char="•"/>
            </a:pPr>
            <a:r>
              <a:rPr lang="en-US" altLang="en-US" sz="1800" i="1" dirty="0"/>
              <a:t>Resource usage patterns. </a:t>
            </a:r>
            <a:r>
              <a:rPr lang="en-US" altLang="en-US" sz="1800" dirty="0"/>
              <a:t>Co-locate heavier CPU services with heavier I/O services.</a:t>
            </a:r>
          </a:p>
          <a:p>
            <a:pPr fontAlgn="base">
              <a:spcAft>
                <a:spcPct val="0"/>
              </a:spcAft>
              <a:buFont typeface="Arial" pitchFamily="34" charset="0"/>
              <a:buChar char="•"/>
            </a:pPr>
            <a:r>
              <a:rPr lang="en-US" altLang="en-US" sz="1800" i="1" dirty="0"/>
              <a:t>Uncertainty. </a:t>
            </a:r>
            <a:r>
              <a:rPr lang="en-US" altLang="en-US" sz="1800" dirty="0"/>
              <a:t>Consider spikes in usage. </a:t>
            </a:r>
          </a:p>
          <a:p>
            <a:pPr lvl="1" fontAlgn="base">
              <a:spcAft>
                <a:spcPct val="0"/>
              </a:spcAft>
            </a:pPr>
            <a:r>
              <a:rPr lang="en-US" altLang="en-US" sz="1800" dirty="0"/>
              <a:t>news events, marketing events, sporting events</a:t>
            </a:r>
          </a:p>
        </p:txBody>
      </p:sp>
      <p:sp>
        <p:nvSpPr>
          <p:cNvPr id="7" name="Title 1">
            <a:extLst>
              <a:ext uri="{FF2B5EF4-FFF2-40B4-BE49-F238E27FC236}">
                <a16:creationId xmlns:a16="http://schemas.microsoft.com/office/drawing/2014/main" id="{91113BDB-3CD0-4AF2-AA34-25323ABB5F53}"/>
              </a:ext>
            </a:extLst>
          </p:cNvPr>
          <p:cNvSpPr>
            <a:spLocks noGrp="1"/>
          </p:cNvSpPr>
          <p:nvPr>
            <p:ph sz="quarter" idx="10"/>
          </p:nvPr>
        </p:nvSpPr>
        <p:spPr/>
        <p:txBody>
          <a:bodyPr rtlCol="0"/>
          <a:lstStyle/>
          <a:p>
            <a:pPr fontAlgn="auto">
              <a:spcAft>
                <a:spcPts val="0"/>
              </a:spcAft>
              <a:defRPr/>
            </a:pPr>
            <a:r>
              <a:rPr lang="en-US" dirty="0"/>
              <a:t>Utilization of Equipment</a:t>
            </a:r>
          </a:p>
        </p:txBody>
      </p:sp>
      <p:sp>
        <p:nvSpPr>
          <p:cNvPr id="4" name="Footer Placeholder 3">
            <a:extLst>
              <a:ext uri="{FF2B5EF4-FFF2-40B4-BE49-F238E27FC236}">
                <a16:creationId xmlns:a16="http://schemas.microsoft.com/office/drawing/2014/main" id="{DE2DCC13-CEC4-4C19-90A8-4F2ECD49AEBD}"/>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DA271415-5170-4E02-8392-7B1C18A045B7}"/>
              </a:ext>
            </a:extLst>
          </p:cNvPr>
          <p:cNvSpPr>
            <a:spLocks noGrp="1"/>
          </p:cNvSpPr>
          <p:nvPr>
            <p:ph type="dt" sz="half" idx="11"/>
          </p:nvPr>
        </p:nvSpPr>
        <p:spPr/>
        <p:txBody>
          <a:bodyPr/>
          <a:lstStyle/>
          <a:p>
            <a:pPr>
              <a:defRPr/>
            </a:pPr>
            <a:r>
              <a:rPr lang="en-US"/>
              <a:t>October 21, 2023</a:t>
            </a:r>
          </a:p>
        </p:txBody>
      </p:sp>
      <p:sp>
        <p:nvSpPr>
          <p:cNvPr id="3" name="Slide Number Placeholder 2">
            <a:extLst>
              <a:ext uri="{FF2B5EF4-FFF2-40B4-BE49-F238E27FC236}">
                <a16:creationId xmlns:a16="http://schemas.microsoft.com/office/drawing/2014/main" id="{5F510DA8-9B39-43D0-B808-F656979EC98D}"/>
              </a:ext>
            </a:extLst>
          </p:cNvPr>
          <p:cNvSpPr>
            <a:spLocks noGrp="1"/>
          </p:cNvSpPr>
          <p:nvPr>
            <p:ph type="sldNum" sz="quarter" idx="13"/>
          </p:nvPr>
        </p:nvSpPr>
        <p:spPr/>
        <p:txBody>
          <a:bodyPr/>
          <a:lstStyle/>
          <a:p>
            <a:fld id="{1E8AB61E-584E-4BFA-A451-46687107BA9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9CC9DF72-C201-44DB-9863-129F7E9251EE}"/>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a:t>Some applications such as salesforce.com use a single application for multiple different consumers.</a:t>
            </a:r>
          </a:p>
          <a:p>
            <a:pPr fontAlgn="base">
              <a:spcAft>
                <a:spcPct val="0"/>
              </a:spcAft>
              <a:buFont typeface="Arial" pitchFamily="34" charset="0"/>
              <a:buChar char="•"/>
            </a:pPr>
            <a:r>
              <a:rPr lang="en-US" altLang="en-US"/>
              <a:t>This reduces costs by reducing costs of </a:t>
            </a:r>
          </a:p>
          <a:p>
            <a:pPr lvl="1" fontAlgn="base">
              <a:spcAft>
                <a:spcPct val="0"/>
              </a:spcAft>
            </a:pPr>
            <a:r>
              <a:rPr lang="en-US" altLang="en-US"/>
              <a:t>Help desk support</a:t>
            </a:r>
          </a:p>
          <a:p>
            <a:pPr lvl="1" fontAlgn="base">
              <a:spcAft>
                <a:spcPct val="0"/>
              </a:spcAft>
            </a:pPr>
            <a:r>
              <a:rPr lang="en-US" altLang="en-US"/>
              <a:t>Upgrade once, simultaneously,  for all consumers</a:t>
            </a:r>
          </a:p>
          <a:p>
            <a:pPr lvl="1" fontAlgn="base">
              <a:spcAft>
                <a:spcPct val="0"/>
              </a:spcAft>
            </a:pPr>
            <a:r>
              <a:rPr lang="en-US" altLang="en-US"/>
              <a:t>Single version of the software from a development and maintenance perspective.</a:t>
            </a:r>
          </a:p>
        </p:txBody>
      </p:sp>
      <p:sp>
        <p:nvSpPr>
          <p:cNvPr id="7" name="Title 1">
            <a:extLst>
              <a:ext uri="{FF2B5EF4-FFF2-40B4-BE49-F238E27FC236}">
                <a16:creationId xmlns:a16="http://schemas.microsoft.com/office/drawing/2014/main" id="{87520C7B-12A9-46C3-B1D9-617304290785}"/>
              </a:ext>
            </a:extLst>
          </p:cNvPr>
          <p:cNvSpPr>
            <a:spLocks noGrp="1"/>
          </p:cNvSpPr>
          <p:nvPr>
            <p:ph sz="quarter" idx="10"/>
          </p:nvPr>
        </p:nvSpPr>
        <p:spPr/>
        <p:txBody>
          <a:bodyPr rtlCol="0"/>
          <a:lstStyle/>
          <a:p>
            <a:pPr fontAlgn="auto">
              <a:spcAft>
                <a:spcPts val="0"/>
              </a:spcAft>
              <a:defRPr/>
            </a:pPr>
            <a:r>
              <a:rPr lang="en-US" dirty="0"/>
              <a:t>Multi-tenancy</a:t>
            </a:r>
          </a:p>
        </p:txBody>
      </p:sp>
      <p:sp>
        <p:nvSpPr>
          <p:cNvPr id="4" name="Footer Placeholder 3">
            <a:extLst>
              <a:ext uri="{FF2B5EF4-FFF2-40B4-BE49-F238E27FC236}">
                <a16:creationId xmlns:a16="http://schemas.microsoft.com/office/drawing/2014/main" id="{9B077E5A-81C7-436B-935C-11D5235FB9AB}"/>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14C10EE9-8FD6-4ADE-9DEB-34E139B747E7}"/>
              </a:ext>
            </a:extLst>
          </p:cNvPr>
          <p:cNvSpPr>
            <a:spLocks noGrp="1"/>
          </p:cNvSpPr>
          <p:nvPr>
            <p:ph type="dt" sz="half" idx="11"/>
          </p:nvPr>
        </p:nvSpPr>
        <p:spPr/>
        <p:txBody>
          <a:bodyPr/>
          <a:lstStyle/>
          <a:p>
            <a:pPr>
              <a:defRPr/>
            </a:pPr>
            <a:r>
              <a:rPr lang="en-US"/>
              <a:t>October 21, 2023</a:t>
            </a:r>
          </a:p>
        </p:txBody>
      </p:sp>
      <p:sp>
        <p:nvSpPr>
          <p:cNvPr id="3" name="Slide Number Placeholder 2">
            <a:extLst>
              <a:ext uri="{FF2B5EF4-FFF2-40B4-BE49-F238E27FC236}">
                <a16:creationId xmlns:a16="http://schemas.microsoft.com/office/drawing/2014/main" id="{856E6FD4-6C90-4FC9-9124-AE8E17ABEA37}"/>
              </a:ext>
            </a:extLst>
          </p:cNvPr>
          <p:cNvSpPr>
            <a:spLocks noGrp="1"/>
          </p:cNvSpPr>
          <p:nvPr>
            <p:ph type="sldNum" sz="quarter" idx="13"/>
          </p:nvPr>
        </p:nvSpPr>
        <p:spPr/>
        <p:txBody>
          <a:bodyPr/>
          <a:lstStyle/>
          <a:p>
            <a:fld id="{1E8AB61E-584E-4BFA-A451-46687107BA9A}"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82176EEA-37FC-4C80-B27C-4DDEA04BC7C5}"/>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dirty="0"/>
              <a:t>The cloud provides a new platform for applications with some different characteristics.</a:t>
            </a:r>
          </a:p>
          <a:p>
            <a:pPr fontAlgn="base">
              <a:spcAft>
                <a:spcPct val="0"/>
              </a:spcAft>
              <a:buFont typeface="Arial" pitchFamily="34" charset="0"/>
              <a:buChar char="•"/>
            </a:pPr>
            <a:endParaRPr lang="en-US" altLang="en-US" dirty="0"/>
          </a:p>
        </p:txBody>
      </p:sp>
      <p:sp>
        <p:nvSpPr>
          <p:cNvPr id="7" name="Title 1">
            <a:extLst>
              <a:ext uri="{FF2B5EF4-FFF2-40B4-BE49-F238E27FC236}">
                <a16:creationId xmlns:a16="http://schemas.microsoft.com/office/drawing/2014/main" id="{C5CB59E8-2AC6-4D2C-8FB1-C7E5845FA7F8}"/>
              </a:ext>
            </a:extLst>
          </p:cNvPr>
          <p:cNvSpPr>
            <a:spLocks noGrp="1"/>
          </p:cNvSpPr>
          <p:nvPr>
            <p:ph sz="quarter" idx="10"/>
          </p:nvPr>
        </p:nvSpPr>
        <p:spPr/>
        <p:txBody>
          <a:bodyPr rtlCol="0"/>
          <a:lstStyle/>
          <a:p>
            <a:pPr fontAlgn="auto">
              <a:spcAft>
                <a:spcPts val="0"/>
              </a:spcAft>
              <a:defRPr/>
            </a:pPr>
            <a:r>
              <a:rPr lang="en-US" dirty="0"/>
              <a:t>Summary</a:t>
            </a:r>
          </a:p>
        </p:txBody>
      </p:sp>
      <p:sp>
        <p:nvSpPr>
          <p:cNvPr id="4" name="Footer Placeholder 3">
            <a:extLst>
              <a:ext uri="{FF2B5EF4-FFF2-40B4-BE49-F238E27FC236}">
                <a16:creationId xmlns:a16="http://schemas.microsoft.com/office/drawing/2014/main" id="{6A3D0DAA-7902-4C02-A3C2-5CEAB1C5E376}"/>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FCBAFB82-2E06-4A7D-9429-8369D52C42D8}"/>
              </a:ext>
            </a:extLst>
          </p:cNvPr>
          <p:cNvSpPr>
            <a:spLocks noGrp="1"/>
          </p:cNvSpPr>
          <p:nvPr>
            <p:ph type="dt" sz="half" idx="11"/>
          </p:nvPr>
        </p:nvSpPr>
        <p:spPr/>
        <p:txBody>
          <a:bodyPr/>
          <a:lstStyle/>
          <a:p>
            <a:pPr>
              <a:defRPr/>
            </a:pPr>
            <a:r>
              <a:rPr lang="en-US"/>
              <a:t>October 21, 2023</a:t>
            </a:r>
          </a:p>
        </p:txBody>
      </p:sp>
      <p:sp>
        <p:nvSpPr>
          <p:cNvPr id="3" name="Slide Number Placeholder 2">
            <a:extLst>
              <a:ext uri="{FF2B5EF4-FFF2-40B4-BE49-F238E27FC236}">
                <a16:creationId xmlns:a16="http://schemas.microsoft.com/office/drawing/2014/main" id="{0E7BC872-CF01-4283-A06B-604EC3EA1BFE}"/>
              </a:ext>
            </a:extLst>
          </p:cNvPr>
          <p:cNvSpPr>
            <a:spLocks noGrp="1"/>
          </p:cNvSpPr>
          <p:nvPr>
            <p:ph type="sldNum" sz="quarter" idx="13"/>
          </p:nvPr>
        </p:nvSpPr>
        <p:spPr/>
        <p:txBody>
          <a:bodyPr/>
          <a:lstStyle/>
          <a:p>
            <a:fld id="{1E8AB61E-584E-4BFA-A451-46687107BA9A}" type="slidenum">
              <a:rPr lang="en-US" altLang="en-US" smtClean="0"/>
              <a:pPr/>
              <a:t>13</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316581-82DC-491D-B016-FB3EA476482F}"/>
              </a:ext>
            </a:extLst>
          </p:cNvPr>
          <p:cNvSpPr>
            <a:spLocks noGrp="1"/>
          </p:cNvSpPr>
          <p:nvPr>
            <p:ph sz="quarter" idx="10"/>
          </p:nvPr>
        </p:nvSpPr>
        <p:spPr/>
        <p:txBody>
          <a:bodyPr rtlCol="0"/>
          <a:lstStyle/>
          <a:p>
            <a:pPr fontAlgn="auto">
              <a:spcAft>
                <a:spcPts val="0"/>
              </a:spcAft>
              <a:defRPr/>
            </a:pPr>
            <a:r>
              <a:rPr lang="en-AU" dirty="0"/>
              <a:t>Architectures for the Cloud</a:t>
            </a:r>
            <a:endParaRPr lang="en-US" dirty="0"/>
          </a:p>
        </p:txBody>
      </p:sp>
      <p:sp>
        <p:nvSpPr>
          <p:cNvPr id="3" name="Slide Number Placeholder 2">
            <a:extLst>
              <a:ext uri="{FF2B5EF4-FFF2-40B4-BE49-F238E27FC236}">
                <a16:creationId xmlns:a16="http://schemas.microsoft.com/office/drawing/2014/main" id="{9C9C6752-2A61-4A3E-B133-D7BAA84DA649}"/>
              </a:ext>
            </a:extLst>
          </p:cNvPr>
          <p:cNvSpPr>
            <a:spLocks noGrp="1"/>
          </p:cNvSpPr>
          <p:nvPr>
            <p:ph type="sldNum" sz="quarter" idx="13"/>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FA64AB4-FB47-4ECE-9AFE-639A5AC168CE}" type="slidenum">
              <a:rPr lang="en-US" altLang="en-US">
                <a:solidFill>
                  <a:srgbClr val="898989"/>
                </a:solidFill>
                <a:latin typeface="Arial" panose="020B0604020202020204" pitchFamily="34" charset="0"/>
              </a:rPr>
              <a:pPr/>
              <a:t>2</a:t>
            </a:fld>
            <a:endParaRPr lang="en-US" altLang="en-US">
              <a:solidFill>
                <a:srgbClr val="898989"/>
              </a:solidFill>
              <a:latin typeface="Arial" panose="020B0604020202020204" pitchFamily="34" charset="0"/>
            </a:endParaRPr>
          </a:p>
        </p:txBody>
      </p:sp>
      <p:sp>
        <p:nvSpPr>
          <p:cNvPr id="4" name="Footer Placeholder 3">
            <a:extLst>
              <a:ext uri="{FF2B5EF4-FFF2-40B4-BE49-F238E27FC236}">
                <a16:creationId xmlns:a16="http://schemas.microsoft.com/office/drawing/2014/main" id="{3B115FE2-8C8F-4AD1-B07F-4F31C46C12A1}"/>
              </a:ext>
            </a:extLst>
          </p:cNvPr>
          <p:cNvSpPr>
            <a:spLocks noGrp="1"/>
          </p:cNvSpPr>
          <p:nvPr>
            <p:ph type="ftr" sz="quarter" idx="12"/>
          </p:nvPr>
        </p:nvSpPr>
        <p:spPr/>
        <p:txBody>
          <a:bodyPr/>
          <a:lstStyle/>
          <a:p>
            <a:pPr>
              <a:defRPr/>
            </a:pPr>
            <a:r>
              <a:rPr lang="en-US"/>
              <a:t>SE ZG651/ SS ZG653 Software Architectures</a:t>
            </a:r>
            <a:endParaRPr lang="en-US" dirty="0"/>
          </a:p>
        </p:txBody>
      </p:sp>
      <p:sp>
        <p:nvSpPr>
          <p:cNvPr id="5" name="Date Placeholder 4">
            <a:extLst>
              <a:ext uri="{FF2B5EF4-FFF2-40B4-BE49-F238E27FC236}">
                <a16:creationId xmlns:a16="http://schemas.microsoft.com/office/drawing/2014/main" id="{D8E2AF15-3F37-424D-9E77-1013DED00FD8}"/>
              </a:ext>
            </a:extLst>
          </p:cNvPr>
          <p:cNvSpPr>
            <a:spLocks noGrp="1"/>
          </p:cNvSpPr>
          <p:nvPr>
            <p:ph type="dt" sz="quarter" idx="11"/>
          </p:nvPr>
        </p:nvSpPr>
        <p:spPr/>
        <p:txBody>
          <a:bodyPr/>
          <a:lstStyle/>
          <a:p>
            <a:pPr>
              <a:defRPr/>
            </a:pPr>
            <a:r>
              <a:rPr lang="en-US"/>
              <a:t>October 21, 2023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B05BD-A9E3-4419-9BE8-247AE03E44C8}"/>
              </a:ext>
            </a:extLst>
          </p:cNvPr>
          <p:cNvSpPr>
            <a:spLocks noGrp="1"/>
          </p:cNvSpPr>
          <p:nvPr>
            <p:ph idx="1"/>
          </p:nvPr>
        </p:nvSpPr>
        <p:spPr>
          <a:xfrm>
            <a:off x="304800" y="1493838"/>
            <a:ext cx="8229600" cy="4525962"/>
          </a:xfrm>
        </p:spPr>
        <p:txBody>
          <a:bodyPr rtlCol="0">
            <a:normAutofit/>
          </a:bodyPr>
          <a:lstStyle/>
          <a:p>
            <a:pPr>
              <a:buFont typeface="Arial" pitchFamily="34" charset="0"/>
              <a:buChar char="•"/>
              <a:defRPr/>
            </a:pPr>
            <a:r>
              <a:rPr lang="en-US" sz="3200" dirty="0">
                <a:latin typeface="+mn-lt"/>
                <a:cs typeface="+mn-cs"/>
              </a:rPr>
              <a:t>Basic Cloud Definitions </a:t>
            </a:r>
          </a:p>
          <a:p>
            <a:pPr>
              <a:buFont typeface="Arial" pitchFamily="34" charset="0"/>
              <a:buChar char="•"/>
              <a:defRPr/>
            </a:pPr>
            <a:r>
              <a:rPr lang="en-US" sz="3200" dirty="0">
                <a:latin typeface="+mn-lt"/>
                <a:cs typeface="+mn-cs"/>
              </a:rPr>
              <a:t>Service Models and Deployment Options </a:t>
            </a:r>
          </a:p>
          <a:p>
            <a:pPr>
              <a:buFont typeface="Arial" pitchFamily="34" charset="0"/>
              <a:buChar char="•"/>
              <a:defRPr/>
            </a:pPr>
            <a:r>
              <a:rPr lang="en-US" sz="3200" dirty="0">
                <a:latin typeface="+mn-lt"/>
                <a:cs typeface="+mn-cs"/>
              </a:rPr>
              <a:t>Economic Justification </a:t>
            </a:r>
          </a:p>
        </p:txBody>
      </p:sp>
      <p:sp>
        <p:nvSpPr>
          <p:cNvPr id="5" name="Content Placeholder 4">
            <a:extLst>
              <a:ext uri="{FF2B5EF4-FFF2-40B4-BE49-F238E27FC236}">
                <a16:creationId xmlns:a16="http://schemas.microsoft.com/office/drawing/2014/main" id="{1E715F36-5ED9-4E1C-BDA3-C4903A4AF991}"/>
              </a:ext>
            </a:extLst>
          </p:cNvPr>
          <p:cNvSpPr>
            <a:spLocks noGrp="1"/>
          </p:cNvSpPr>
          <p:nvPr>
            <p:ph sz="quarter" idx="10"/>
          </p:nvPr>
        </p:nvSpPr>
        <p:spPr/>
        <p:txBody>
          <a:bodyPr rtlCol="0"/>
          <a:lstStyle/>
          <a:p>
            <a:pPr fontAlgn="auto">
              <a:spcAft>
                <a:spcPts val="0"/>
              </a:spcAft>
              <a:defRPr/>
            </a:pPr>
            <a:r>
              <a:rPr lang="en-AU" dirty="0"/>
              <a:t>Chapter Outline</a:t>
            </a:r>
            <a:endParaRPr lang="en-IN" dirty="0"/>
          </a:p>
        </p:txBody>
      </p:sp>
      <p:sp>
        <p:nvSpPr>
          <p:cNvPr id="4" name="Footer Placeholder 3">
            <a:extLst>
              <a:ext uri="{FF2B5EF4-FFF2-40B4-BE49-F238E27FC236}">
                <a16:creationId xmlns:a16="http://schemas.microsoft.com/office/drawing/2014/main" id="{72DBFDF9-1154-4619-B3D2-FFC1198064B2}"/>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7AF9D916-0AB5-4185-8EE5-0C4C48BE79EA}"/>
              </a:ext>
            </a:extLst>
          </p:cNvPr>
          <p:cNvSpPr>
            <a:spLocks noGrp="1"/>
          </p:cNvSpPr>
          <p:nvPr>
            <p:ph type="dt" sz="half" idx="11"/>
          </p:nvPr>
        </p:nvSpPr>
        <p:spPr/>
        <p:txBody>
          <a:bodyPr/>
          <a:lstStyle/>
          <a:p>
            <a:pPr>
              <a:defRPr/>
            </a:pPr>
            <a:r>
              <a:rPr lang="en-US"/>
              <a:t>October 21, 2023</a:t>
            </a:r>
          </a:p>
        </p:txBody>
      </p:sp>
      <p:sp>
        <p:nvSpPr>
          <p:cNvPr id="6" name="Slide Number Placeholder 5">
            <a:extLst>
              <a:ext uri="{FF2B5EF4-FFF2-40B4-BE49-F238E27FC236}">
                <a16:creationId xmlns:a16="http://schemas.microsoft.com/office/drawing/2014/main" id="{B91A0D05-A535-4F82-8D92-37F8D175AA48}"/>
              </a:ext>
            </a:extLst>
          </p:cNvPr>
          <p:cNvSpPr>
            <a:spLocks noGrp="1"/>
          </p:cNvSpPr>
          <p:nvPr>
            <p:ph type="sldNum" sz="quarter" idx="13"/>
          </p:nvPr>
        </p:nvSpPr>
        <p:spPr/>
        <p:txBody>
          <a:bodyPr/>
          <a:lstStyle/>
          <a:p>
            <a:fld id="{1E8AB61E-584E-4BFA-A451-46687107BA9A}"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D0F12-29FD-4E52-AE4E-DE8B1B5A3F4D}"/>
              </a:ext>
            </a:extLst>
          </p:cNvPr>
          <p:cNvSpPr>
            <a:spLocks noGrp="1"/>
          </p:cNvSpPr>
          <p:nvPr>
            <p:ph idx="1"/>
          </p:nvPr>
        </p:nvSpPr>
        <p:spPr>
          <a:xfrm>
            <a:off x="304800" y="1493838"/>
            <a:ext cx="8229600" cy="4525962"/>
          </a:xfrm>
        </p:spPr>
        <p:txBody>
          <a:bodyPr rtlCol="0">
            <a:normAutofit fontScale="62500" lnSpcReduction="20000"/>
          </a:bodyPr>
          <a:lstStyle/>
          <a:p>
            <a:pPr>
              <a:buFont typeface="Arial" pitchFamily="34" charset="0"/>
              <a:buChar char="•"/>
              <a:defRPr/>
            </a:pPr>
            <a:r>
              <a:rPr lang="en-US" sz="3200" i="1" dirty="0">
                <a:latin typeface="+mn-lt"/>
                <a:cs typeface="+mn-cs"/>
              </a:rPr>
              <a:t>On-demand self-service. </a:t>
            </a:r>
            <a:r>
              <a:rPr lang="en-US" sz="3200" dirty="0">
                <a:latin typeface="+mn-lt"/>
                <a:cs typeface="+mn-cs"/>
              </a:rPr>
              <a:t>A resource consumer can unilaterally provision computing services, such as server time and network storage, as needed automatically without requiring human interaction with each service’s provider.</a:t>
            </a:r>
          </a:p>
          <a:p>
            <a:pPr>
              <a:buFont typeface="Arial" pitchFamily="34" charset="0"/>
              <a:buChar char="•"/>
              <a:defRPr/>
            </a:pPr>
            <a:r>
              <a:rPr lang="en-US" sz="3200" i="1" dirty="0">
                <a:latin typeface="+mn-lt"/>
                <a:cs typeface="+mn-cs"/>
              </a:rPr>
              <a:t>Ubiquitous network access. </a:t>
            </a:r>
            <a:r>
              <a:rPr lang="en-US" sz="3200" dirty="0">
                <a:latin typeface="+mn-lt"/>
                <a:cs typeface="+mn-cs"/>
              </a:rPr>
              <a:t>Cloud services and resources are available over the network and accessed through standard networking mechanisms that promote use by a heterogeneous collection of clients. </a:t>
            </a:r>
          </a:p>
          <a:p>
            <a:pPr>
              <a:buFont typeface="Arial" pitchFamily="34" charset="0"/>
              <a:buChar char="•"/>
              <a:defRPr/>
            </a:pPr>
            <a:r>
              <a:rPr lang="en-US" sz="3200" i="1" dirty="0">
                <a:latin typeface="+mn-lt"/>
                <a:cs typeface="+mn-cs"/>
              </a:rPr>
              <a:t>Resource pooling. </a:t>
            </a:r>
            <a:r>
              <a:rPr lang="en-US" sz="3200" dirty="0">
                <a:latin typeface="+mn-lt"/>
                <a:cs typeface="+mn-cs"/>
              </a:rPr>
              <a:t>The cloud provider’s computing resources are pooled.</a:t>
            </a:r>
          </a:p>
          <a:p>
            <a:pPr>
              <a:buFont typeface="Arial" pitchFamily="34" charset="0"/>
              <a:buChar char="•"/>
              <a:defRPr/>
            </a:pPr>
            <a:r>
              <a:rPr lang="en-US" sz="3200" i="1" dirty="0">
                <a:latin typeface="+mn-lt"/>
                <a:cs typeface="+mn-cs"/>
              </a:rPr>
              <a:t>Location independence. </a:t>
            </a:r>
            <a:r>
              <a:rPr lang="en-US" sz="3200" dirty="0">
                <a:latin typeface="+mn-lt"/>
                <a:cs typeface="+mn-cs"/>
              </a:rPr>
              <a:t>The location of the resources need not be of concern to the consumer of the resources.</a:t>
            </a:r>
          </a:p>
          <a:p>
            <a:pPr>
              <a:buFont typeface="Arial" pitchFamily="34" charset="0"/>
              <a:buChar char="•"/>
              <a:defRPr/>
            </a:pPr>
            <a:r>
              <a:rPr lang="en-US" sz="3200" i="1" dirty="0">
                <a:latin typeface="+mn-lt"/>
                <a:cs typeface="+mn-cs"/>
              </a:rPr>
              <a:t>Rapid elasticity.  C</a:t>
            </a:r>
            <a:r>
              <a:rPr lang="en-US" sz="3200" dirty="0">
                <a:latin typeface="+mn-lt"/>
                <a:cs typeface="+mn-cs"/>
              </a:rPr>
              <a:t>apabilities can be rapidly and elastically provisioned.</a:t>
            </a:r>
          </a:p>
          <a:p>
            <a:pPr>
              <a:buFont typeface="Arial" pitchFamily="34" charset="0"/>
              <a:buChar char="•"/>
              <a:defRPr/>
            </a:pPr>
            <a:r>
              <a:rPr lang="en-US" sz="3200" i="1" dirty="0">
                <a:latin typeface="+mn-lt"/>
                <a:cs typeface="+mn-cs"/>
              </a:rPr>
              <a:t>Measured service. </a:t>
            </a:r>
            <a:r>
              <a:rPr lang="en-US" sz="3200" dirty="0">
                <a:latin typeface="+mn-lt"/>
                <a:cs typeface="+mn-cs"/>
              </a:rPr>
              <a:t>Resource usage can be monitored, controlled, and reported so that consumers of the services are billed only for what they use.</a:t>
            </a:r>
          </a:p>
          <a:p>
            <a:pPr>
              <a:buFont typeface="Arial" pitchFamily="34" charset="0"/>
              <a:buChar char="•"/>
              <a:defRPr/>
            </a:pPr>
            <a:r>
              <a:rPr lang="en-US" sz="3200" i="1" dirty="0">
                <a:latin typeface="+mn-lt"/>
                <a:cs typeface="+mn-cs"/>
              </a:rPr>
              <a:t>Multi-tenancy. </a:t>
            </a:r>
            <a:r>
              <a:rPr lang="en-US" sz="3200" dirty="0">
                <a:latin typeface="+mn-lt"/>
                <a:cs typeface="+mn-cs"/>
              </a:rPr>
              <a:t>Applications and resources can be shared among multiple consumers who are unaware of each other.</a:t>
            </a:r>
          </a:p>
        </p:txBody>
      </p:sp>
      <p:sp>
        <p:nvSpPr>
          <p:cNvPr id="7" name="Title 1">
            <a:extLst>
              <a:ext uri="{FF2B5EF4-FFF2-40B4-BE49-F238E27FC236}">
                <a16:creationId xmlns:a16="http://schemas.microsoft.com/office/drawing/2014/main" id="{37B3DF25-F86E-4117-A9C9-D3BDB5152D48}"/>
              </a:ext>
            </a:extLst>
          </p:cNvPr>
          <p:cNvSpPr>
            <a:spLocks noGrp="1"/>
          </p:cNvSpPr>
          <p:nvPr>
            <p:ph sz="quarter" idx="10"/>
          </p:nvPr>
        </p:nvSpPr>
        <p:spPr/>
        <p:txBody>
          <a:bodyPr rtlCol="0">
            <a:normAutofit fontScale="97500"/>
          </a:bodyPr>
          <a:lstStyle/>
          <a:p>
            <a:pPr fontAlgn="auto">
              <a:spcAft>
                <a:spcPts val="0"/>
              </a:spcAft>
              <a:defRPr/>
            </a:pPr>
            <a:r>
              <a:rPr lang="en-US" dirty="0"/>
              <a:t>Basic Cloud Definitions (from NIST)</a:t>
            </a:r>
          </a:p>
        </p:txBody>
      </p:sp>
      <p:sp>
        <p:nvSpPr>
          <p:cNvPr id="4" name="Footer Placeholder 3">
            <a:extLst>
              <a:ext uri="{FF2B5EF4-FFF2-40B4-BE49-F238E27FC236}">
                <a16:creationId xmlns:a16="http://schemas.microsoft.com/office/drawing/2014/main" id="{02E0A9F4-1285-4F40-8E3B-DB3F2D7C09E5}"/>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5574771C-BBBE-43A1-A977-914690667B15}"/>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D0A10A62-F578-44EA-A493-C1BC878D3F85}"/>
              </a:ext>
            </a:extLst>
          </p:cNvPr>
          <p:cNvSpPr>
            <a:spLocks noGrp="1"/>
          </p:cNvSpPr>
          <p:nvPr>
            <p:ph type="sldNum" sz="quarter" idx="13"/>
          </p:nvPr>
        </p:nvSpPr>
        <p:spPr/>
        <p:txBody>
          <a:bodyPr/>
          <a:lstStyle/>
          <a:p>
            <a:fld id="{1E8AB61E-584E-4BFA-A451-46687107BA9A}"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E321F-1763-43E2-94D8-492567E60154}"/>
              </a:ext>
            </a:extLst>
          </p:cNvPr>
          <p:cNvSpPr>
            <a:spLocks noGrp="1"/>
          </p:cNvSpPr>
          <p:nvPr>
            <p:ph idx="1"/>
          </p:nvPr>
        </p:nvSpPr>
        <p:spPr>
          <a:xfrm>
            <a:off x="304800" y="1493838"/>
            <a:ext cx="8229600" cy="4525962"/>
          </a:xfrm>
        </p:spPr>
        <p:txBody>
          <a:bodyPr rtlCol="0">
            <a:normAutofit lnSpcReduction="10000"/>
          </a:bodyPr>
          <a:lstStyle/>
          <a:p>
            <a:pPr>
              <a:buFont typeface="Arial" pitchFamily="34" charset="0"/>
              <a:buChar char="•"/>
              <a:defRPr/>
            </a:pPr>
            <a:r>
              <a:rPr lang="en-US" b="1" dirty="0">
                <a:latin typeface="+mn-lt"/>
                <a:cs typeface="+mn-cs"/>
              </a:rPr>
              <a:t>Software as a Service (</a:t>
            </a:r>
            <a:r>
              <a:rPr lang="en-US" b="1" dirty="0" err="1">
                <a:latin typeface="+mn-lt"/>
                <a:cs typeface="+mn-cs"/>
              </a:rPr>
              <a:t>SaaS</a:t>
            </a:r>
            <a:r>
              <a:rPr lang="en-US" b="1" dirty="0">
                <a:latin typeface="+mn-lt"/>
                <a:cs typeface="+mn-cs"/>
              </a:rPr>
              <a:t>). </a:t>
            </a:r>
            <a:r>
              <a:rPr lang="en-US" dirty="0">
                <a:latin typeface="+mn-lt"/>
                <a:cs typeface="+mn-cs"/>
              </a:rPr>
              <a:t>The consumer in this case is an end user. The consumer uses applications that happen to be running on a cloud. E.g. mail services or data storage services.</a:t>
            </a:r>
          </a:p>
          <a:p>
            <a:pPr>
              <a:buFont typeface="Arial" pitchFamily="34" charset="0"/>
              <a:buChar char="•"/>
              <a:defRPr/>
            </a:pPr>
            <a:r>
              <a:rPr lang="en-US" b="1" dirty="0">
                <a:latin typeface="+mn-lt"/>
                <a:cs typeface="+mn-cs"/>
              </a:rPr>
              <a:t>Platform as a Service (</a:t>
            </a:r>
            <a:r>
              <a:rPr lang="en-US" b="1" dirty="0" err="1">
                <a:latin typeface="+mn-lt"/>
                <a:cs typeface="+mn-cs"/>
              </a:rPr>
              <a:t>PaaS</a:t>
            </a:r>
            <a:r>
              <a:rPr lang="en-US" b="1" dirty="0">
                <a:latin typeface="+mn-lt"/>
                <a:cs typeface="+mn-cs"/>
              </a:rPr>
              <a:t>). </a:t>
            </a:r>
            <a:r>
              <a:rPr lang="en-US" dirty="0">
                <a:latin typeface="+mn-lt"/>
                <a:cs typeface="+mn-cs"/>
              </a:rPr>
              <a:t>The consumer in this case is a developer or system administrator. The consumer deploys applications onto the cloud infrastructure using programming languages and tools supported by the provider. </a:t>
            </a:r>
          </a:p>
          <a:p>
            <a:pPr>
              <a:buFont typeface="Arial" pitchFamily="34" charset="0"/>
              <a:buChar char="•"/>
              <a:defRPr/>
            </a:pPr>
            <a:r>
              <a:rPr lang="en-US" b="1" dirty="0">
                <a:latin typeface="+mn-lt"/>
                <a:cs typeface="+mn-cs"/>
              </a:rPr>
              <a:t>Infrastructure as a Service (</a:t>
            </a:r>
            <a:r>
              <a:rPr lang="en-US" b="1" dirty="0" err="1">
                <a:latin typeface="+mn-lt"/>
                <a:cs typeface="+mn-cs"/>
              </a:rPr>
              <a:t>IaaS</a:t>
            </a:r>
            <a:r>
              <a:rPr lang="en-US" b="1" dirty="0">
                <a:latin typeface="+mn-lt"/>
                <a:cs typeface="+mn-cs"/>
              </a:rPr>
              <a:t>). </a:t>
            </a:r>
            <a:r>
              <a:rPr lang="en-US" dirty="0">
                <a:latin typeface="+mn-lt"/>
                <a:cs typeface="+mn-cs"/>
              </a:rPr>
              <a:t>The consumer in this case is a developer or system administrator. The capability provided to the consumer is to provision processing, storage, networks, and other fundamental computing resources where the  consumer is able to deploy and run arbitrary software, which can include operating systems and applications. </a:t>
            </a:r>
          </a:p>
        </p:txBody>
      </p:sp>
      <p:sp>
        <p:nvSpPr>
          <p:cNvPr id="7" name="Title 1">
            <a:extLst>
              <a:ext uri="{FF2B5EF4-FFF2-40B4-BE49-F238E27FC236}">
                <a16:creationId xmlns:a16="http://schemas.microsoft.com/office/drawing/2014/main" id="{AE2240A8-F366-40DD-BEA9-962ECDFC9DAD}"/>
              </a:ext>
            </a:extLst>
          </p:cNvPr>
          <p:cNvSpPr>
            <a:spLocks noGrp="1"/>
          </p:cNvSpPr>
          <p:nvPr>
            <p:ph sz="quarter" idx="10"/>
          </p:nvPr>
        </p:nvSpPr>
        <p:spPr/>
        <p:txBody>
          <a:bodyPr rtlCol="0"/>
          <a:lstStyle/>
          <a:p>
            <a:pPr fontAlgn="auto">
              <a:spcAft>
                <a:spcPts val="0"/>
              </a:spcAft>
              <a:defRPr/>
            </a:pPr>
            <a:r>
              <a:rPr lang="en-US" dirty="0"/>
              <a:t>Basic Service Models</a:t>
            </a:r>
          </a:p>
        </p:txBody>
      </p:sp>
      <p:sp>
        <p:nvSpPr>
          <p:cNvPr id="4" name="Footer Placeholder 3">
            <a:extLst>
              <a:ext uri="{FF2B5EF4-FFF2-40B4-BE49-F238E27FC236}">
                <a16:creationId xmlns:a16="http://schemas.microsoft.com/office/drawing/2014/main" id="{CD2DABAB-4001-41F1-95BA-568D839EC27A}"/>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244D1F44-AA19-47E8-AF77-ED7F6D85DEE1}"/>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415EBA47-3FC6-4285-B8D6-E47260FB5983}"/>
              </a:ext>
            </a:extLst>
          </p:cNvPr>
          <p:cNvSpPr>
            <a:spLocks noGrp="1"/>
          </p:cNvSpPr>
          <p:nvPr>
            <p:ph type="sldNum" sz="quarter" idx="13"/>
          </p:nvPr>
        </p:nvSpPr>
        <p:spPr/>
        <p:txBody>
          <a:bodyPr/>
          <a:lstStyle/>
          <a:p>
            <a:fld id="{1E8AB61E-584E-4BFA-A451-46687107BA9A}"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46698-CB74-4902-8157-E65A24C6F9B0}"/>
              </a:ext>
            </a:extLst>
          </p:cNvPr>
          <p:cNvSpPr>
            <a:spLocks noGrp="1"/>
          </p:cNvSpPr>
          <p:nvPr>
            <p:ph idx="1"/>
          </p:nvPr>
        </p:nvSpPr>
        <p:spPr>
          <a:xfrm>
            <a:off x="304800" y="1493838"/>
            <a:ext cx="8229600" cy="4525962"/>
          </a:xfrm>
        </p:spPr>
        <p:txBody>
          <a:bodyPr rtlCol="0">
            <a:normAutofit fontScale="85000" lnSpcReduction="20000"/>
          </a:bodyPr>
          <a:lstStyle/>
          <a:p>
            <a:pPr>
              <a:buFont typeface="Arial" pitchFamily="34" charset="0"/>
              <a:buChar char="•"/>
              <a:defRPr/>
            </a:pPr>
            <a:r>
              <a:rPr lang="en-US" sz="3200" i="1" dirty="0">
                <a:latin typeface="+mn-lt"/>
                <a:cs typeface="+mn-cs"/>
              </a:rPr>
              <a:t>Private cloud. </a:t>
            </a:r>
            <a:r>
              <a:rPr lang="en-US" sz="3200" dirty="0">
                <a:latin typeface="+mn-lt"/>
                <a:cs typeface="+mn-cs"/>
              </a:rPr>
              <a:t>The cloud infrastructure is owned solely by a single organization and operated solely for applications owned by that organization. </a:t>
            </a:r>
          </a:p>
          <a:p>
            <a:pPr>
              <a:buFont typeface="Arial" pitchFamily="34" charset="0"/>
              <a:buChar char="•"/>
              <a:defRPr/>
            </a:pPr>
            <a:r>
              <a:rPr lang="en-US" sz="3200" i="1" dirty="0">
                <a:latin typeface="+mn-lt"/>
                <a:cs typeface="+mn-cs"/>
              </a:rPr>
              <a:t>Public cloud. </a:t>
            </a:r>
            <a:r>
              <a:rPr lang="en-US" sz="3200" dirty="0">
                <a:latin typeface="+mn-lt"/>
                <a:cs typeface="+mn-cs"/>
              </a:rPr>
              <a:t>The cloud infrastructure is made available to the general public or a large industry group and is owned by an organization selling cloud services.</a:t>
            </a:r>
          </a:p>
          <a:p>
            <a:pPr>
              <a:buFont typeface="Arial" pitchFamily="34" charset="0"/>
              <a:buChar char="•"/>
              <a:defRPr/>
            </a:pPr>
            <a:r>
              <a:rPr lang="en-US" sz="3200" i="1" dirty="0">
                <a:latin typeface="+mn-lt"/>
                <a:cs typeface="+mn-cs"/>
              </a:rPr>
              <a:t>Community cloud. </a:t>
            </a:r>
            <a:r>
              <a:rPr lang="en-US" sz="3200" dirty="0">
                <a:latin typeface="+mn-lt"/>
                <a:cs typeface="+mn-cs"/>
              </a:rPr>
              <a:t>The cloud infrastructure is shared by several organizations and supports a specific community that has shared concerns.</a:t>
            </a:r>
          </a:p>
          <a:p>
            <a:pPr>
              <a:buFont typeface="Arial" pitchFamily="34" charset="0"/>
              <a:buChar char="•"/>
              <a:defRPr/>
            </a:pPr>
            <a:r>
              <a:rPr lang="en-US" sz="3200" i="1" dirty="0">
                <a:latin typeface="+mn-lt"/>
                <a:cs typeface="+mn-cs"/>
              </a:rPr>
              <a:t>Hybrid cloud. </a:t>
            </a:r>
            <a:r>
              <a:rPr lang="en-US" sz="3200" dirty="0">
                <a:latin typeface="+mn-lt"/>
                <a:cs typeface="+mn-cs"/>
              </a:rPr>
              <a:t>The cloud infrastructure is a composition of two or more clouds (private, community, or public) that remain unique entities. </a:t>
            </a:r>
          </a:p>
        </p:txBody>
      </p:sp>
      <p:sp>
        <p:nvSpPr>
          <p:cNvPr id="7" name="Title 1">
            <a:extLst>
              <a:ext uri="{FF2B5EF4-FFF2-40B4-BE49-F238E27FC236}">
                <a16:creationId xmlns:a16="http://schemas.microsoft.com/office/drawing/2014/main" id="{547EE09F-D488-40A9-A8F9-6DCE460880A4}"/>
              </a:ext>
            </a:extLst>
          </p:cNvPr>
          <p:cNvSpPr>
            <a:spLocks noGrp="1"/>
          </p:cNvSpPr>
          <p:nvPr>
            <p:ph sz="quarter" idx="10"/>
          </p:nvPr>
        </p:nvSpPr>
        <p:spPr/>
        <p:txBody>
          <a:bodyPr rtlCol="0"/>
          <a:lstStyle/>
          <a:p>
            <a:pPr fontAlgn="auto">
              <a:spcAft>
                <a:spcPts val="0"/>
              </a:spcAft>
              <a:defRPr/>
            </a:pPr>
            <a:r>
              <a:rPr lang="en-US" dirty="0"/>
              <a:t>Deployment Models</a:t>
            </a:r>
          </a:p>
        </p:txBody>
      </p:sp>
      <p:sp>
        <p:nvSpPr>
          <p:cNvPr id="4" name="Footer Placeholder 3">
            <a:extLst>
              <a:ext uri="{FF2B5EF4-FFF2-40B4-BE49-F238E27FC236}">
                <a16:creationId xmlns:a16="http://schemas.microsoft.com/office/drawing/2014/main" id="{4EAB540E-3DF5-4B47-8151-366E97FC47F5}"/>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99EAB23A-299F-414D-96E3-72FB5DE44B77}"/>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9338C796-5864-4DB6-8770-D056967415B5}"/>
              </a:ext>
            </a:extLst>
          </p:cNvPr>
          <p:cNvSpPr>
            <a:spLocks noGrp="1"/>
          </p:cNvSpPr>
          <p:nvPr>
            <p:ph type="sldNum" sz="quarter" idx="13"/>
          </p:nvPr>
        </p:nvSpPr>
        <p:spPr/>
        <p:txBody>
          <a:bodyPr/>
          <a:lstStyle/>
          <a:p>
            <a:fld id="{1E8AB61E-584E-4BFA-A451-46687107BA9A}"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2770E-14A0-4567-9731-7CD1C15998E1}"/>
              </a:ext>
            </a:extLst>
          </p:cNvPr>
          <p:cNvSpPr>
            <a:spLocks noGrp="1"/>
          </p:cNvSpPr>
          <p:nvPr>
            <p:ph idx="1"/>
          </p:nvPr>
        </p:nvSpPr>
        <p:spPr>
          <a:xfrm>
            <a:off x="304800" y="1493838"/>
            <a:ext cx="8229600" cy="4525962"/>
          </a:xfrm>
        </p:spPr>
        <p:txBody>
          <a:bodyPr rtlCol="0">
            <a:normAutofit/>
          </a:bodyPr>
          <a:lstStyle/>
          <a:p>
            <a:pPr>
              <a:buFont typeface="Arial" pitchFamily="34" charset="0"/>
              <a:buChar char="•"/>
              <a:defRPr/>
            </a:pPr>
            <a:r>
              <a:rPr lang="en-US" sz="3200" dirty="0">
                <a:latin typeface="+mn-lt"/>
                <a:cs typeface="+mn-cs"/>
              </a:rPr>
              <a:t>Economies of scale</a:t>
            </a:r>
          </a:p>
          <a:p>
            <a:pPr>
              <a:buFont typeface="Arial" pitchFamily="34" charset="0"/>
              <a:buChar char="•"/>
              <a:defRPr/>
            </a:pPr>
            <a:r>
              <a:rPr lang="en-US" sz="3200" dirty="0">
                <a:latin typeface="+mn-lt"/>
                <a:cs typeface="+mn-cs"/>
              </a:rPr>
              <a:t>Utilization of equipment</a:t>
            </a:r>
          </a:p>
          <a:p>
            <a:pPr>
              <a:buFont typeface="Arial" pitchFamily="34" charset="0"/>
              <a:buChar char="•"/>
              <a:defRPr/>
            </a:pPr>
            <a:r>
              <a:rPr lang="en-US" sz="3200" dirty="0">
                <a:latin typeface="+mn-lt"/>
                <a:cs typeface="+mn-cs"/>
              </a:rPr>
              <a:t>Multi-tenancy</a:t>
            </a:r>
          </a:p>
        </p:txBody>
      </p:sp>
      <p:sp>
        <p:nvSpPr>
          <p:cNvPr id="7" name="Title 1">
            <a:extLst>
              <a:ext uri="{FF2B5EF4-FFF2-40B4-BE49-F238E27FC236}">
                <a16:creationId xmlns:a16="http://schemas.microsoft.com/office/drawing/2014/main" id="{3AF66AC2-6691-4387-BF3E-C605780F8D24}"/>
              </a:ext>
            </a:extLst>
          </p:cNvPr>
          <p:cNvSpPr>
            <a:spLocks noGrp="1"/>
          </p:cNvSpPr>
          <p:nvPr>
            <p:ph sz="quarter" idx="10"/>
          </p:nvPr>
        </p:nvSpPr>
        <p:spPr/>
        <p:txBody>
          <a:bodyPr rtlCol="0"/>
          <a:lstStyle/>
          <a:p>
            <a:pPr fontAlgn="auto">
              <a:spcAft>
                <a:spcPts val="0"/>
              </a:spcAft>
              <a:defRPr/>
            </a:pPr>
            <a:r>
              <a:rPr lang="en-US" dirty="0"/>
              <a:t>Economic Justification</a:t>
            </a:r>
          </a:p>
        </p:txBody>
      </p:sp>
      <p:sp>
        <p:nvSpPr>
          <p:cNvPr id="4" name="Footer Placeholder 3">
            <a:extLst>
              <a:ext uri="{FF2B5EF4-FFF2-40B4-BE49-F238E27FC236}">
                <a16:creationId xmlns:a16="http://schemas.microsoft.com/office/drawing/2014/main" id="{ACDC8839-668F-4326-9A43-63800056742A}"/>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C53677B1-97F9-4964-B71D-E177E432687A}"/>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1240F813-FB1F-4354-B28E-B0CE989EFF0C}"/>
              </a:ext>
            </a:extLst>
          </p:cNvPr>
          <p:cNvSpPr>
            <a:spLocks noGrp="1"/>
          </p:cNvSpPr>
          <p:nvPr>
            <p:ph type="sldNum" sz="quarter" idx="13"/>
          </p:nvPr>
        </p:nvSpPr>
        <p:spPr/>
        <p:txBody>
          <a:bodyPr/>
          <a:lstStyle/>
          <a:p>
            <a:fld id="{1E8AB61E-584E-4BFA-A451-46687107BA9A}"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8A50E39E-D71B-4B2E-9B65-6A8966FF63F4}"/>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a:t>Large data centers are cheaper to operate (per unit measure) than small data centers.</a:t>
            </a:r>
          </a:p>
          <a:p>
            <a:pPr fontAlgn="base">
              <a:spcAft>
                <a:spcPct val="0"/>
              </a:spcAft>
              <a:buFont typeface="Arial" pitchFamily="34" charset="0"/>
              <a:buChar char="•"/>
            </a:pPr>
            <a:r>
              <a:rPr lang="en-US" altLang="en-US" i="1"/>
              <a:t>Large</a:t>
            </a:r>
            <a:r>
              <a:rPr lang="en-US" altLang="en-US"/>
              <a:t> in this context means 100,000+ servers</a:t>
            </a:r>
          </a:p>
          <a:p>
            <a:pPr fontAlgn="base">
              <a:spcAft>
                <a:spcPct val="0"/>
              </a:spcAft>
              <a:buFont typeface="Arial" pitchFamily="34" charset="0"/>
              <a:buChar char="•"/>
            </a:pPr>
            <a:r>
              <a:rPr lang="en-US" altLang="en-US" i="1"/>
              <a:t>Small</a:t>
            </a:r>
            <a:r>
              <a:rPr lang="en-US" altLang="en-US"/>
              <a:t> in this context means  &lt;10,000 servers.</a:t>
            </a:r>
          </a:p>
        </p:txBody>
      </p:sp>
      <p:sp>
        <p:nvSpPr>
          <p:cNvPr id="7" name="Title 1">
            <a:extLst>
              <a:ext uri="{FF2B5EF4-FFF2-40B4-BE49-F238E27FC236}">
                <a16:creationId xmlns:a16="http://schemas.microsoft.com/office/drawing/2014/main" id="{A471EB1F-1A06-42B7-98F4-5F30AC96F18C}"/>
              </a:ext>
            </a:extLst>
          </p:cNvPr>
          <p:cNvSpPr>
            <a:spLocks noGrp="1"/>
          </p:cNvSpPr>
          <p:nvPr>
            <p:ph sz="quarter" idx="10"/>
          </p:nvPr>
        </p:nvSpPr>
        <p:spPr/>
        <p:txBody>
          <a:bodyPr rtlCol="0"/>
          <a:lstStyle/>
          <a:p>
            <a:pPr fontAlgn="auto">
              <a:spcAft>
                <a:spcPts val="0"/>
              </a:spcAft>
              <a:defRPr/>
            </a:pPr>
            <a:r>
              <a:rPr lang="en-US" dirty="0"/>
              <a:t>Economies of Scale</a:t>
            </a:r>
          </a:p>
        </p:txBody>
      </p:sp>
      <p:sp>
        <p:nvSpPr>
          <p:cNvPr id="4" name="Footer Placeholder 3">
            <a:extLst>
              <a:ext uri="{FF2B5EF4-FFF2-40B4-BE49-F238E27FC236}">
                <a16:creationId xmlns:a16="http://schemas.microsoft.com/office/drawing/2014/main" id="{2227D1F3-F276-4E50-B8A7-A7C00F0977F7}"/>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A6479D67-02AD-4A9D-96CF-E68890654CF8}"/>
              </a:ext>
            </a:extLst>
          </p:cNvPr>
          <p:cNvSpPr>
            <a:spLocks noGrp="1"/>
          </p:cNvSpPr>
          <p:nvPr>
            <p:ph type="dt" sz="half" idx="11"/>
          </p:nvPr>
        </p:nvSpPr>
        <p:spPr/>
        <p:txBody>
          <a:bodyPr/>
          <a:lstStyle/>
          <a:p>
            <a:pPr>
              <a:defRPr/>
            </a:pPr>
            <a:r>
              <a:rPr lang="en-US"/>
              <a:t>October 21, 2023</a:t>
            </a:r>
          </a:p>
        </p:txBody>
      </p:sp>
      <p:sp>
        <p:nvSpPr>
          <p:cNvPr id="3" name="Slide Number Placeholder 2">
            <a:extLst>
              <a:ext uri="{FF2B5EF4-FFF2-40B4-BE49-F238E27FC236}">
                <a16:creationId xmlns:a16="http://schemas.microsoft.com/office/drawing/2014/main" id="{A5F2B981-1F04-41F8-8852-0410D7751401}"/>
              </a:ext>
            </a:extLst>
          </p:cNvPr>
          <p:cNvSpPr>
            <a:spLocks noGrp="1"/>
          </p:cNvSpPr>
          <p:nvPr>
            <p:ph type="sldNum" sz="quarter" idx="13"/>
          </p:nvPr>
        </p:nvSpPr>
        <p:spPr/>
        <p:txBody>
          <a:bodyPr/>
          <a:lstStyle/>
          <a:p>
            <a:fld id="{1E8AB61E-584E-4BFA-A451-46687107BA9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B2B3A-7522-4EA2-BEE4-E697152050A4}"/>
              </a:ext>
            </a:extLst>
          </p:cNvPr>
          <p:cNvSpPr>
            <a:spLocks noGrp="1"/>
          </p:cNvSpPr>
          <p:nvPr>
            <p:ph idx="1"/>
          </p:nvPr>
        </p:nvSpPr>
        <p:spPr>
          <a:xfrm>
            <a:off x="304800" y="1493838"/>
            <a:ext cx="8229600" cy="4525962"/>
          </a:xfrm>
        </p:spPr>
        <p:txBody>
          <a:bodyPr rtlCol="0">
            <a:normAutofit fontScale="70000" lnSpcReduction="20000"/>
          </a:bodyPr>
          <a:lstStyle/>
          <a:p>
            <a:pPr>
              <a:buFont typeface="Arial" pitchFamily="34" charset="0"/>
              <a:buChar char="•"/>
              <a:defRPr/>
            </a:pPr>
            <a:r>
              <a:rPr lang="en-US" sz="3200" i="1" dirty="0">
                <a:latin typeface="+mn-lt"/>
                <a:cs typeface="+mn-cs"/>
              </a:rPr>
              <a:t>Cost of power. </a:t>
            </a:r>
            <a:r>
              <a:rPr lang="en-US" sz="3200" dirty="0">
                <a:latin typeface="+mn-lt"/>
                <a:cs typeface="+mn-cs"/>
              </a:rPr>
              <a:t>The cost of electricity to operate a data center currently is 15 to 20 percent of the total cost of operation. </a:t>
            </a:r>
          </a:p>
          <a:p>
            <a:pPr>
              <a:buFont typeface="Arial" pitchFamily="34" charset="0"/>
              <a:buChar char="•"/>
              <a:defRPr/>
            </a:pPr>
            <a:r>
              <a:rPr lang="en-US" sz="3200" dirty="0">
                <a:latin typeface="+mn-lt"/>
                <a:cs typeface="+mn-cs"/>
              </a:rPr>
              <a:t>Per-server power costs are lower in large data centers</a:t>
            </a:r>
          </a:p>
          <a:p>
            <a:pPr lvl="1">
              <a:defRPr/>
            </a:pPr>
            <a:r>
              <a:rPr lang="en-US" sz="2800" dirty="0">
                <a:latin typeface="+mn-lt"/>
                <a:cs typeface="+mn-cs"/>
              </a:rPr>
              <a:t>Sharing of items such as racks and switches. </a:t>
            </a:r>
          </a:p>
          <a:p>
            <a:pPr lvl="1">
              <a:defRPr/>
            </a:pPr>
            <a:r>
              <a:rPr lang="en-US" sz="2800" dirty="0">
                <a:latin typeface="+mn-lt"/>
                <a:cs typeface="+mn-cs"/>
              </a:rPr>
              <a:t>Negotiated prices. L</a:t>
            </a:r>
            <a:r>
              <a:rPr lang="en-US" sz="3200" dirty="0">
                <a:latin typeface="+mn-lt"/>
                <a:cs typeface="+mn-cs"/>
              </a:rPr>
              <a:t>arge power users can negotiate significant discounts.</a:t>
            </a:r>
          </a:p>
          <a:p>
            <a:pPr lvl="1">
              <a:defRPr/>
            </a:pPr>
            <a:r>
              <a:rPr lang="en-US" sz="3200" dirty="0">
                <a:latin typeface="+mn-lt"/>
                <a:cs typeface="+mn-cs"/>
              </a:rPr>
              <a:t>Geographic choice. Large data centers can be located where power costs are lowest.</a:t>
            </a:r>
          </a:p>
          <a:p>
            <a:pPr lvl="1">
              <a:defRPr/>
            </a:pPr>
            <a:r>
              <a:rPr lang="en-US" sz="3200" dirty="0">
                <a:latin typeface="+mn-lt"/>
                <a:cs typeface="+mn-cs"/>
              </a:rPr>
              <a:t>Acquisition of cheaper power sources such as wind farms and rooftop solar energy.</a:t>
            </a:r>
          </a:p>
          <a:p>
            <a:pPr>
              <a:buFont typeface="Arial" pitchFamily="34" charset="0"/>
              <a:buChar char="•"/>
              <a:defRPr/>
            </a:pPr>
            <a:r>
              <a:rPr lang="en-US" sz="3200" i="1" dirty="0">
                <a:latin typeface="+mn-lt"/>
                <a:cs typeface="+mn-cs"/>
              </a:rPr>
              <a:t>Infrastructure labor costs. More efficient utilization of system administrators</a:t>
            </a:r>
          </a:p>
          <a:p>
            <a:pPr lvl="1">
              <a:defRPr/>
            </a:pPr>
            <a:r>
              <a:rPr lang="en-US" sz="2800" dirty="0">
                <a:latin typeface="+mn-lt"/>
                <a:cs typeface="+mn-cs"/>
              </a:rPr>
              <a:t>Small data center administrators service ~150 servers.</a:t>
            </a:r>
          </a:p>
          <a:p>
            <a:pPr lvl="1">
              <a:defRPr/>
            </a:pPr>
            <a:r>
              <a:rPr lang="en-US" sz="2800" dirty="0">
                <a:latin typeface="+mn-lt"/>
                <a:cs typeface="+mn-cs"/>
              </a:rPr>
              <a:t>Large data center administrators service &gt;1000 servers.</a:t>
            </a:r>
          </a:p>
        </p:txBody>
      </p:sp>
      <p:sp>
        <p:nvSpPr>
          <p:cNvPr id="7" name="Title 1">
            <a:extLst>
              <a:ext uri="{FF2B5EF4-FFF2-40B4-BE49-F238E27FC236}">
                <a16:creationId xmlns:a16="http://schemas.microsoft.com/office/drawing/2014/main" id="{0D755819-094D-4A1A-B12F-D403C4C4BE04}"/>
              </a:ext>
            </a:extLst>
          </p:cNvPr>
          <p:cNvSpPr>
            <a:spLocks noGrp="1"/>
          </p:cNvSpPr>
          <p:nvPr>
            <p:ph sz="quarter" idx="10"/>
          </p:nvPr>
        </p:nvSpPr>
        <p:spPr/>
        <p:txBody>
          <a:bodyPr rtlCol="0"/>
          <a:lstStyle/>
          <a:p>
            <a:pPr fontAlgn="auto">
              <a:spcAft>
                <a:spcPts val="0"/>
              </a:spcAft>
              <a:defRPr/>
            </a:pPr>
            <a:r>
              <a:rPr lang="en-US" dirty="0"/>
              <a:t>Reasons for Economies of Scale</a:t>
            </a:r>
          </a:p>
        </p:txBody>
      </p:sp>
      <p:sp>
        <p:nvSpPr>
          <p:cNvPr id="4" name="Footer Placeholder 3">
            <a:extLst>
              <a:ext uri="{FF2B5EF4-FFF2-40B4-BE49-F238E27FC236}">
                <a16:creationId xmlns:a16="http://schemas.microsoft.com/office/drawing/2014/main" id="{CF50FA41-969B-4B8F-9F6A-034BCAE8780F}"/>
              </a:ext>
            </a:extLst>
          </p:cNvPr>
          <p:cNvSpPr>
            <a:spLocks noGrp="1"/>
          </p:cNvSpPr>
          <p:nvPr>
            <p:ph type="ftr" sz="quarter" idx="12"/>
          </p:nvPr>
        </p:nvSpPr>
        <p:spPr/>
        <p:txBody>
          <a:bodyPr/>
          <a:lstStyle/>
          <a:p>
            <a:pPr>
              <a:defRPr/>
            </a:pPr>
            <a:r>
              <a:rPr lang="en-AU"/>
              <a:t>SE ZG651/ SS ZG653 Software Architectures</a:t>
            </a:r>
            <a:endParaRPr lang="en-AU" dirty="0"/>
          </a:p>
        </p:txBody>
      </p:sp>
      <p:sp>
        <p:nvSpPr>
          <p:cNvPr id="2" name="Date Placeholder 1">
            <a:extLst>
              <a:ext uri="{FF2B5EF4-FFF2-40B4-BE49-F238E27FC236}">
                <a16:creationId xmlns:a16="http://schemas.microsoft.com/office/drawing/2014/main" id="{2F17BC7A-EC3A-4E4C-B9BD-FE921A60AA6A}"/>
              </a:ext>
            </a:extLst>
          </p:cNvPr>
          <p:cNvSpPr>
            <a:spLocks noGrp="1"/>
          </p:cNvSpPr>
          <p:nvPr>
            <p:ph type="dt" sz="half" idx="11"/>
          </p:nvPr>
        </p:nvSpPr>
        <p:spPr/>
        <p:txBody>
          <a:bodyPr/>
          <a:lstStyle/>
          <a:p>
            <a:pPr>
              <a:defRPr/>
            </a:pPr>
            <a:r>
              <a:rPr lang="en-US"/>
              <a:t>October 21, 2023</a:t>
            </a:r>
          </a:p>
        </p:txBody>
      </p:sp>
      <p:sp>
        <p:nvSpPr>
          <p:cNvPr id="5" name="Slide Number Placeholder 4">
            <a:extLst>
              <a:ext uri="{FF2B5EF4-FFF2-40B4-BE49-F238E27FC236}">
                <a16:creationId xmlns:a16="http://schemas.microsoft.com/office/drawing/2014/main" id="{F6928F55-95CA-4723-8057-2A2F91069C1E}"/>
              </a:ext>
            </a:extLst>
          </p:cNvPr>
          <p:cNvSpPr>
            <a:spLocks noGrp="1"/>
          </p:cNvSpPr>
          <p:nvPr>
            <p:ph type="sldNum" sz="quarter" idx="13"/>
          </p:nvPr>
        </p:nvSpPr>
        <p:spPr/>
        <p:txBody>
          <a:bodyPr/>
          <a:lstStyle/>
          <a:p>
            <a:fld id="{1E8AB61E-584E-4BFA-A451-46687107BA9A}"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1DFD2C-E5D2-4B8F-BEE7-91AB5BFA9091}"/>
</file>

<file path=customXml/itemProps2.xml><?xml version="1.0" encoding="utf-8"?>
<ds:datastoreItem xmlns:ds="http://schemas.openxmlformats.org/officeDocument/2006/customXml" ds:itemID="{1F43481D-935B-412A-9B4D-16051557DF36}"/>
</file>

<file path=customXml/itemProps3.xml><?xml version="1.0" encoding="utf-8"?>
<ds:datastoreItem xmlns:ds="http://schemas.openxmlformats.org/officeDocument/2006/customXml" ds:itemID="{3C092DF6-B8E4-4919-97C3-8132D182A805}"/>
</file>

<file path=docProps/app.xml><?xml version="1.0" encoding="utf-8"?>
<Properties xmlns="http://schemas.openxmlformats.org/officeDocument/2006/extended-properties" xmlns:vt="http://schemas.openxmlformats.org/officeDocument/2006/docPropsVTypes">
  <Template/>
  <TotalTime>1458</TotalTime>
  <Words>1028</Words>
  <Application>Microsoft Office PowerPoint</Application>
  <PresentationFormat>On-screen Show (4:3)</PresentationFormat>
  <Paragraphs>105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Module 8 Part  1 Architectures for the Cloud-1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72</cp:revision>
  <dcterms:created xsi:type="dcterms:W3CDTF">2011-09-14T09:42:05Z</dcterms:created>
  <dcterms:modified xsi:type="dcterms:W3CDTF">2023-10-19T02:43:18Z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