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257" r:id="rId3"/>
    <p:sldId id="263" r:id="rId4"/>
    <p:sldId id="273" r:id="rId5"/>
    <p:sldId id="297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35DE38-1E0E-4022-8AFB-1529FA422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F4538-746F-4479-A017-A73B2A4BC8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20A348B-09F8-46E7-B091-728A99D95A92}" type="datetimeFigureOut">
              <a:rPr lang="en-IN"/>
              <a:pPr>
                <a:defRPr/>
              </a:pPr>
              <a:t>18-10-2023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F9E74DA-9FCD-4B4C-A01D-E9DFCB0CB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34E2B4E-D9E7-4821-B045-5CF2FCEF7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6520E-72D9-480D-8F71-E2680708D7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ACBAD-F916-4DF9-AF31-CA864F1D6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86B244-3F1C-44BA-8661-9596494EEC75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3EB0E3-78EB-4E09-AA00-6C48F5E866AF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39D17-D541-438B-9112-6CD8F74E85D2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3A7A0-6DA9-44C1-A9A5-A55DA950224A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C00EB-CF47-4378-81A6-A33A8CDDD7C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6B167C89-B305-48F4-8484-340B795503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31">
            <a:extLst>
              <a:ext uri="{FF2B5EF4-FFF2-40B4-BE49-F238E27FC236}">
                <a16:creationId xmlns:a16="http://schemas.microsoft.com/office/drawing/2014/main" id="{B1ED83C2-6366-4C0D-BAB5-CAEB0F696B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16FA63-C44A-4FB2-B8C9-F52A7ABE13F9}"/>
                </a:ext>
              </a:extLst>
            </p:cNvPr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35D05A-6096-420C-B73B-3DF45952A0BD}"/>
                </a:ext>
              </a:extLst>
            </p:cNvPr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64A135C2-051C-4125-86AF-F8293E30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402A6C18-F18D-4A77-9F5A-4EAABD54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C2FA98B-5268-4405-9BC5-A7B25455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7250" y="6356350"/>
            <a:ext cx="1936750" cy="365125"/>
          </a:xfrm>
        </p:spPr>
        <p:txBody>
          <a:bodyPr/>
          <a:lstStyle>
            <a:lvl1pPr>
              <a:defRPr/>
            </a:lvl1pPr>
          </a:lstStyle>
          <a:p>
            <a:fld id="{6CAB28BB-B62D-4BF6-815B-B9E29AA66B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55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34304734-E9A0-4641-9EF0-905AD6B15C1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91D85F-7106-44C5-8047-AE7F12EC3BF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0DB347-09A8-4DEF-B5F2-89DF26DE168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856BB1-74B4-4BB0-B360-7E6B891EE4A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819587DB-3A08-4654-901A-6A68E90BB02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A7C60-09ED-454F-AE96-789548386B5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40AF05-7518-4867-A801-F9C43F941EB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2915C8-E304-435E-B354-3D96739C63D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FCB72DC5-D471-41DD-A6AD-6498BCAFA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6AA8CC-83F9-4FDD-BBDF-2615730D4702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10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063528B3-81E5-4FA9-A80E-545DBD965F21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F620E-E0DC-4FE0-A839-328E9A6DCCC4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F8738F-0A70-4071-8C40-729DA615FE54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347589-0FD0-4486-ADC9-8A8D0BF9646C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999CEA1D-24DE-41CE-87D0-5F5F51E131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B7DAA-C2EB-4AF1-8C9E-F7FDEA99EEF8}"/>
              </a:ext>
            </a:extLst>
          </p:cNvPr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5731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bass\Documents\SAP3\SAP3 cover.jpg">
            <a:extLst>
              <a:ext uri="{FF2B5EF4-FFF2-40B4-BE49-F238E27FC236}">
                <a16:creationId xmlns:a16="http://schemas.microsoft.com/office/drawing/2014/main" id="{C4EF5917-40F4-41E2-9A75-E442EF997F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5888"/>
            <a:ext cx="18732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911586-4929-45FD-BFFF-062F1E66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October 21, 2023</a:t>
            </a: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3D8FDC-C589-4623-9FC3-0AEF2DDA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SE ZG651/ SS ZG653 Software Architectures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9A9042-F3AE-4CD3-A072-795CE47B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08A9E-B87D-403B-B0F7-7C6CAF5622A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0113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bass\Documents\SAP3\SAP3 cover.jpg">
            <a:extLst>
              <a:ext uri="{FF2B5EF4-FFF2-40B4-BE49-F238E27FC236}">
                <a16:creationId xmlns:a16="http://schemas.microsoft.com/office/drawing/2014/main" id="{981AC2B0-7B17-43ED-AF11-2DE4AEBE7D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5888"/>
            <a:ext cx="954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704ACEC-4251-4010-A038-1F4E8F4527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03350" y="6356350"/>
            <a:ext cx="63373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SE ZG651/ SS ZG653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40573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5CA729-001F-4FC7-9FCA-015BDE8EB11F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AF84-7BAE-4F2C-91CF-21532F85071A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DDBB4-159C-4FCC-867E-FA2CA6CE9150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99892-C591-481F-A819-F1425172E78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943674E8-1535-4A8F-9DBE-89F0974859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9A0C206D-4243-49D2-AAE8-BEA3DCD387F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8CB0EC-F338-4025-9872-51F389282E79}"/>
                </a:ext>
              </a:extLst>
            </p:cNvPr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D7A37A-B505-48D5-8E99-33392E94B804}"/>
                </a:ext>
              </a:extLst>
            </p:cNvPr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463DDF58-4380-4064-9E18-B9864A376A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A9A4F080-F986-43CE-8986-5E5C2BC34D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07D6317D-7791-429E-996B-8D6F2885CE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>
            <a:lvl1pPr>
              <a:defRPr/>
            </a:lvl1pPr>
          </a:lstStyle>
          <a:p>
            <a:fld id="{86F263A8-93D3-49CF-822E-9403522582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16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>
            <a:extLst>
              <a:ext uri="{FF2B5EF4-FFF2-40B4-BE49-F238E27FC236}">
                <a16:creationId xmlns:a16="http://schemas.microsoft.com/office/drawing/2014/main" id="{075DC781-EEE4-434B-9F79-73C1FFF3A7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A8EC2B-473F-4106-B125-3796C706C6F2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E73FA6A1-3DC6-4B11-839A-FD741C4808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6F5332-70B3-48EC-981C-BFE467A9DC40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FFA4F-3FF9-4A84-9537-5C09CBEB2A83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B1FA8-BD5B-466D-B386-3687CF942BA2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FA655A4D-2900-40E4-8337-F579483BE5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FD8695-F60F-4EB7-8269-6EADECB7B01B}"/>
                </a:ext>
              </a:extLst>
            </p:cNvPr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72821E-ACA3-4E94-89CC-9F539EC7CA47}"/>
                </a:ext>
              </a:extLst>
            </p:cNvPr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542AB71E-E608-45FA-9663-9D310E8BCE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21, 2023</a:t>
            </a:r>
            <a:endParaRPr lang="en-US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734AE74-D1F5-4317-9670-60816D12EF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CCB1FB7C-ED29-43F7-929D-2E8E0AFA87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C8333DC-BAAA-4221-8F5C-AF18FD05CC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69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1B326-804C-4BCC-85B8-E34A66FF2F43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DDA92272-AAC9-47D9-BD3E-F80CE5AD05C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11F7F0-7152-43BF-9039-EF29899BC017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813685-AFCE-494D-930A-355F085031F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E9C437-1EDC-47AB-95FC-775D06B5C763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C96EA57F-5C62-478E-A9BE-D792B52CC7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194ED6E9-DDA6-4D16-9365-81139A556B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7963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6E9DC6-AF6C-487D-B3E4-A156B80506F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A94A18-B9B3-4FCE-8020-796DC39821A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9386D2-43CA-466A-B75B-C8A9801FFEF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ADAA5CC-E21F-45F7-B734-5C1C5C229B8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C23D89-4940-41E7-993C-D98A7F9E747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4E3D03-EDE8-4DD5-BAA3-5B0C17DEC6F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DA1EC7-12E7-4AFC-B157-DB52674921C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3A64A46C-70E3-48EC-90BA-0A3421B3F3B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F2BD8B6B-238B-4013-9F15-D08E2C7C82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0FBDB38B-C655-43F1-BF87-DE8BF87003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1007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E8AB61E-584E-4BFA-A451-46687107B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99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1D6CA84D-0653-4CD7-974C-C5548E641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411DC0FB-786C-429B-8758-DE925FEE46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1C6390-5860-43D9-8E7C-CA293F34BCA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976BE1-B6EB-4C45-A866-3ABE32E162C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99A823-84DD-4AFF-A782-B95E4666309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EBB2D6E-ECB9-4401-91F0-3DDB0A35EBE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A5AC64-D4B0-4759-B6A3-AA09714D6AE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64608D-D289-417D-8C99-D980C641045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4EB8AC-9FB4-40B2-A5D2-583BAEDB7A6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771058C-0CF7-4428-B322-176685CBC972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2413C481-4F8C-4E0E-9E31-998BE40BB8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0E0BE0D-9682-464D-A9E1-0F0C268AC0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8B2D836-548A-454F-B786-F1F0A7BE43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038"/>
            <a:ext cx="2133600" cy="404812"/>
          </a:xfrm>
        </p:spPr>
        <p:txBody>
          <a:bodyPr/>
          <a:lstStyle>
            <a:lvl1pPr>
              <a:defRPr/>
            </a:lvl1pPr>
          </a:lstStyle>
          <a:p>
            <a:fld id="{CB7F507C-2DB6-421C-8E7C-BDCC792B9E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3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2D01E100-25BE-4572-927A-7C4B4E3A30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D28E95-B0BF-4D8D-B1DA-8D19295205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A760C4-0B6B-4EF3-80F6-1A1FB03CF7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04C5A6-FC6F-4687-B864-DCC3FC7478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507A30C3-A9E0-4545-A1E4-C373C1ADA4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B4D59A-29D9-4686-B62B-483C0B65288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3422C-8A9E-4747-8CF4-A24EB564CDD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FC6164-2AA9-49B4-8699-48B5C7492EA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79D4171C-1112-4C2A-B877-7F2290E6E2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C071C5-68DE-4868-9923-3E30087E43EE}"/>
              </a:ext>
            </a:extLst>
          </p:cNvPr>
          <p:cNvSpPr txBox="1"/>
          <p:nvPr userDrawn="1"/>
        </p:nvSpPr>
        <p:spPr>
          <a:xfrm>
            <a:off x="3314700" y="6599238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39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387CD7D0-B1C6-4F14-B803-39CE6FA2477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00EAE-DD97-406F-A9B7-4C892506FEC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DD022F-251F-4077-A3BF-25788F86808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0B76A8-4E0D-4A9A-9567-AD5EBC24111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83A16EB1-5680-4158-AB13-5ED6FA30E0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E1AFD3-D86C-41A5-A36C-638DECD4FD4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9DDF90-FFFF-479F-8DA0-A15CB0744B7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770141-BBD8-4F68-928E-BE39C4C8EA2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52E8FA44-D2E7-4BC3-A9AF-52E3C1F8CF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77D882-176E-402C-BD00-9C84C420E8D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D07BBB58-4D18-4E02-BCE2-559603849D3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C61F2A8F-5696-4590-A226-D9EC9F85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3FDE919D-23F9-4A94-BFD0-B2534FDCC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66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D7D2CBB-AFD0-4E6F-BED5-54B631BA7A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92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AFC64A01-682B-4584-B524-8C845656039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103643-379A-42D5-8D10-83F482529ED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68A6CE-B0B8-41B5-8EE0-B30B742EF29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4595B0-0F4C-465F-ABA3-E901CBAC722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DB035FEB-31C6-468C-B09F-86734B7EE00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D6DC45-0AF4-4D0B-B712-96D9236E632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794028-D0D2-4303-9E55-CFE5C325A77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432B68-F88E-4790-95BA-E863BA3110F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7EB86806-0AF9-416E-ADFC-5DC356BDE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C77851-B5B6-473D-AD50-8EE046CE780E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A02F96C4-9544-47DE-A0B0-C7454805F8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D0E71A5-BBAA-40A8-AD7B-B77A84430E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13D55A8-E8FB-4720-A663-1AB96374B6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55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2B1EABB-05B8-4E8B-BE34-9BE7D308B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69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DE399313-D859-4DBA-9411-52811554A51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0B0036-3D9C-4378-B4ED-C234433474B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25791B-964D-435F-AFC0-847658C346D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501748-FC89-4741-B05A-26779F48DB6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E1D212D-5361-4D41-8EC3-2249B837C6D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1A705C-CA4D-46B7-B099-5A9A44E60DC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FACF11-CE05-45EB-BAA0-98A0360EF86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97282A-F977-4DF5-B1D2-48DAFBB0561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95EC2E94-3E61-4322-ABA3-C212A4CE0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ECDE3B-394D-4904-8BC0-ADD4B7A9EEE4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9">
            <a:extLst>
              <a:ext uri="{FF2B5EF4-FFF2-40B4-BE49-F238E27FC236}">
                <a16:creationId xmlns:a16="http://schemas.microsoft.com/office/drawing/2014/main" id="{11FCD529-3D89-4392-A4B0-91FE1A1DDA4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A900A6C-5910-45DD-9CC7-ACA1DD4ED0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638DCEF-AF53-44D9-A04C-06C9917CD6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3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77D78B2-C465-426F-89EC-0511B22767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88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3EB11-03F0-4308-82D2-BAF564DD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1472BE6-5BB5-4A1A-A4FA-6E518518D3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084A-9C1E-4668-8CD5-8DC98F3F3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October 21,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962A2-1AAE-4DED-85EB-AF9E94755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6847-1443-4527-B348-A1CD49691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A8DAF65-FE73-4DA9-B434-4B40AAF2A3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31883-2013-40C6-B353-6008255E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Module 8</a:t>
            </a:r>
            <a:br>
              <a:rPr lang="en-US" dirty="0"/>
            </a:br>
            <a:r>
              <a:rPr lang="en-US"/>
              <a:t>Part 2</a:t>
            </a:r>
            <a:br>
              <a:rPr lang="en-US" dirty="0"/>
            </a:br>
            <a:r>
              <a:rPr lang="en-AU" sz="3200" dirty="0"/>
              <a:t>Architectures for the Cloud -2</a:t>
            </a:r>
            <a:endParaRPr lang="en-US" sz="3200" dirty="0"/>
          </a:p>
        </p:txBody>
      </p:sp>
      <p:sp>
        <p:nvSpPr>
          <p:cNvPr id="15363" name="Content Placeholder 5">
            <a:extLst>
              <a:ext uri="{FF2B5EF4-FFF2-40B4-BE49-F238E27FC236}">
                <a16:creationId xmlns:a16="http://schemas.microsoft.com/office/drawing/2014/main" id="{76D08A4C-E17A-4240-A9F0-0F03F4111F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Harvinder S Jabbal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SE ZG651/ SS 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989AD5-2BB1-44BE-A3D4-6C0B2A812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C6961BD-D163-4845-885E-6999DC585D4C}" type="slidenum">
              <a:rPr lang="en-US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5DEB5-6DDA-4D9A-9D35-3BF3F2280A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3011-43D8-4422-88AD-55247DC1333C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CC40-C816-4501-9A27-5EED5F87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 rtlCol="0"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Application writes as to any file system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Client buffers until it gets 64K block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Client informs </a:t>
            </a:r>
            <a:r>
              <a:rPr lang="en-US" dirty="0" err="1"/>
              <a:t>NameNode</a:t>
            </a:r>
            <a:r>
              <a:rPr lang="en-US" dirty="0"/>
              <a:t> it wishes to write a new block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/>
              <a:t>NameNode</a:t>
            </a:r>
            <a:r>
              <a:rPr lang="en-US" dirty="0"/>
              <a:t> returns list of three </a:t>
            </a:r>
            <a:r>
              <a:rPr lang="en-US" dirty="0" err="1"/>
              <a:t>DataNodes</a:t>
            </a:r>
            <a:r>
              <a:rPr lang="en-US" dirty="0"/>
              <a:t> to hold block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Client sends block to first </a:t>
            </a:r>
            <a:r>
              <a:rPr lang="en-US" dirty="0" err="1"/>
              <a:t>DataNode</a:t>
            </a:r>
            <a:r>
              <a:rPr lang="en-US" dirty="0"/>
              <a:t> and informs </a:t>
            </a:r>
            <a:r>
              <a:rPr lang="en-US" dirty="0" err="1"/>
              <a:t>DataNode</a:t>
            </a:r>
            <a:r>
              <a:rPr lang="en-US" dirty="0"/>
              <a:t> of other two replicas.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First </a:t>
            </a:r>
            <a:r>
              <a:rPr lang="en-US" dirty="0" err="1"/>
              <a:t>DataNode</a:t>
            </a:r>
            <a:r>
              <a:rPr lang="en-US" dirty="0"/>
              <a:t> writes block and sends it to second </a:t>
            </a:r>
            <a:r>
              <a:rPr lang="en-US" dirty="0" err="1"/>
              <a:t>DataNode</a:t>
            </a:r>
            <a:r>
              <a:rPr lang="en-US" dirty="0"/>
              <a:t>. Second </a:t>
            </a:r>
            <a:r>
              <a:rPr lang="en-US" dirty="0" err="1"/>
              <a:t>DataNode</a:t>
            </a:r>
            <a:r>
              <a:rPr lang="en-US" dirty="0"/>
              <a:t> writes block and sends it to last </a:t>
            </a:r>
            <a:r>
              <a:rPr lang="en-US" dirty="0" err="1"/>
              <a:t>DataNode</a:t>
            </a:r>
            <a:r>
              <a:rPr lang="en-US" dirty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Each </a:t>
            </a:r>
            <a:r>
              <a:rPr lang="en-US" dirty="0" err="1"/>
              <a:t>DataNode</a:t>
            </a:r>
            <a:r>
              <a:rPr lang="en-US" dirty="0"/>
              <a:t> reports to client when it has completed its write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Client commits write to </a:t>
            </a:r>
            <a:r>
              <a:rPr lang="en-US" dirty="0" err="1"/>
              <a:t>NameNode</a:t>
            </a:r>
            <a:r>
              <a:rPr lang="en-US" dirty="0"/>
              <a:t> when it has heard from all three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04504F-67D2-4B35-89E8-5041480F20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HDFS Write – Sunny Day Scenario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290AA-7202-4E9F-A458-0943CFB1B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A8740-2844-4F6C-BD51-C96E70A2D5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63602-D4A6-407C-8C44-DB4317C100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77D5A704-E806-4A31-8B71-06BBA80A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Client fails 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Application detects and retries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Write is not complete until committed by Client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NameNode fails 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Backup NameNode takes over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Log file maintained to avoid losing information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DataNodes maintain true list of which blocks they each have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Client detects and retries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DataNode fails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Client (or earlier DataNode in pipeline) detects and asks NameNode for different DataNode.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Since each block is replicated three times, a failure in a DataNode does not lose any data.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43F51F-14D4-42EF-A1BB-A07F6E6EA8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HDFS Write – Failure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D8DC8-506F-4D03-B885-8D0BE21DED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448CB-6B1F-465C-B12D-ACD4970056A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835C09-08F9-49DF-8F23-6B640B779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ECC8E701-8ECB-408F-8BA9-49FCEAAE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Every Virtual Machine is assigned an IP address.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Every message using TCP/IP includes IP address in header.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Gateway for cloud can adjust IP address for various purposes.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455DB3-3EDE-4911-9937-86CB0AA399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F64CA-7A49-4113-B312-9174745A48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E6330-A041-4035-9150-943E8CA943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FB4BF6-EA99-4D2B-A17D-66C5F4C7B4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2DDA17B4-A965-41BB-AD67-1CC1CC92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IaaS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PaaS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DataBases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4B116-4DC8-405E-B0FD-8788A98F41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Sample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7B4AF-8CB7-49AC-BACB-B09CD62994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FE898-6344-4384-919B-325DE8680D6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12D7B-48A5-437F-8212-E59D81CB946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0C56B3EA-2F08-4D5C-A538-6FFF7389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An arrangement of servers that manages the base technologies.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Servers are arranged in clusters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May  be thousands of servers in a cluster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Some servers are used as the infrastructure of the IaaS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Every server has a hypervisor as its base.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48F2D9-8494-419F-BFDD-CB2A58A10D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IaaS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2BFB4-5A43-456E-9759-5F599F750F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5C742-601B-4F8E-A820-2CF0B0332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6E61F-ACD0-4D16-BA5D-2C52B0D437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7395A6F-56DF-4EE5-9106-D519069D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IaaS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08F2F4-B692-4FB0-B4D4-1E9AC15DE2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IaaS Architecture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55DB7-6700-4EEB-9E6A-62567B2294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73AE8BA1-AEAE-4926-A7BD-DB9FCBAD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31900"/>
            <a:ext cx="7602537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3964F-4EED-4569-BF9C-E00533F6D5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476EC-B865-4874-BE13-DD5478FA06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76598DAF-95C0-4F3C-8346-39AA48AA7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Cluster Manager responsible for managing each cluster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Persistent Object Manager manages persistence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Virtual Resource Manager manages other resources. It acts as a gateway for messages.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The File System Manager is similar to HDFS. It manages the network wide file system.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52D373-96B7-40DC-AC0A-F5C8AA45BC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IaaS</a:t>
            </a:r>
            <a:r>
              <a:rPr lang="en-US" dirty="0"/>
              <a:t> Architecture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B8A51-BCAC-46E4-AC2F-92E911F586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6B429-33BE-4A56-BBF6-CE0586C7E8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310C0D-B211-40CB-A5E9-CF0D5152C3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D666-5113-4F78-9784-A716F971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Automatic reallocation of IP addresses in the case of a failure of the underlying virtual machine instance.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Automatic Scaling. Create or delete new virtual machines depending on load.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DD307C-E3EA-4C31-99DF-CB9ADC44CE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Services Provided by </a:t>
            </a:r>
            <a:r>
              <a:rPr lang="en-US" dirty="0" err="1"/>
              <a:t>IaaS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8DA00-95B8-415A-AC54-19E78243BB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5356E-0780-4558-87E9-401B647D89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3B82A-81F3-4989-A4C0-7F4E29C309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A7B0-D26F-40AB-B734-B7077A9A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Provides an integrated stack for developer.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E.g. LAMP stack</a:t>
            </a:r>
          </a:p>
          <a:p>
            <a:pPr lvl="1">
              <a:defRPr/>
            </a:pPr>
            <a:r>
              <a:rPr lang="en-US" sz="2800" dirty="0">
                <a:latin typeface="+mn-lt"/>
                <a:cs typeface="+mn-cs"/>
              </a:rPr>
              <a:t>Linux, Apache, MySQL, Python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The developer writes code in Python and the </a:t>
            </a:r>
            <a:r>
              <a:rPr lang="en-US" sz="3200" dirty="0" err="1">
                <a:latin typeface="+mn-lt"/>
                <a:cs typeface="+mn-cs"/>
              </a:rPr>
              <a:t>PaaS</a:t>
            </a:r>
            <a:r>
              <a:rPr lang="en-US" sz="3200" dirty="0">
                <a:latin typeface="+mn-lt"/>
                <a:cs typeface="+mn-cs"/>
              </a:rPr>
              <a:t> manages assignment to underlying layers of the stack.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17CBDB-77E8-4A80-9B2F-D63E1BEF65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B6EC7-7418-450B-9D1D-3D476C1609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C4747-919D-4CDF-A4C8-10141D66F44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6111B-C0D4-4693-BB2B-7E29F3ACCF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FB759-851E-47E3-AD16-AB782624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 rtlCol="0">
            <a:normAutofit fontScale="92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Why relational databases came into question</a:t>
            </a:r>
          </a:p>
          <a:p>
            <a:pPr lvl="1">
              <a:defRPr/>
            </a:pPr>
            <a:r>
              <a:rPr lang="en-US" sz="2800" dirty="0">
                <a:latin typeface="+mn-lt"/>
                <a:cs typeface="+mn-cs"/>
              </a:rPr>
              <a:t>Massive amounts of data are collected from web systems. Much of this data is processed sequentially and so RDBMSs introduce overhead, especially during creation and maintenance.</a:t>
            </a:r>
          </a:p>
          <a:p>
            <a:pPr lvl="1">
              <a:defRPr/>
            </a:pPr>
            <a:r>
              <a:rPr lang="en-US" sz="2800" dirty="0">
                <a:latin typeface="+mn-lt"/>
                <a:cs typeface="+mn-cs"/>
              </a:rPr>
              <a:t>The CAP Theorem shows that it is not possible to simultaneously achieve consistency, availability, and partitioning. </a:t>
            </a:r>
          </a:p>
          <a:p>
            <a:pPr lvl="1">
              <a:defRPr/>
            </a:pPr>
            <a:r>
              <a:rPr lang="en-US" sz="2800" dirty="0">
                <a:latin typeface="+mn-lt"/>
                <a:cs typeface="+mn-cs"/>
              </a:rPr>
              <a:t>The relational model is not the best model for some applications.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Caused the introduction of new data models</a:t>
            </a:r>
          </a:p>
          <a:p>
            <a:pPr lvl="1">
              <a:defRPr/>
            </a:pPr>
            <a:r>
              <a:rPr lang="en-US" dirty="0"/>
              <a:t>Key-value</a:t>
            </a:r>
          </a:p>
          <a:p>
            <a:pPr lvl="1">
              <a:defRPr/>
            </a:pPr>
            <a:r>
              <a:rPr lang="en-US" dirty="0"/>
              <a:t>Document centric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D2EA2F-701D-4FEB-A39A-6BD15A5EB7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7E2B3-45AE-4D67-AE88-F16E7AF763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F7E3B-D1C2-4EF4-B34A-DE55BD3743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C58BD-E6A1-4C97-8A01-E42B054138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316581-82DC-491D-B016-FB3EA47648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Architectures for the Cloud - 2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C6752-2A61-4A3E-B133-D7BAA84DA6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FA64AB4-FB47-4ECE-9AFE-639A5AC168CE}" type="slidenum">
              <a:rPr lang="en-US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15FE2-8C8F-4AD1-B07F-4F31C46C12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2AF15-3F37-424D-9E77-1013DED00FD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ED637DC9-95E1-47E1-9845-08C3CA61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One column designated as a key. The others are all values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No schema so data can have key + any other values. The values are identified by their variable name.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Data values are also time stamped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Hbase does not support transactions. Time stamps are used to detect collisions after the fact.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46689A-A70D-47D3-ADB7-3CD34D2F70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Key Value –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64129-886C-4628-A498-A170CA4BA3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8A943-74DD-491F-A65C-D4E122A0BB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D08E7-09F6-4C73-9B0C-DE2BD956FF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BFB85942-B229-4C8B-900A-2C5911B2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Stores objects rather than data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Access data through containing object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Objects can also contain links to other objects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No concept of primary or secondary index. A field is indexed or it is not.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9A28CB-249A-44B0-B4CD-F688AB52D6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Document Centric –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5BCC1-3AB1-40CB-B1ED-A001443126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7142B-B2EC-4789-B3D9-1352B0CE764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05C57-1C10-47A1-B8D8-50FDE86411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23385289-A2BB-4738-B77A-E428F087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Transactions. No locking is performed. The application must detect interference with other users.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Schemas. No predefined schemas. The application must use correct name.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Consistency. The CAP theorem says something must give. Usually consistency is replaced by “eventual consistency”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Normalization and Joins. Performing a join requires that the join field is indexed. Because there is not a guaranteed index field, joins cannot be performed. This means normalization of tables is not supported.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F53EAD-1687-45AE-9EA2-E814161C8D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is Omitted From These DBs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8DD9A-6969-4B31-8684-EF2076A4B9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E8331-801E-4505-8FD3-407C11FD484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891AA-BD0E-429F-A4A3-3B4DB064D3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A0418C9C-59DA-4DC0-AF2F-9296171C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Quality attributes that are different in a cloud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Security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Performance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Availability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0D9881-6BA6-40B5-B100-2B661CB67A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Architecting in a Cloud Environment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E9D97-819C-4127-8B29-75861902FA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DF980-0CBA-4438-9355-B1C9714A8E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7AE712-0BF6-455C-90B6-B0DAF91C4C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937C-880F-4F10-920E-E89F6D8E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 rtlCol="0">
            <a:normAutofit fontScale="850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Multi-tenancy introduces additional concerns over non-cloud environments.</a:t>
            </a:r>
          </a:p>
          <a:p>
            <a:pPr lvl="1">
              <a:defRPr/>
            </a:pPr>
            <a:r>
              <a:rPr lang="en-US" sz="2800" dirty="0">
                <a:latin typeface="+mn-lt"/>
                <a:cs typeface="+mn-cs"/>
              </a:rPr>
              <a:t>Inadvertent information sharing. Possible that information may be shared because of shared use of resources. E.g. information on a disk may remain if the disk is reallocated.</a:t>
            </a:r>
          </a:p>
          <a:p>
            <a:pPr lvl="1">
              <a:defRPr/>
            </a:pPr>
            <a:r>
              <a:rPr lang="en-US" sz="2800" dirty="0">
                <a:latin typeface="+mn-lt"/>
                <a:cs typeface="+mn-cs"/>
              </a:rPr>
              <a:t>A virtual machine “escape”. One user can break the hypervisor. So far, purely academic.</a:t>
            </a:r>
          </a:p>
          <a:p>
            <a:pPr lvl="1">
              <a:defRPr/>
            </a:pPr>
            <a:r>
              <a:rPr lang="en-US" sz="2800" dirty="0">
                <a:latin typeface="+mn-lt"/>
                <a:cs typeface="+mn-cs"/>
              </a:rPr>
              <a:t> Side channel attacks. One user can detect information through monitoring cache, for example. Again, so far, purely academic.</a:t>
            </a:r>
          </a:p>
          <a:p>
            <a:pPr lvl="1">
              <a:defRPr/>
            </a:pPr>
            <a:r>
              <a:rPr lang="en-US" sz="2800" dirty="0">
                <a:latin typeface="+mn-lt"/>
                <a:cs typeface="+mn-cs"/>
              </a:rPr>
              <a:t>Denial of Service attacks. One users can consume resources and  deny them to other users.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Organizations need to consider risks when deciding what applications to host in the cloud.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3C6DD7-E44A-415C-A2FD-ED69CA2767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Security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13D63-0557-4F62-AAA3-499C5A591F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CB54-669F-4182-84BD-17A49038AD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CCC9B-0A1B-4413-8066-C64865D74E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A6BD5092-25C6-4937-9247-F5E59006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Auto-scaling provides additional performance when load grows.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Response time for new resources may not be adequate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Architects need to be aware of resource requirements for applications</a:t>
            </a:r>
          </a:p>
          <a:p>
            <a:pPr lvl="2"/>
            <a:r>
              <a:rPr lang="en-US" altLang="en-US"/>
              <a:t>Build that knowledge into the applications</a:t>
            </a:r>
          </a:p>
          <a:p>
            <a:pPr lvl="2"/>
            <a:r>
              <a:rPr lang="en-US" altLang="en-US"/>
              <a:t>May applications self aware so that they can be proactive with respect to resource needs.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BD17DB-0792-468B-964E-413AB07378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97855-D294-4AC5-AFDD-2AC4B4CAB4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04CE8-34DE-4207-97C7-29FB074AB5D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E262A-7643-4EC4-862A-3CA58F4C27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6E44CA38-180F-45FD-805E-4029AAB2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Failure is a common occurrence in the cloud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With 1000s of servers, failure is to be expected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Cloud providers ensure that the cloud itself will remain available with some notable exceptions.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Application developers must assume instances will fail and build in detection and correction mechanisms in case of failure.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1A9148-DF8C-4C9C-AC28-E0FB8B38D5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Availability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D60DD-FD8F-4ECE-8D20-4B332544D0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F527E-D1B4-4BD8-A582-0B92F54AB9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3AEBD-9A05-445A-AC8E-2D472C4098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82176EEA-37FC-4C80-B27C-4DDEA04B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The cloud provides a new platform for applications with some different characteristics.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Architect needs to know how a cloud cluster works and pay special attention to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Security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Performance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Availability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CB59E8-2AC6-4D2C-8FB1-C7E5845FA7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0DAA-7902-4C02-A3C2-5CEAB1C5E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BCBB1-C82C-43CA-9F24-4650E7343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3E71B-E107-4103-B33D-236CB34E42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5BD-A9E3-4419-9BE8-247AE03E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Base Mechanisms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Sample Technologies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Architecting in a Cloud Environment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715F36-5ED9-4E1C-BDA3-C4903A4AF9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Session Outline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BFDF9-1154-4619-B3D2-FFC119806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F84D7-C829-4A27-A4AE-E0BBD62722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A1E5-03BB-4094-9774-4E3C648129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5ED1-7284-4286-AE65-2FE5ED5E0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Hypervisor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Virtual Machine</a:t>
            </a:r>
          </a:p>
          <a:p>
            <a:pPr>
              <a:buClrTx/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File system</a:t>
            </a:r>
            <a:endParaRPr lang="en-US" sz="3200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Network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1F9A9F-12E6-4243-835B-D25DDA66A7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Basic Mechanisms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C9D0C-F18F-458B-8FDE-74C5A22DE4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18A53-1EB7-4211-988B-D5B372B478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3BBAC-0896-4250-B6F5-7D086BC943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325C-EDE2-4E32-90E0-3E6F0A72C5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Virtual Memory Page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24A7-D6A2-41F3-B162-239E442578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C105-C18B-4AA5-BEA6-F78B77A7C7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807F-9BF5-4784-8626-5B991BEEB5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34EE1C7-35FC-4130-833C-7D043E1A27B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340873"/>
              </p:ext>
            </p:extLst>
          </p:nvPr>
        </p:nvGraphicFramePr>
        <p:xfrm>
          <a:off x="1219200" y="1356797"/>
          <a:ext cx="6934199" cy="520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2" imgW="4570654" imgH="3427618" progId="PowerPoint.Slide.12">
                  <p:embed/>
                </p:oleObj>
              </mc:Choice>
              <mc:Fallback>
                <p:oleObj name="Slide" r:id="rId2" imgW="4570654" imgH="3427618" progId="PowerPoint.Slide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802A3AD-B960-4A84-BD33-77E77DC81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356797"/>
                        <a:ext cx="6934199" cy="5200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17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11631D8-BEB7-4D92-92EE-3166D78EEF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Hypervisor Manages Virtualization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5710-8414-4FCA-9DA6-16713D5FDA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9701" name="TextBox 37">
            <a:extLst>
              <a:ext uri="{FF2B5EF4-FFF2-40B4-BE49-F238E27FC236}">
                <a16:creationId xmlns:a16="http://schemas.microsoft.com/office/drawing/2014/main" id="{9B6A25BE-62ED-4628-8764-CBDF99B86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946150"/>
            <a:ext cx="1392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AU" altLang="en-US" sz="2000" dirty="0"/>
              <a:t>Host Server</a:t>
            </a:r>
          </a:p>
        </p:txBody>
      </p:sp>
      <p:sp>
        <p:nvSpPr>
          <p:cNvPr id="29702" name="Rounded Rectangle 121">
            <a:extLst>
              <a:ext uri="{FF2B5EF4-FFF2-40B4-BE49-F238E27FC236}">
                <a16:creationId xmlns:a16="http://schemas.microsoft.com/office/drawing/2014/main" id="{04D7159C-E948-4577-B546-62D14ADF6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1652588"/>
            <a:ext cx="1219200" cy="2847975"/>
          </a:xfrm>
          <a:prstGeom prst="roundRect">
            <a:avLst>
              <a:gd name="adj" fmla="val 16667"/>
            </a:avLst>
          </a:prstGeom>
          <a:solidFill>
            <a:srgbClr val="5CA1FB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VM</a:t>
            </a:r>
            <a:r>
              <a:rPr lang="en-US" altLang="en-US" sz="2000" b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29703" name="Rounded Rectangle 3">
            <a:extLst>
              <a:ext uri="{FF2B5EF4-FFF2-40B4-BE49-F238E27FC236}">
                <a16:creationId xmlns:a16="http://schemas.microsoft.com/office/drawing/2014/main" id="{5839ABB2-9D19-4793-9346-71E8510A8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98" y="1906133"/>
            <a:ext cx="1666875" cy="2778125"/>
          </a:xfrm>
          <a:prstGeom prst="roundRect">
            <a:avLst>
              <a:gd name="adj" fmla="val 16667"/>
            </a:avLst>
          </a:prstGeom>
          <a:solidFill>
            <a:srgbClr val="5CA1FB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VM</a:t>
            </a:r>
            <a:r>
              <a:rPr lang="en-US" altLang="en-US" sz="2000" b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</p:txBody>
      </p:sp>
      <p:cxnSp>
        <p:nvCxnSpPr>
          <p:cNvPr id="29704" name="Straight Arrow Connector 123">
            <a:extLst>
              <a:ext uri="{FF2B5EF4-FFF2-40B4-BE49-F238E27FC236}">
                <a16:creationId xmlns:a16="http://schemas.microsoft.com/office/drawing/2014/main" id="{38FF9332-4B2C-44F1-BE2E-7355523A63C1}"/>
              </a:ext>
            </a:extLst>
          </p:cNvPr>
          <p:cNvCxnSpPr>
            <a:cxnSpLocks noChangeShapeType="1"/>
            <a:stCxn id="141" idx="3"/>
          </p:cNvCxnSpPr>
          <p:nvPr/>
        </p:nvCxnSpPr>
        <p:spPr bwMode="auto">
          <a:xfrm>
            <a:off x="2409825" y="5334000"/>
            <a:ext cx="1833563" cy="95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9705" name="Group 25">
            <a:extLst>
              <a:ext uri="{FF2B5EF4-FFF2-40B4-BE49-F238E27FC236}">
                <a16:creationId xmlns:a16="http://schemas.microsoft.com/office/drawing/2014/main" id="{8C54485D-EBC0-4D20-B60B-60C39DD3111C}"/>
              </a:ext>
            </a:extLst>
          </p:cNvPr>
          <p:cNvGrpSpPr>
            <a:grpSpLocks/>
          </p:cNvGrpSpPr>
          <p:nvPr/>
        </p:nvGrpSpPr>
        <p:grpSpPr bwMode="auto">
          <a:xfrm>
            <a:off x="4662488" y="2506663"/>
            <a:ext cx="762000" cy="71437"/>
            <a:chOff x="6248400" y="1676400"/>
            <a:chExt cx="762000" cy="76200"/>
          </a:xfrm>
        </p:grpSpPr>
        <p:sp>
          <p:nvSpPr>
            <p:cNvPr id="29722" name="Oval 125">
              <a:extLst>
                <a:ext uri="{FF2B5EF4-FFF2-40B4-BE49-F238E27FC236}">
                  <a16:creationId xmlns:a16="http://schemas.microsoft.com/office/drawing/2014/main" id="{27B190FE-D1B9-40E3-A3D1-FBA7C276B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1676400"/>
              <a:ext cx="152400" cy="76200"/>
            </a:xfrm>
            <a:prstGeom prst="ellipse">
              <a:avLst/>
            </a:prstGeom>
            <a:solidFill>
              <a:srgbClr val="5CA1FB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23" name="Oval 126">
              <a:extLst>
                <a:ext uri="{FF2B5EF4-FFF2-40B4-BE49-F238E27FC236}">
                  <a16:creationId xmlns:a16="http://schemas.microsoft.com/office/drawing/2014/main" id="{89B37D03-31CF-4F96-BC56-BEB8952E7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1676400"/>
              <a:ext cx="152400" cy="76200"/>
            </a:xfrm>
            <a:prstGeom prst="ellipse">
              <a:avLst/>
            </a:prstGeom>
            <a:solidFill>
              <a:srgbClr val="5CA1FB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24" name="Oval 127">
              <a:extLst>
                <a:ext uri="{FF2B5EF4-FFF2-40B4-BE49-F238E27FC236}">
                  <a16:creationId xmlns:a16="http://schemas.microsoft.com/office/drawing/2014/main" id="{D88DAEE8-BB1C-4C0C-B0AA-4268915EF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676400"/>
              <a:ext cx="152400" cy="76200"/>
            </a:xfrm>
            <a:prstGeom prst="ellipse">
              <a:avLst/>
            </a:prstGeom>
            <a:solidFill>
              <a:srgbClr val="5CA1FB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9706" name="TextBox 128">
            <a:extLst>
              <a:ext uri="{FF2B5EF4-FFF2-40B4-BE49-F238E27FC236}">
                <a16:creationId xmlns:a16="http://schemas.microsoft.com/office/drawing/2014/main" id="{E97B1D53-92F1-499F-821C-0C85D6A91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941888"/>
            <a:ext cx="158273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Target address of next instruction</a:t>
            </a:r>
          </a:p>
        </p:txBody>
      </p:sp>
      <p:grpSp>
        <p:nvGrpSpPr>
          <p:cNvPr id="29707" name="Group 28">
            <a:extLst>
              <a:ext uri="{FF2B5EF4-FFF2-40B4-BE49-F238E27FC236}">
                <a16:creationId xmlns:a16="http://schemas.microsoft.com/office/drawing/2014/main" id="{AA5AED7D-FD08-454F-B1FE-D9C7D91FEEC9}"/>
              </a:ext>
            </a:extLst>
          </p:cNvPr>
          <p:cNvGrpSpPr>
            <a:grpSpLocks/>
          </p:cNvGrpSpPr>
          <p:nvPr/>
        </p:nvGrpSpPr>
        <p:grpSpPr bwMode="auto">
          <a:xfrm>
            <a:off x="3519488" y="3575050"/>
            <a:ext cx="771525" cy="661988"/>
            <a:chOff x="5105400" y="3276600"/>
            <a:chExt cx="771212" cy="707886"/>
          </a:xfrm>
        </p:grpSpPr>
        <p:sp>
          <p:nvSpPr>
            <p:cNvPr id="29720" name="TextBox 130">
              <a:extLst>
                <a:ext uri="{FF2B5EF4-FFF2-40B4-BE49-F238E27FC236}">
                  <a16:creationId xmlns:a16="http://schemas.microsoft.com/office/drawing/2014/main" id="{1382CC6D-4494-4964-B7E6-A006150FD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922" y="3276600"/>
              <a:ext cx="7396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000"/>
                <a:t>Page </a:t>
              </a:r>
            </a:p>
            <a:p>
              <a:r>
                <a:rPr lang="en-US" altLang="en-US" sz="2000"/>
                <a:t>Table</a:t>
              </a:r>
            </a:p>
          </p:txBody>
        </p:sp>
        <p:sp>
          <p:nvSpPr>
            <p:cNvPr id="29721" name="Rounded Rectangle 131">
              <a:extLst>
                <a:ext uri="{FF2B5EF4-FFF2-40B4-BE49-F238E27FC236}">
                  <a16:creationId xmlns:a16="http://schemas.microsoft.com/office/drawing/2014/main" id="{7EEC1CAD-A98A-4B90-AA25-285617D6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276600"/>
              <a:ext cx="762000" cy="685800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9708" name="Group 29">
            <a:extLst>
              <a:ext uri="{FF2B5EF4-FFF2-40B4-BE49-F238E27FC236}">
                <a16:creationId xmlns:a16="http://schemas.microsoft.com/office/drawing/2014/main" id="{50153752-C048-4AE3-9F93-59CA9D954087}"/>
              </a:ext>
            </a:extLst>
          </p:cNvPr>
          <p:cNvGrpSpPr>
            <a:grpSpLocks/>
          </p:cNvGrpSpPr>
          <p:nvPr/>
        </p:nvGrpSpPr>
        <p:grpSpPr bwMode="auto">
          <a:xfrm>
            <a:off x="5881688" y="3575050"/>
            <a:ext cx="769937" cy="661988"/>
            <a:chOff x="5105400" y="3276600"/>
            <a:chExt cx="771212" cy="707886"/>
          </a:xfrm>
        </p:grpSpPr>
        <p:sp>
          <p:nvSpPr>
            <p:cNvPr id="29718" name="TextBox 133">
              <a:extLst>
                <a:ext uri="{FF2B5EF4-FFF2-40B4-BE49-F238E27FC236}">
                  <a16:creationId xmlns:a16="http://schemas.microsoft.com/office/drawing/2014/main" id="{40770036-866E-4B0D-B523-4153B9FA8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922" y="3276600"/>
              <a:ext cx="7396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000"/>
                <a:t>Page </a:t>
              </a:r>
            </a:p>
            <a:p>
              <a:r>
                <a:rPr lang="en-US" altLang="en-US" sz="2000"/>
                <a:t>Table</a:t>
              </a:r>
            </a:p>
          </p:txBody>
        </p:sp>
        <p:sp>
          <p:nvSpPr>
            <p:cNvPr id="29719" name="Rounded Rectangle 134">
              <a:extLst>
                <a:ext uri="{FF2B5EF4-FFF2-40B4-BE49-F238E27FC236}">
                  <a16:creationId xmlns:a16="http://schemas.microsoft.com/office/drawing/2014/main" id="{8BCD9050-2798-47F1-B0A9-ADEB5B509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276600"/>
              <a:ext cx="762000" cy="685800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cxnSp>
        <p:nvCxnSpPr>
          <p:cNvPr id="29709" name="Straight Arrow Connector 135">
            <a:extLst>
              <a:ext uri="{FF2B5EF4-FFF2-40B4-BE49-F238E27FC236}">
                <a16:creationId xmlns:a16="http://schemas.microsoft.com/office/drawing/2014/main" id="{582D3437-34F8-45B1-83FD-CDE2285590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29088" y="4216400"/>
            <a:ext cx="304800" cy="9255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710" name="Straight Arrow Connector 136">
            <a:extLst>
              <a:ext uri="{FF2B5EF4-FFF2-40B4-BE49-F238E27FC236}">
                <a16:creationId xmlns:a16="http://schemas.microsoft.com/office/drawing/2014/main" id="{F2132496-E9DD-4999-AFB6-EDAB5DF564F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563938" y="2708275"/>
            <a:ext cx="107950" cy="8667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11" name="TextBox 137">
            <a:extLst>
              <a:ext uri="{FF2B5EF4-FFF2-40B4-BE49-F238E27FC236}">
                <a16:creationId xmlns:a16="http://schemas.microsoft.com/office/drawing/2014/main" id="{800E0EA0-EE3C-4133-8F36-4F907CAB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008188"/>
            <a:ext cx="1590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/>
              <a:t>next instruction</a:t>
            </a:r>
          </a:p>
        </p:txBody>
      </p:sp>
      <p:sp>
        <p:nvSpPr>
          <p:cNvPr id="29712" name="Rounded Rectangle 138">
            <a:extLst>
              <a:ext uri="{FF2B5EF4-FFF2-40B4-BE49-F238E27FC236}">
                <a16:creationId xmlns:a16="http://schemas.microsoft.com/office/drawing/2014/main" id="{3ED337F9-3FC1-4820-8070-2B1D6D31F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5141913"/>
            <a:ext cx="1981200" cy="1068387"/>
          </a:xfrm>
          <a:prstGeom prst="roundRect">
            <a:avLst>
              <a:gd name="adj" fmla="val 16667"/>
            </a:avLst>
          </a:prstGeom>
          <a:solidFill>
            <a:srgbClr val="5CA1FB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0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13" name="TextBox 139">
            <a:extLst>
              <a:ext uri="{FF2B5EF4-FFF2-40B4-BE49-F238E27FC236}">
                <a16:creationId xmlns:a16="http://schemas.microsoft.com/office/drawing/2014/main" id="{D6252BD9-A5A9-408E-B829-46CA70D34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5145088"/>
            <a:ext cx="20574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Host Page table points to VM page table </a:t>
            </a:r>
          </a:p>
          <a:p>
            <a:endParaRPr lang="en-US" altLang="en-US" sz="20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587B6AB-EC20-4565-B24E-2680A77ACE90}"/>
              </a:ext>
            </a:extLst>
          </p:cNvPr>
          <p:cNvSpPr/>
          <p:nvPr/>
        </p:nvSpPr>
        <p:spPr>
          <a:xfrm>
            <a:off x="1516063" y="5194300"/>
            <a:ext cx="893762" cy="28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CPU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96A19A8-00BA-47DD-8127-3122F85D1FEC}"/>
              </a:ext>
            </a:extLst>
          </p:cNvPr>
          <p:cNvSpPr/>
          <p:nvPr/>
        </p:nvSpPr>
        <p:spPr>
          <a:xfrm>
            <a:off x="1474788" y="1282700"/>
            <a:ext cx="5688012" cy="511492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2000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261500C1-67FD-4ADE-A0EF-B4A0FB30A427}"/>
              </a:ext>
            </a:extLst>
          </p:cNvPr>
          <p:cNvSpPr/>
          <p:nvPr/>
        </p:nvSpPr>
        <p:spPr>
          <a:xfrm>
            <a:off x="3633788" y="4643438"/>
            <a:ext cx="3097212" cy="1709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2000"/>
          </a:p>
        </p:txBody>
      </p:sp>
      <p:sp>
        <p:nvSpPr>
          <p:cNvPr id="29717" name="TextBox 143">
            <a:extLst>
              <a:ext uri="{FF2B5EF4-FFF2-40B4-BE49-F238E27FC236}">
                <a16:creationId xmlns:a16="http://schemas.microsoft.com/office/drawing/2014/main" id="{34349498-A22B-4659-AABF-2628686C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4648200"/>
            <a:ext cx="1316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AU" altLang="en-US" sz="2000"/>
              <a:t>Hypervisor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C0057-FB3A-4913-9D2C-D91A3BB6EA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03876-2E35-402A-82BB-04E3C46284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D42F4E3D-F0A4-4B70-8984-DFC1E053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A virtual machine has an address space isolated from any other virtual machine.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Looks like a bare metal machine from the application perspective.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Assigned an IP address and has network capability.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Can be loaded with any operating system or applications that can execute on the processor of the host machine.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6A4355-3769-4A6A-A291-A439A7FF3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012F8-1D28-4560-BA5A-566F2D49A0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2D38D-10C1-4AFE-A320-A8FABE16CD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02E78-D0D5-44FF-9BEB-14818ADB83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8BA8260A-0A7D-4B14-A281-5DD489FB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Each virtual machine has access to a file system.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We will present HDFS (Hadoop Distributed File System) – a widely used open source cloud file system.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We describe how HDFS uses redundancy to ensure availability.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61637B-DB6D-4E98-B27F-6D379B2871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File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6D643-8A0D-4D79-ADB7-1078FC9CA2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0D1A4-4610-43B4-8F30-5E487C7963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594CBB-6FF5-454E-9C4C-CA93856E01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C4D51EC6-8C9A-44E1-B931-70EACB7DE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4775" y="1493838"/>
            <a:ext cx="6089650" cy="452596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DCC55D-6764-4D30-A9EE-427FC89C85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HDFS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D55D7-47C9-4FFB-A25A-1B426F5228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8533B-F863-47D8-AC60-949B22659C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21,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9D1D8-E444-4A58-B85E-B30761A725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8AB61E-584E-4BFA-A451-46687107BA9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9e43d9dd19ac2cd12f6a4dc69aa28cd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9cf0fd640d37903273b9b3cb7bd16033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2A8049-2637-4F8D-A62E-FE09BF642149}"/>
</file>

<file path=customXml/itemProps2.xml><?xml version="1.0" encoding="utf-8"?>
<ds:datastoreItem xmlns:ds="http://schemas.openxmlformats.org/officeDocument/2006/customXml" ds:itemID="{C9CB845D-4CE9-454F-844B-ACC2B671F774}"/>
</file>

<file path=customXml/itemProps3.xml><?xml version="1.0" encoding="utf-8"?>
<ds:datastoreItem xmlns:ds="http://schemas.openxmlformats.org/officeDocument/2006/customXml" ds:itemID="{2F27FE9F-1410-42DF-82A2-E86F1C37843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1429</Words>
  <Application>Microsoft Office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Slide</vt:lpstr>
      <vt:lpstr>Module 8 Part 2 Architectures for the Cloud 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76</cp:revision>
  <dcterms:created xsi:type="dcterms:W3CDTF">2011-09-14T09:42:05Z</dcterms:created>
  <dcterms:modified xsi:type="dcterms:W3CDTF">2023-10-19T02:42:46Z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