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257" r:id="rId3"/>
    <p:sldId id="261" r:id="rId4"/>
    <p:sldId id="267" r:id="rId5"/>
    <p:sldId id="269" r:id="rId6"/>
    <p:sldId id="270" r:id="rId7"/>
    <p:sldId id="271" r:id="rId8"/>
    <p:sldId id="272" r:id="rId9"/>
    <p:sldId id="273" r:id="rId10"/>
    <p:sldId id="264" r:id="rId11"/>
    <p:sldId id="262" r:id="rId12"/>
    <p:sldId id="263" r:id="rId13"/>
    <p:sldId id="265" r:id="rId14"/>
    <p:sldId id="266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102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03648" y="6356350"/>
            <a:ext cx="6336704" cy="365125"/>
          </a:xfrm>
        </p:spPr>
        <p:txBody>
          <a:bodyPr/>
          <a:lstStyle/>
          <a:p>
            <a:r>
              <a:rPr lang="en-AU"/>
              <a:t>SE ZG651/ SS ZG653 Software Architectures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609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21,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October 21,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 Part 4</a:t>
            </a:r>
            <a:br>
              <a:rPr lang="en-US" dirty="0"/>
            </a:br>
            <a:r>
              <a:rPr lang="en-US" dirty="0"/>
              <a:t>Review/The Road Ahead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Harvinder S Jabbal</a:t>
            </a:r>
          </a:p>
          <a:p>
            <a:r>
              <a:rPr lang="en-US" dirty="0"/>
              <a:t>SE ZG651/ SS ZG653 Software Architectures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8058F-E2B6-466F-9CC1-565AF74727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FCCC-1B52-43EB-9B30-A96190E55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B09522-ACED-4C8E-8E98-99906BA263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sz="3200" dirty="0"/>
              <a:t>Cloud Computing Deployments Should Begin With Service Definition</a:t>
            </a:r>
          </a:p>
          <a:p>
            <a:r>
              <a:rPr lang="en-IN" dirty="0"/>
              <a:t>- Dennis Smith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41A07-583B-42AB-9E47-99720209A07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21,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4F283-DA3A-4504-8BB1-0434C70ED6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68C8C-47E2-4BAE-A150-379D50B978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2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E9ECDB-B6F9-4C9E-B238-40872BF4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Infrastructure and operations leaders often struggle to understand the role of cloud computing and develop strategies that exploit its potential.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Infrastructure &amp; Operations leaders should complete the prerequisites before making the technology decisions required for successful, service-</a:t>
            </a:r>
            <a:r>
              <a:rPr lang="en-IN" dirty="0" err="1"/>
              <a:t>centered</a:t>
            </a:r>
            <a:r>
              <a:rPr lang="en-IN" dirty="0"/>
              <a:t> cloud computing strategies.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D9AE-4DE2-4A87-8428-5409725771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Cloud Computing Strategies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963DC-7963-4566-A00B-678CC0AB860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A7F3D-0213-4639-A405-77DF040BDF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67F0C-1C1C-4896-9F9A-9E992924DA0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2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71005C-953C-4F17-A3EC-9EE55BF40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Many enterprises have failed to achieve success with cloud computing, because they failed to develop a cloud strategy rooted in the definition and delivery of IT services linked to business outcomes.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Many companies are unsure how to initiate their cloud projects, which could cause them to miss chances to capitalize on business opportunities.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8523-55F7-4956-A851-3C69CD52FD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Key Challenges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C85BF-1C3F-4C70-9FB5-3FD36C2541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01399-C2CC-4C90-9FDE-9DFA8C392B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03F9E-9A34-4794-8388-0EE9F4B77E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17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9C81F9-9C3A-482C-A991-4B5C9B570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Identify the cloud-computing-related IT services you will offer or procure.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Document the internal processes that will be affected by the identified cloud services.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Map applications and workloads to the associated cloud services.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84DDA-6759-4E42-AACA-08599D6DEF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921F2-1C69-4E5A-8652-0B239D27E6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A1B47-2ECC-4841-AE28-C28EDF104E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60841-361B-44C6-899E-BD5031A4A02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2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Research image courtesy of Gartner, Inc.">
            <a:extLst>
              <a:ext uri="{FF2B5EF4-FFF2-40B4-BE49-F238E27FC236}">
                <a16:creationId xmlns:a16="http://schemas.microsoft.com/office/drawing/2014/main" id="{AD96A748-ED67-4840-BBF3-44848BA7CB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8144" y="1666064"/>
            <a:ext cx="5802912" cy="41815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35D9-F0C7-4AD4-97E3-AF5EEF11C2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i="1" dirty="0"/>
              <a:t>Source: Gartner Report</a:t>
            </a:r>
          </a:p>
          <a:p>
            <a:r>
              <a:rPr lang="en-IN" i="1" dirty="0"/>
              <a:t> (July 2016)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8A378-040B-4151-AAF8-E8076780252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42757-A0DB-4139-8BFC-1AF0D3B3944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657B-6758-41F4-B232-D86B1C8E960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2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7C9908-25AF-42A5-AD98-7042D45F2A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CAP Theorem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6B066-06E8-4D08-9331-AF2FBCBB8C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21,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AE68F-C83E-4662-BF91-067BC64481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9CE52-8E0A-45A8-9F53-BF3660DDBB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40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116ECE-19BE-4E4B-8782-94132E674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•"/>
            </a:pPr>
            <a:r>
              <a:rPr lang="en-US" sz="2800" dirty="0"/>
              <a:t>Described the </a:t>
            </a:r>
            <a:r>
              <a:rPr lang="en-US" sz="2800" i="1" dirty="0"/>
              <a:t>trade-offs involved in distributed system</a:t>
            </a:r>
          </a:p>
          <a:p>
            <a:endParaRPr lang="en-US" sz="2800" dirty="0"/>
          </a:p>
          <a:p>
            <a:pPr marL="285750" indent="-285750">
              <a:buFontTx/>
              <a:buChar char="•"/>
            </a:pPr>
            <a:r>
              <a:rPr lang="en-US" sz="2800" dirty="0"/>
              <a:t>It is impossible for a web service to provide following </a:t>
            </a:r>
            <a:r>
              <a:rPr lang="en-US" sz="2800" i="1" dirty="0"/>
              <a:t>three guarantees at the same time</a:t>
            </a:r>
            <a:r>
              <a:rPr lang="en-US" sz="2800" dirty="0"/>
              <a:t>:</a:t>
            </a:r>
          </a:p>
          <a:p>
            <a:pPr lvl="1">
              <a:buFontTx/>
              <a:buChar char="•"/>
            </a:pPr>
            <a:r>
              <a:rPr lang="en-US" sz="2800" b="1" dirty="0"/>
              <a:t>Consistency</a:t>
            </a:r>
          </a:p>
          <a:p>
            <a:pPr lvl="1">
              <a:buFontTx/>
              <a:buChar char="•"/>
            </a:pPr>
            <a:r>
              <a:rPr lang="en-US" sz="2800" b="1" dirty="0"/>
              <a:t>Availability</a:t>
            </a:r>
          </a:p>
          <a:p>
            <a:pPr lvl="1">
              <a:buFontTx/>
              <a:buChar char="•"/>
            </a:pPr>
            <a:r>
              <a:rPr lang="en-US" sz="2800" b="1" dirty="0"/>
              <a:t>Partition-tolerance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2E49C-E83D-4D3E-BD10-F19A168195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CAP Theorem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4BAA-BEA5-4550-9283-9BA13F9DE1D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538DC-B997-449D-91BD-B4958FA0EA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BDEA5-4A12-442C-93E9-0F3E527613E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35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FE4D66-B6C2-4D12-AF91-B6B317EF9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C</a:t>
            </a:r>
            <a:r>
              <a:rPr lang="en-US" dirty="0"/>
              <a:t>onsistency:</a:t>
            </a:r>
          </a:p>
          <a:p>
            <a:pPr lvl="1"/>
            <a:r>
              <a:rPr lang="en-US" dirty="0"/>
              <a:t>All nodes should see the same data at the same time</a:t>
            </a:r>
          </a:p>
          <a:p>
            <a:r>
              <a:rPr lang="en-US" b="1" u="sng" dirty="0"/>
              <a:t>A</a:t>
            </a:r>
            <a:r>
              <a:rPr lang="en-US" dirty="0"/>
              <a:t>vailability:</a:t>
            </a:r>
          </a:p>
          <a:p>
            <a:pPr lvl="1"/>
            <a:r>
              <a:rPr lang="en-US" dirty="0"/>
              <a:t>Node failures do not prevent survivors from continuing to operate</a:t>
            </a:r>
          </a:p>
          <a:p>
            <a:r>
              <a:rPr lang="en-US" b="1" u="sng" dirty="0"/>
              <a:t>P</a:t>
            </a:r>
            <a:r>
              <a:rPr lang="en-US" dirty="0"/>
              <a:t>artition-tolerance:</a:t>
            </a:r>
          </a:p>
          <a:p>
            <a:pPr lvl="1"/>
            <a:r>
              <a:rPr lang="en-US" dirty="0"/>
              <a:t>The system continues to operate despite network partitions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distributed system can satisfy any two of these guarantees at the same time </a:t>
            </a:r>
            <a:r>
              <a:rPr lang="en-US" b="1" dirty="0"/>
              <a:t>but not all three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2C8B-22B6-4EE1-A55F-1C4DE91AE7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CAP Theorem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0A4AB-DB8E-4008-B22F-8DCA71008A8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0CA15-63A6-49A6-8F98-142B658FAD3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CFB8D-552B-4C18-A8C6-680AD1BF8AB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5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43E226-634D-48B2-BACD-B3B517F45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A is being read a node in one partition.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B is being written into a node another partition.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assures: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US" b="1" u="sng" dirty="0"/>
              <a:t>A</a:t>
            </a:r>
            <a:r>
              <a:rPr lang="en-US" dirty="0"/>
              <a:t>vailability:</a:t>
            </a:r>
          </a:p>
          <a:p>
            <a:pPr lvl="1"/>
            <a:r>
              <a:rPr lang="en-US" dirty="0"/>
              <a:t>Node failures do not prevent survivors from continuing to operate</a:t>
            </a:r>
          </a:p>
          <a:p>
            <a:r>
              <a:rPr lang="en-US" b="1" u="sng" dirty="0"/>
              <a:t>P</a:t>
            </a:r>
            <a:r>
              <a:rPr lang="en-US" dirty="0"/>
              <a:t>artition-tolerance:</a:t>
            </a:r>
          </a:p>
          <a:p>
            <a:pPr lvl="1"/>
            <a:r>
              <a:rPr lang="en-US" dirty="0"/>
              <a:t>The system continues to operate despite network partitions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40461-FB28-445A-8676-6C47DEAF7D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Not Consistent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430B-FBC7-439C-8912-F051BB939F2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67A2C-1F30-4707-B9AA-2D28584858C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F7D28-5F8A-4112-8D2B-A9DF1D91CDD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63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43689C-10CA-4A7D-879A-E93A53712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A in one partition is locked while….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B is being written into a node another partition.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assures: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US" b="1" u="sng" dirty="0"/>
              <a:t>C</a:t>
            </a:r>
            <a:r>
              <a:rPr lang="en-US" dirty="0"/>
              <a:t>onsistency:</a:t>
            </a:r>
          </a:p>
          <a:p>
            <a:pPr lvl="1"/>
            <a:r>
              <a:rPr lang="en-US" dirty="0"/>
              <a:t>All nodes should see the same data at the same time</a:t>
            </a:r>
          </a:p>
          <a:p>
            <a:r>
              <a:rPr lang="en-US" b="1" u="sng" dirty="0"/>
              <a:t>P</a:t>
            </a:r>
            <a:r>
              <a:rPr lang="en-US" dirty="0"/>
              <a:t>artition-tolerance:</a:t>
            </a:r>
          </a:p>
          <a:p>
            <a:pPr lvl="1"/>
            <a:r>
              <a:rPr lang="en-US" dirty="0"/>
              <a:t>The system continues to operate despite network partitions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C8E3-98ED-4112-B0BE-DA0A72F1C9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Not Available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715A8-4487-4D21-8C5F-74ADD1CF0B2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36B83-0B42-4A74-BC7D-57FFA543AD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419E1-B885-4AC3-A404-9F77FFB9E27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/>
              <a:t>Road Ahead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7C6D1-3127-44AB-815C-6CD30FAB8E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B7FCC-1E1B-4ED6-A110-099AFCD682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21, 2023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40C7EC-C59B-4DFA-B533-4FE77C593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A in one partition is being read based on update in …. a node another partition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B is being written into the node in the other partition.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assures: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US" b="1" u="sng" dirty="0"/>
              <a:t>A</a:t>
            </a:r>
            <a:r>
              <a:rPr lang="en-US" dirty="0"/>
              <a:t>vailability:</a:t>
            </a:r>
          </a:p>
          <a:p>
            <a:pPr lvl="1"/>
            <a:r>
              <a:rPr lang="en-US" dirty="0"/>
              <a:t>Node failures do not prevent survivors from continuing to operate</a:t>
            </a:r>
          </a:p>
          <a:p>
            <a:r>
              <a:rPr lang="en-US" b="1" u="sng" dirty="0"/>
              <a:t>C</a:t>
            </a:r>
            <a:r>
              <a:rPr lang="en-US" dirty="0"/>
              <a:t>onsistency:</a:t>
            </a:r>
          </a:p>
          <a:p>
            <a:pPr lvl="1"/>
            <a:r>
              <a:rPr lang="en-US" dirty="0"/>
              <a:t>All nodes should see the same data at the same time</a:t>
            </a:r>
          </a:p>
          <a:p>
            <a:pPr marL="0" indent="0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3BA4-8D51-43D6-A7B4-8FB5B54723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Not Partition Tolerant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E557-F120-4D0F-97A9-A0377814CA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D891-D74E-4130-8D18-76BFFAD54AF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ACBD2-0631-4BFA-BF6D-30830B4D22E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67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516791-F3A3-4611-B65E-BF82DFA1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6D872-B0B5-467A-9810-FDE179AC22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702ED-EF15-49DB-A394-FC6DEC0335B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1DAEE-D241-450D-AF17-A98AB8C3CEC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27F5C-3047-4E33-9BFA-FB1FD42EA98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7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CAP Theorem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Items for Preview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7967-705A-447D-AEC0-09B799C298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E2D98D-3C01-486A-BD10-5FB36BC3F6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</p:spTree>
    <p:extLst>
      <p:ext uri="{BB962C8B-B14F-4D97-AF65-F5344CB8AC3E}">
        <p14:creationId xmlns:p14="http://schemas.microsoft.com/office/powerpoint/2010/main" val="19876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F63DDF-080B-4A13-8AF1-47F1DC4FF3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SOA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EDACD-5D60-4D84-A9BD-2186D95C720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October 21,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D81AB-44E8-4030-A151-F835BF7186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3DB23-E2CE-4C2C-BF4C-B675587135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1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="1" dirty="0"/>
              <a:t>Context</a:t>
            </a:r>
            <a:r>
              <a:rPr lang="en-US" sz="2400" dirty="0"/>
              <a:t>: A number of services are offered (and described) by service providers </a:t>
            </a:r>
            <a:r>
              <a:rPr lang="en-US" sz="2400" kern="1200" dirty="0">
                <a:solidFill>
                  <a:schemeClr val="tx1"/>
                </a:solidFill>
                <a:effectLst/>
              </a:rPr>
              <a:t>and consumed by service consumers. Service consumers need to be able to understand and use these services without any detailed knowledge of their </a:t>
            </a:r>
            <a:r>
              <a:rPr lang="en-US" sz="2400" dirty="0"/>
              <a:t>implementation.</a:t>
            </a:r>
          </a:p>
          <a:p>
            <a:r>
              <a:rPr lang="en-US" sz="2400" b="1" dirty="0"/>
              <a:t>Problem</a:t>
            </a:r>
            <a:r>
              <a:rPr lang="en-US" sz="2400" dirty="0"/>
              <a:t>: How can we support interoperability of distributed components running on different platforms and written in different implementation languages, provided by different organizations, and distributed across the Internet? </a:t>
            </a:r>
          </a:p>
          <a:p>
            <a:r>
              <a:rPr lang="en-US" sz="2400" b="1" dirty="0"/>
              <a:t>Solution</a:t>
            </a:r>
            <a:r>
              <a:rPr lang="en-US" sz="2400" dirty="0"/>
              <a:t>: The service-oriented architecture (SOA) pattern describes a collection of distributed components that provide and/or consume services.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BD24C-1251-4493-9DB7-E9C36265E7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Service Oriented Architecture Pattern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79310-B97F-40D4-B3FC-CF2EEF654FF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49B31-2598-48DD-9E8B-41B5D2E2C9E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9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0C57-BF40-431F-9DD8-9DB022C34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 ZG651/ SS ZG653 Software Architectures</a:t>
            </a:r>
            <a:endParaRPr lang="en-A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4631497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00526"/>
            <a:ext cx="3886200" cy="346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A37F9B-E1BD-4899-B844-E0DE76D27E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Service</a:t>
            </a:r>
            <a:r>
              <a:rPr lang="en-US" baseline="0" dirty="0"/>
              <a:t> Oriented Architecture Example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B5A4C-A51E-4E95-897D-6EF00E8C2C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05DE7-9D70-4F78-B421-404118831AE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4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Overview: Computation is achieved by a set of cooperating components that provide and/or consume services over a network. </a:t>
            </a:r>
          </a:p>
          <a:p>
            <a:r>
              <a:rPr 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Elements: </a:t>
            </a:r>
          </a:p>
          <a:p>
            <a:pPr lvl="1">
              <a:spcBef>
                <a:spcPts val="0"/>
              </a:spcBef>
            </a:pPr>
            <a:r>
              <a:rPr 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Components:</a:t>
            </a:r>
          </a:p>
          <a:p>
            <a:pPr lvl="2">
              <a:spcBef>
                <a:spcPts val="0"/>
              </a:spcBef>
            </a:pPr>
            <a:r>
              <a:rPr lang="en-US" sz="20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providers, </a:t>
            </a:r>
            <a:r>
              <a:rPr 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provide one or more services through published interfaces. </a:t>
            </a:r>
          </a:p>
          <a:p>
            <a:pPr lvl="2">
              <a:spcBef>
                <a:spcPts val="0"/>
              </a:spcBef>
            </a:pPr>
            <a:r>
              <a:rPr lang="en-US" sz="20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consumers, </a:t>
            </a:r>
            <a:r>
              <a:rPr 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invoke services directly or through an intermediary.</a:t>
            </a:r>
          </a:p>
          <a:p>
            <a:pPr lvl="2">
              <a:spcBef>
                <a:spcPts val="0"/>
              </a:spcBef>
            </a:pPr>
            <a:r>
              <a:rPr lang="en-US" sz="20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providers </a:t>
            </a:r>
            <a:r>
              <a:rPr 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also be service consumers.</a:t>
            </a:r>
          </a:p>
          <a:p>
            <a:pPr lvl="1">
              <a:spcBef>
                <a:spcPts val="0"/>
              </a:spcBef>
            </a:pPr>
            <a:r>
              <a:rPr lang="en-US" sz="20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ESB, </a:t>
            </a:r>
            <a:r>
              <a:rPr 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is an intermediary element that can route and transform messages between service providers and consumers.</a:t>
            </a:r>
          </a:p>
          <a:p>
            <a:pPr lvl="1">
              <a:spcBef>
                <a:spcPts val="0"/>
              </a:spcBef>
            </a:pPr>
            <a:r>
              <a:rPr lang="en-US" sz="20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Registry of services, </a:t>
            </a:r>
            <a:r>
              <a:rPr 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may be used by providers to register their services and by consumers to discover services at runtime.</a:t>
            </a:r>
          </a:p>
          <a:p>
            <a:pPr lvl="1">
              <a:spcBef>
                <a:spcPts val="0"/>
              </a:spcBef>
            </a:pPr>
            <a:r>
              <a:rPr lang="en-US" sz="20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Orchestration server, </a:t>
            </a:r>
            <a:r>
              <a:rPr lang="en-US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coordinates the interactions between service consumers and providers based on languages for business processes and workflows.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1C812B-45BC-4FFC-B4B8-050832F961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Service Oriented Architecture Solution - 1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BF2E5-F2F9-4E3D-9DFC-3529E849BC8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2D0D3-78F8-4483-8875-184E49B898B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0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Connectors:</a:t>
            </a:r>
          </a:p>
          <a:p>
            <a:pPr lvl="2"/>
            <a:r>
              <a:rPr lang="en-US" sz="24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SOAP connector, </a:t>
            </a:r>
            <a:r>
              <a:rPr lang="en-US" sz="2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uses the SOAP protocol for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synchronous communication between web services, typically over HTTP.</a:t>
            </a:r>
          </a:p>
          <a:p>
            <a:pPr lvl="2"/>
            <a:r>
              <a:rPr lang="en-US" sz="24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 connector, </a:t>
            </a:r>
            <a:r>
              <a:rPr lang="en-US" sz="2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relies on the basic request/reply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 of the HTTP protocol.</a:t>
            </a:r>
          </a:p>
          <a:p>
            <a:pPr lvl="2"/>
            <a:r>
              <a:rPr lang="en-US" sz="24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Asynchronous messaging connector, </a:t>
            </a:r>
            <a:r>
              <a:rPr lang="en-US" sz="2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uses a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messaging system to offer point-to-point or publish-subscribe asynchronous message exchanges.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5C858F-6342-4AE5-BCE7-E2D23403FC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Service Oriented Architecture Solution - 2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A9FFD-C206-4A4E-A2E3-000497D46A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9C17A-5044-485F-B60F-A080FD08496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2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0" i="0" u="none" strike="noStrike" kern="1200" baseline="0" dirty="0">
                <a:solidFill>
                  <a:schemeClr val="tx1"/>
                </a:solidFill>
              </a:rPr>
              <a:t>Relations: Attachment of the different kinds of components available to the respective connectors</a:t>
            </a:r>
          </a:p>
          <a:p>
            <a:r>
              <a:rPr lang="en-US" sz="2400" b="0" i="0" u="none" strike="noStrike" kern="1200" baseline="0" dirty="0">
                <a:solidFill>
                  <a:schemeClr val="tx1"/>
                </a:solidFill>
              </a:rPr>
              <a:t>Constraints: Service consumers are connected to service providers, but intermediary components (e.g., ESB, registry, orchestration server) may be used.</a:t>
            </a:r>
          </a:p>
          <a:p>
            <a:r>
              <a:rPr lang="en-US" sz="2400" b="0" i="0" u="none" strike="noStrike" kern="1200" baseline="0" dirty="0">
                <a:solidFill>
                  <a:schemeClr val="tx1"/>
                </a:solidFill>
              </a:rPr>
              <a:t>Weaknesses: </a:t>
            </a:r>
          </a:p>
          <a:p>
            <a:pPr lvl="1"/>
            <a:r>
              <a:rPr lang="en-US" sz="2400" b="0" i="0" u="none" strike="noStrike" kern="1200" baseline="0" dirty="0">
                <a:solidFill>
                  <a:schemeClr val="tx1"/>
                </a:solidFill>
              </a:rPr>
              <a:t>SOA-based systems are typically complex to build.</a:t>
            </a:r>
          </a:p>
          <a:p>
            <a:pPr lvl="1"/>
            <a:r>
              <a:rPr lang="en-US" sz="2400" b="0" i="0" u="none" strike="noStrike" kern="1200" baseline="0" dirty="0">
                <a:solidFill>
                  <a:schemeClr val="tx1"/>
                </a:solidFill>
              </a:rPr>
              <a:t>You don’t control the evolution of independent services.</a:t>
            </a:r>
          </a:p>
          <a:p>
            <a:pPr lvl="1"/>
            <a:r>
              <a:rPr lang="en-US" sz="2400" b="0" i="0" u="none" strike="noStrike" kern="1200" baseline="0" dirty="0">
                <a:solidFill>
                  <a:schemeClr val="tx1"/>
                </a:solidFill>
              </a:rPr>
              <a:t>There is a performance overhead associated with the middleware, and services may be performance bottlenecks, and typically do not provide performance guarantees.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 ZG651/ SS ZG653 Software Architectures</a:t>
            </a:r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24402B-B45F-4258-A81A-6965C893A45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Service</a:t>
            </a:r>
            <a:r>
              <a:rPr lang="en-US" baseline="0" dirty="0"/>
              <a:t> Oriented Architecture Solution - 3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4AC24-E050-45C8-9FE7-6B6C1D047A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October 21,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1F9E0-321D-4DB2-967B-0083F5C2625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3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7" ma:contentTypeDescription="Create a new document." ma:contentTypeScope="" ma:versionID="f9e43d9dd19ac2cd12f6a4dc69aa28cd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9cf0fd640d37903273b9b3cb7bd16033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F6A57A-1F24-446D-82F0-3216B6DEB807}"/>
</file>

<file path=customXml/itemProps2.xml><?xml version="1.0" encoding="utf-8"?>
<ds:datastoreItem xmlns:ds="http://schemas.openxmlformats.org/officeDocument/2006/customXml" ds:itemID="{A7174E56-71A1-4E98-BFB5-0D76C4910225}"/>
</file>

<file path=customXml/itemProps3.xml><?xml version="1.0" encoding="utf-8"?>
<ds:datastoreItem xmlns:ds="http://schemas.openxmlformats.org/officeDocument/2006/customXml" ds:itemID="{9BAE2C2C-71D0-4340-9272-CA838E523D5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</TotalTime>
  <Words>1077</Words>
  <Application>Microsoft Office PowerPoint</Application>
  <PresentationFormat>On-screen Show (4:3)</PresentationFormat>
  <Paragraphs>163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Module 8 Part 4 Review/The Road Ahead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Harvinder Jabbal</cp:lastModifiedBy>
  <cp:revision>72</cp:revision>
  <dcterms:created xsi:type="dcterms:W3CDTF">2011-09-14T09:42:05Z</dcterms:created>
  <dcterms:modified xsi:type="dcterms:W3CDTF">2023-10-19T02:44:02Z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