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31" r:id="rId2"/>
    <p:sldId id="706" r:id="rId3"/>
    <p:sldId id="707" r:id="rId4"/>
    <p:sldId id="658" r:id="rId5"/>
    <p:sldId id="739" r:id="rId6"/>
    <p:sldId id="734" r:id="rId7"/>
    <p:sldId id="738" r:id="rId8"/>
    <p:sldId id="742" r:id="rId9"/>
    <p:sldId id="645" r:id="rId10"/>
    <p:sldId id="736" r:id="rId11"/>
    <p:sldId id="735" r:id="rId12"/>
    <p:sldId id="737" r:id="rId13"/>
    <p:sldId id="730" r:id="rId14"/>
    <p:sldId id="727" r:id="rId15"/>
    <p:sldId id="728" r:id="rId16"/>
    <p:sldId id="731" r:id="rId17"/>
    <p:sldId id="733" r:id="rId18"/>
    <p:sldId id="729" r:id="rId19"/>
    <p:sldId id="644" r:id="rId20"/>
    <p:sldId id="632" r:id="rId21"/>
    <p:sldId id="669" r:id="rId22"/>
    <p:sldId id="646" r:id="rId23"/>
    <p:sldId id="665" r:id="rId24"/>
    <p:sldId id="666" r:id="rId25"/>
    <p:sldId id="664" r:id="rId26"/>
    <p:sldId id="726" r:id="rId27"/>
    <p:sldId id="709" r:id="rId28"/>
    <p:sldId id="710" r:id="rId29"/>
    <p:sldId id="711" r:id="rId30"/>
    <p:sldId id="647" r:id="rId31"/>
    <p:sldId id="743" r:id="rId32"/>
    <p:sldId id="744" r:id="rId33"/>
    <p:sldId id="745" r:id="rId34"/>
    <p:sldId id="746" r:id="rId35"/>
    <p:sldId id="747" r:id="rId36"/>
    <p:sldId id="624" r:id="rId37"/>
    <p:sldId id="750" r:id="rId38"/>
    <p:sldId id="323" r:id="rId39"/>
    <p:sldId id="324" r:id="rId40"/>
    <p:sldId id="325" r:id="rId41"/>
    <p:sldId id="330" r:id="rId42"/>
    <p:sldId id="748" r:id="rId43"/>
    <p:sldId id="749" r:id="rId44"/>
    <p:sldId id="657" r:id="rId45"/>
    <p:sldId id="659" r:id="rId46"/>
    <p:sldId id="663" r:id="rId47"/>
    <p:sldId id="670" r:id="rId48"/>
    <p:sldId id="677" r:id="rId49"/>
    <p:sldId id="678" r:id="rId50"/>
    <p:sldId id="692" r:id="rId51"/>
    <p:sldId id="693" r:id="rId52"/>
    <p:sldId id="694" r:id="rId53"/>
    <p:sldId id="695" r:id="rId54"/>
    <p:sldId id="697" r:id="rId55"/>
    <p:sldId id="699" r:id="rId56"/>
    <p:sldId id="700" r:id="rId57"/>
    <p:sldId id="701" r:id="rId58"/>
    <p:sldId id="714" r:id="rId59"/>
    <p:sldId id="723" r:id="rId60"/>
    <p:sldId id="724" r:id="rId61"/>
    <p:sldId id="740" r:id="rId62"/>
    <p:sldId id="741" r:id="rId63"/>
    <p:sldId id="751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6FA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2" autoAdjust="0"/>
    <p:restoredTop sz="96309" autoAdjust="0"/>
  </p:normalViewPr>
  <p:slideViewPr>
    <p:cSldViewPr>
      <p:cViewPr varScale="1">
        <p:scale>
          <a:sx n="83" d="100"/>
          <a:sy n="83" d="100"/>
        </p:scale>
        <p:origin x="158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72CA8A-AFA7-1B7D-7A40-6E088BB2AA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28AF0-B134-1C9E-79D5-C7B18585AA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07BF68E-2EE6-414C-AAB5-822623BC9154}" type="datetimeFigureOut">
              <a:rPr lang="en-US"/>
              <a:pPr>
                <a:defRPr/>
              </a:pPr>
              <a:t>10/26/2023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4508BA-9D6E-446F-FDAB-B2964BA06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E74E110-57A8-144B-4E82-D4FA76164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D31B-A282-E006-3A5C-066034685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2D41-20BD-E718-A753-C3E819F1A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808EB1F8-BD22-43EC-8CC0-219534E9F3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52B3C3-21E0-5C87-D52F-CC0DE590E7C4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9DB57-C518-6BDD-9941-ACDDE7465DB4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3F4C5-CBD8-5123-5EB1-7544C7161C8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1F108-E35E-B37B-8B10-D44994F6506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BITS_university_logo_whitevert.png">
            <a:extLst>
              <a:ext uri="{FF2B5EF4-FFF2-40B4-BE49-F238E27FC236}">
                <a16:creationId xmlns:a16="http://schemas.microsoft.com/office/drawing/2014/main" id="{13097652-B8D0-1E93-38F7-8B4E22B400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203676-8F01-EEE0-3A06-665B556CAB2E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65D29-D252-BFE7-9C5A-2DB4810AF8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27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24A0061A-DD52-4020-0EF6-DA21A43D5E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66DDF3-EA90-7A10-CB25-58224C7A09A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B5A2E2-4757-46CF-9677-6B963D078EB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08EF74-B8A9-333C-25E5-24E8FC61A0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B16F93D3-DB39-2939-7B95-8F03E45D3C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9A4627-AD8B-C77E-0AE1-4F909ED102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167391-5F54-F746-B7D3-0FCA5D5747A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6D3C34-8F5E-FB92-0C48-91B2C86489C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439FF38F-8BEF-B4D4-6404-BA2BD739E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8D47C9-B8A3-B2E8-37A1-8C569309E7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9434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E71FB335-E0DA-3BA0-5470-9CE7585C154F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08D879-06D1-C9E2-AEB5-CBC428F71E9C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2A2621-62FA-2678-3B3C-4451AF8DF353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5D3204-CD92-1307-D2CD-342BF12D1D3D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0" descr="Picture 7.png">
            <a:extLst>
              <a:ext uri="{FF2B5EF4-FFF2-40B4-BE49-F238E27FC236}">
                <a16:creationId xmlns:a16="http://schemas.microsoft.com/office/drawing/2014/main" id="{B774FB55-FB48-4916-12D8-3E179564B6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8E0D0-297B-7A65-0BB6-AC08A0F719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</a:rPr>
              <a:t>BITS </a:t>
            </a:r>
            <a:r>
              <a:rPr lang="en-US" sz="900">
                <a:solidFill>
                  <a:srgbClr val="101141"/>
                </a:solidFill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61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42325C-55A6-AFF7-2019-49571A62B0CB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FC63C9-33F1-EC10-A283-430EF5D3BBB1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5863E-73FA-FD75-F2E8-FEC570FA6CBB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94FC4-BDEB-6C0C-FA17-0D9C82883961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F7C2DC7A-75E4-DB1C-0E23-B49341FAD2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8166A9-F7D5-178B-9016-BD2D9020CAE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035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BE945E6A-757D-BEA2-7139-17EECF48D1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4BCB34-23F5-0AA0-90D9-6018807D0A4A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Picture 7.png">
            <a:extLst>
              <a:ext uri="{FF2B5EF4-FFF2-40B4-BE49-F238E27FC236}">
                <a16:creationId xmlns:a16="http://schemas.microsoft.com/office/drawing/2014/main" id="{2FDD5180-F0F8-3BFE-3B4E-55E910B2C6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315B46-DFF2-5588-EF22-543D7608D0AB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351FC-0872-FA37-AF54-94B332991CED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AC370-EF96-2EF1-203C-CDF3341C5F91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965E0-88B5-1A58-CCE9-8A229941A6C3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64812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47EADF1E-E30F-10F3-3750-3482CDC9B63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F6F2D2-5B9C-5CC1-54C5-CF28BFA75A51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474AC6-9B0F-C26D-4B06-5F3CEFFAA02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5D7FDE-D5A1-EAD1-ED78-0C27F93D5DD4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7" name="Picture 11" descr="Picture 7.png">
            <a:extLst>
              <a:ext uri="{FF2B5EF4-FFF2-40B4-BE49-F238E27FC236}">
                <a16:creationId xmlns:a16="http://schemas.microsoft.com/office/drawing/2014/main" id="{1065752F-4B36-D550-4D41-AFB6F529B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8">
            <a:extLst>
              <a:ext uri="{FF2B5EF4-FFF2-40B4-BE49-F238E27FC236}">
                <a16:creationId xmlns:a16="http://schemas.microsoft.com/office/drawing/2014/main" id="{6D7786E3-A654-287F-0F6D-9E0AB61530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92CC44-3F1A-5D8C-44E4-084B5E3D5D0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00913A-540B-67A7-A7DC-82792945B3F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AE29CC-051D-9DC3-CC4D-0355893EB90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22">
            <a:extLst>
              <a:ext uri="{FF2B5EF4-FFF2-40B4-BE49-F238E27FC236}">
                <a16:creationId xmlns:a16="http://schemas.microsoft.com/office/drawing/2014/main" id="{D2E539B6-AB0B-F612-FCC7-A7EE1D817F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1FEFAE-5154-C31B-7AD8-ABA2EE4B032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A17E6C-A4FB-2512-020E-C71F39AD2EB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ECD5D9-C598-BB37-59B7-CAD97F826DA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3F257EE-C638-A6DC-3AD8-E03C6F493C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983A0F-9885-2D12-7C21-55DFAF9C09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FB83B3F-E62D-547D-2016-5EE1F14A3FF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7874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7.png">
            <a:extLst>
              <a:ext uri="{FF2B5EF4-FFF2-40B4-BE49-F238E27FC236}">
                <a16:creationId xmlns:a16="http://schemas.microsoft.com/office/drawing/2014/main" id="{5159A859-81B1-ACFA-05E4-AFDB447B13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>
            <a:extLst>
              <a:ext uri="{FF2B5EF4-FFF2-40B4-BE49-F238E27FC236}">
                <a16:creationId xmlns:a16="http://schemas.microsoft.com/office/drawing/2014/main" id="{3B77B31F-9629-9FC7-08EF-51A58CA15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717F3F-EBF2-67A0-2101-C488B7948E3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D9DF63-D30C-F4DD-2CBD-A814C0591D4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AA941B-D8F2-3D70-5FB7-B7BEC098CCA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A279B8E0-F0CE-7DD5-CE23-B624CF2274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ACF1DF-328C-3EA8-2A25-3711AD7C652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99AB8F-BF8D-D3AC-B79C-45C72AACB21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1A3FBE-2047-8ED8-165A-4CD8E8A5122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665FEB-D29B-564A-A9E5-52147F164D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48301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6A6CBABD-4529-7999-1BF3-36FBF8D1C6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EFD83-2E77-ED57-A811-1C46BB1BA77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3A1BF4-3110-E397-FE8A-75A1A705AE8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1D390-FD4E-9114-46A2-07DDA2262A9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BD49F824-2C4D-8B65-4D45-190D542539A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E75F0E-DB28-95D3-2C79-F33F7E03B36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8DD1C4-4257-F715-C109-2F15297E4FA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82746E-E95C-C2FF-6022-D8468E6BFD8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5" name="Picture 13" descr="Picture 7.png">
            <a:extLst>
              <a:ext uri="{FF2B5EF4-FFF2-40B4-BE49-F238E27FC236}">
                <a16:creationId xmlns:a16="http://schemas.microsoft.com/office/drawing/2014/main" id="{74B079F5-AD14-C290-1B3F-1F7DCB4C62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C8B0F2-5B68-F4E3-1A4F-9B1B4E278A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993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0FA4143A-55D0-3F66-D1AE-C4C57ED3FE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26F8EF-1009-1118-B503-8216DA25148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86445E-7354-6A00-69AE-CE2E2C251A0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EB68AC-D731-0D29-1A86-086BE32159B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EF4D1050-6853-5FF4-F338-3AB6CCDAA8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EB13FF-356E-5E22-BAC7-E749EDE7B75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01ED41-D133-CD66-B505-1D0995CE7AE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7AFD67-AB80-9958-C737-D6F300FC988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1" name="Picture 14" descr="Picture 7.png">
            <a:extLst>
              <a:ext uri="{FF2B5EF4-FFF2-40B4-BE49-F238E27FC236}">
                <a16:creationId xmlns:a16="http://schemas.microsoft.com/office/drawing/2014/main" id="{ED0F7191-88AF-9DF7-9251-4354D55470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07261A-A300-02E5-AFC8-02B807C675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78840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C62797BC-7D11-D16F-E4E7-DF311EB95B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51CC0D-A3D9-F96A-46D3-C1E946A4E0A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AB08C5-3E06-D24F-8DB5-06AE38E3272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BC5AFC-B3BF-E517-307A-2AAF9DEE85D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3372B716-7796-7F6B-B334-8A26209A47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5CAF43-47DC-38AD-0DBA-BE7BADA3023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FFCBD7-E905-EADE-0AC4-C4E529C9D52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29D21A-3F1F-ED6B-08A2-901756E3B20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3" name="Picture 14" descr="Picture 7.png">
            <a:extLst>
              <a:ext uri="{FF2B5EF4-FFF2-40B4-BE49-F238E27FC236}">
                <a16:creationId xmlns:a16="http://schemas.microsoft.com/office/drawing/2014/main" id="{25BA2299-D3CC-F5D1-39A7-5C5D015A56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0E635F-83E9-28E2-0BB8-CA48D25571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3199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9F020205-AA1E-F7FD-ABF4-447226091BE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A3534-467A-A55E-940B-A3C46C917EE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9AB1BF-C31E-387C-3B8F-F86D5E085A9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697A00-3394-2975-08E8-C301A82F988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FB2EB88-0C2E-3E2B-D812-5DBE7A8D7A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9FD1E3-9CC1-E422-254E-F8CBB4316D1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A93459-E68A-A1A0-986D-CC8A7ECB977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DE2585-E318-0224-7D3D-1F83C3FBEB3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E75BB857-1EC6-ACB6-5CE9-E2456DD95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5414ED-BB9A-C3D9-99DA-2E3426E84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4199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D191-3D35-AC28-D8BE-691ECACA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6C60F97-8707-A62B-7F74-4905A4818E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0FA6-8A5B-AD53-8F20-73E00313F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1875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Oct 28,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9B3C-5509-82B8-A883-B27615665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1875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04A7-20A0-3261-DFE5-C2993CCAB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18753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1FF0F17-7371-4E7C-BA77-BEFA5C960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24" r:id="rId1"/>
    <p:sldLayoutId id="2147488125" r:id="rId2"/>
    <p:sldLayoutId id="2147488126" r:id="rId3"/>
    <p:sldLayoutId id="2147488127" r:id="rId4"/>
    <p:sldLayoutId id="2147488128" r:id="rId5"/>
    <p:sldLayoutId id="2147488129" r:id="rId6"/>
    <p:sldLayoutId id="2147488130" r:id="rId7"/>
    <p:sldLayoutId id="2147488131" r:id="rId8"/>
    <p:sldLayoutId id="2147488132" r:id="rId9"/>
    <p:sldLayoutId id="2147488133" r:id="rId10"/>
    <p:sldLayoutId id="2147488134" r:id="rId11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oftwarequality.techtarget.com/definition/Web-application-Web-app" TargetMode="External"/><Relationship Id="rId2" Type="http://schemas.openxmlformats.org/officeDocument/2006/relationships/hyperlink" Target="https://searchsoftwarequality.techtarget.com/definition/native-application-native-ap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earchdatacenter.techtarget.com/definition/shel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world.com/s/topic/17/Security" TargetMode="Externa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fire.com/top-mobile-development-practic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5">
            <a:extLst>
              <a:ext uri="{FF2B5EF4-FFF2-40B4-BE49-F238E27FC236}">
                <a16:creationId xmlns:a16="http://schemas.microsoft.com/office/drawing/2014/main" id="{E48D5A0C-1A32-9C27-4F24-BBD3BAAC43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1750" y="5181600"/>
            <a:ext cx="6019800" cy="91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Harvinder S Jabbal</a:t>
            </a:r>
          </a:p>
          <a:p>
            <a:pPr>
              <a:spcBef>
                <a:spcPct val="0"/>
              </a:spcBef>
            </a:pPr>
            <a:r>
              <a:rPr lang="en-US" altLang="en-US" sz="2000"/>
              <a:t>SSZG653 Software Architectures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DE0C28A-27D4-2F0F-80E8-2482049E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Module 9 Part 1</a:t>
            </a:r>
            <a:br>
              <a:rPr lang="en-US" sz="3300" dirty="0"/>
            </a:br>
            <a:br>
              <a:rPr lang="en-US" sz="3300" dirty="0"/>
            </a:br>
            <a:r>
              <a:rPr lang="en-US" sz="3300" dirty="0"/>
              <a:t>Mobile application architecture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9D9B5F7E-3B18-A6DA-FF3C-955FFBF36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A hybrid app combines elements of both </a:t>
            </a:r>
            <a:r>
              <a:rPr lang="en-IN" altLang="en-US" sz="2000" u="sng">
                <a:hlinkClick r:id="rId2"/>
              </a:rPr>
              <a:t>native apps</a:t>
            </a:r>
            <a:r>
              <a:rPr lang="en-IN" altLang="en-US" sz="2000"/>
              <a:t> and </a:t>
            </a:r>
            <a:r>
              <a:rPr lang="en-IN" altLang="en-US" sz="2000" u="sng">
                <a:hlinkClick r:id="rId3"/>
              </a:rPr>
              <a:t>web applications</a:t>
            </a:r>
            <a:r>
              <a:rPr lang="en-IN" altLang="en-US" sz="2000"/>
              <a:t>.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Examples: Twitter, Uber, Instagram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Hybrid apps are essentially web apps (HTML, CSS, Javascript) that have been put in a native app </a:t>
            </a:r>
            <a:r>
              <a:rPr lang="en-IN" altLang="en-US" sz="2000" u="sng">
                <a:hlinkClick r:id="rId4"/>
              </a:rPr>
              <a:t>shell</a:t>
            </a:r>
            <a:r>
              <a:rPr lang="en-IN" altLang="en-US" sz="2000"/>
              <a:t>.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The shell is able to connect to native capabilities of the mobile platform such as camera, accelerometer, GPS, etc.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Tools such as Xamarin and React Native allows app to run across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1A2C-6734-A112-CF7D-1A529A5C03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Hybrid app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1A7C-C8AE-0E23-0F3D-64CCD62159F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816A8-F734-5B21-D139-05CBCCF377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2C05-E8DE-F376-E492-CF3FC357BE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0496E-BCA3-AF25-F71F-CBB3AE4150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5086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774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App type</a:t>
                      </a: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Pro</a:t>
                      </a: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Con</a:t>
                      </a:r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4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Native</a:t>
                      </a: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High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Superior user</a:t>
                      </a:r>
                      <a:r>
                        <a:rPr lang="en-IN" sz="1800" baseline="0" dirty="0"/>
                        <a:t>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Access to all features of OS</a:t>
                      </a:r>
                      <a:endParaRPr lang="en-IN" sz="1800" dirty="0"/>
                    </a:p>
                    <a:p>
                      <a:endParaRPr lang="en-IN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Runs only on one platform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Need to know special language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Need to </a:t>
                      </a:r>
                      <a:r>
                        <a:rPr lang="en-IN" sz="1800"/>
                        <a:t>update versions</a:t>
                      </a:r>
                      <a:endParaRPr lang="en-IN" sz="1800" dirty="0"/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10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Web App</a:t>
                      </a: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Easy to deploy</a:t>
                      </a:r>
                      <a:r>
                        <a:rPr lang="en-IN" sz="1800" baseline="0" dirty="0"/>
                        <a:t> new versions</a:t>
                      </a:r>
                      <a:endParaRPr lang="en-IN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Common code 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Little scope to use device hardware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Lower</a:t>
                      </a:r>
                      <a:r>
                        <a:rPr lang="en-IN" sz="1800" baseline="0" dirty="0"/>
                        <a:t> user experience</a:t>
                      </a:r>
                      <a:endParaRPr lang="en-IN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Need to search for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74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Hybrid</a:t>
                      </a:r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Does not need browser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Single code base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Access to device hardware</a:t>
                      </a:r>
                    </a:p>
                    <a:p>
                      <a:endParaRPr lang="en-IN" sz="1800" dirty="0"/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Slower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C14E-A556-9EEE-884C-E579A547B8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Pros &amp; Cons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AC0BEC-8934-A4D8-2FED-465B44BAD2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658996-5FCA-8C4E-1453-7A10A26495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F288CA-D59F-1E5E-CF62-968C33E09B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4C297DA7-339B-01AE-9E24-C5B33DFB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Action bars for quick access to frequently used actions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Login using Facebook, Google, etc. instead of separate user id / password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Large buttons for ease of use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Notifications of recent activity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Discoverable controls: Controls show up only when an item is selected (ex. In WhatsApp, the Forward button shows up when a message is selected)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789E-7A72-6D6E-7436-6EA00C4E0A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UI design patterns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35C6-08F2-2B7C-5090-98844E7AA8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1108F-377F-DA6E-1021-38BB9D35C1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61410-5DB2-42A7-3109-CB989D523F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3BB8760C-04F1-95DC-994D-81BB5BFC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524000"/>
            <a:ext cx="2362200" cy="4111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marL="0" indent="0" algn="ctr" fontAlgn="base">
              <a:spcAft>
                <a:spcPct val="0"/>
              </a:spcAft>
              <a:defRPr/>
            </a:pPr>
            <a:r>
              <a:rPr lang="en-IN" altLang="en-US" sz="2000" dirty="0"/>
              <a:t>Reduced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8DA0-DAA9-42B2-478E-3A4ECD6B9C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Mobile optimized web site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3967C851-04E5-B964-454E-B916F8780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1713"/>
            <a:ext cx="28289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>
            <a:extLst>
              <a:ext uri="{FF2B5EF4-FFF2-40B4-BE49-F238E27FC236}">
                <a16:creationId xmlns:a16="http://schemas.microsoft.com/office/drawing/2014/main" id="{90906FBE-811A-45B8-3385-E0FA432A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5629275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94735C2-A4DD-BEC8-DA19-C25B2ED8F49F}"/>
              </a:ext>
            </a:extLst>
          </p:cNvPr>
          <p:cNvSpPr txBox="1">
            <a:spLocks/>
          </p:cNvSpPr>
          <p:nvPr/>
        </p:nvSpPr>
        <p:spPr bwMode="auto">
          <a:xfrm>
            <a:off x="1600200" y="1493838"/>
            <a:ext cx="2362200" cy="4111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Aft>
                <a:spcPct val="0"/>
              </a:spcAft>
              <a:defRPr/>
            </a:pPr>
            <a:r>
              <a:rPr lang="en-IN" altLang="en-US" sz="2000" dirty="0"/>
              <a:t>All features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1856C4-09F3-2104-14C8-1464BF733662}"/>
              </a:ext>
            </a:extLst>
          </p:cNvPr>
          <p:cNvCxnSpPr/>
          <p:nvPr/>
        </p:nvCxnSpPr>
        <p:spPr>
          <a:xfrm>
            <a:off x="4648200" y="1752600"/>
            <a:ext cx="8382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B2370-2159-4F73-91BC-138326F6A6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B112B-F0DA-5D4A-98CD-A89AD0AE0B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E35A3-C982-0A04-FA9C-FF63E55898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>
            <a:extLst>
              <a:ext uri="{FF2B5EF4-FFF2-40B4-BE49-F238E27FC236}">
                <a16:creationId xmlns:a16="http://schemas.microsoft.com/office/drawing/2014/main" id="{D2C58452-4AA1-2030-51F2-83BAE635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5807075" cy="334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</a:pPr>
            <a:r>
              <a:rPr lang="en-IN" altLang="en-US" sz="2000"/>
              <a:t>Example: Boston Globe News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4638-D9C7-C575-45F9-E387B3A7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Responsive design</a:t>
            </a:r>
          </a:p>
        </p:txBody>
      </p:sp>
      <p:pic>
        <p:nvPicPr>
          <p:cNvPr id="27652" name="Picture 6" descr="Image">
            <a:extLst>
              <a:ext uri="{FF2B5EF4-FFF2-40B4-BE49-F238E27FC236}">
                <a16:creationId xmlns:a16="http://schemas.microsoft.com/office/drawing/2014/main" id="{AB21C912-9578-C4F3-21BD-D47464D0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16125"/>
            <a:ext cx="5730875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1">
            <a:extLst>
              <a:ext uri="{FF2B5EF4-FFF2-40B4-BE49-F238E27FC236}">
                <a16:creationId xmlns:a16="http://schemas.microsoft.com/office/drawing/2014/main" id="{9F89B7D2-4B31-43BD-B73E-291B84A3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800" b="1">
                <a:solidFill>
                  <a:srgbClr val="FF0000"/>
                </a:solidFill>
              </a:rPr>
              <a:t>This is how the display looks on desktop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B4E4-F026-64D9-7ED1-78684BE09F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9F18B-0DD7-36FC-B4F8-4B3E488E60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B7E5D-2B6F-C957-CB6E-D392090239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>
            <a:extLst>
              <a:ext uri="{FF2B5EF4-FFF2-40B4-BE49-F238E27FC236}">
                <a16:creationId xmlns:a16="http://schemas.microsoft.com/office/drawing/2014/main" id="{49B4D644-11B8-D7B3-C484-7D5EEE7B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5829300" cy="334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</a:pPr>
            <a:r>
              <a:rPr lang="en-IN" altLang="en-US" sz="2000"/>
              <a:t>Example: Boston Globe News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7EB8-54D4-9C14-4DD7-CAD0A37E6B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Responsive design</a:t>
            </a:r>
          </a:p>
        </p:txBody>
      </p:sp>
      <p:pic>
        <p:nvPicPr>
          <p:cNvPr id="28676" name="Picture 4" descr="Image">
            <a:extLst>
              <a:ext uri="{FF2B5EF4-FFF2-40B4-BE49-F238E27FC236}">
                <a16:creationId xmlns:a16="http://schemas.microsoft.com/office/drawing/2014/main" id="{2F6CBC0C-53C5-EBC4-1204-683038D5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5488"/>
            <a:ext cx="2590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Image">
            <a:extLst>
              <a:ext uri="{FF2B5EF4-FFF2-40B4-BE49-F238E27FC236}">
                <a16:creationId xmlns:a16="http://schemas.microsoft.com/office/drawing/2014/main" id="{CE8D51A5-7871-8EFB-497F-CBBD74A9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027238"/>
            <a:ext cx="2590800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>
            <a:extLst>
              <a:ext uri="{FF2B5EF4-FFF2-40B4-BE49-F238E27FC236}">
                <a16:creationId xmlns:a16="http://schemas.microsoft.com/office/drawing/2014/main" id="{676ADA6B-81EF-EFED-EE98-07AB465D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971800"/>
            <a:ext cx="1447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800" b="1">
                <a:solidFill>
                  <a:srgbClr val="FF0000"/>
                </a:solidFill>
              </a:rPr>
              <a:t>This is how the display looks on mobile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IN" altLang="en-US" sz="1800" b="1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800" b="1">
                <a:solidFill>
                  <a:srgbClr val="FF0000"/>
                </a:solidFill>
              </a:rPr>
              <a:t>Adjusted vertically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DC5B5-8A73-A1C1-5C09-A461E9414CA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8513-A1E7-E72F-CC2E-85F5689A39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291A4-C9BB-5EB9-3F42-A77FA8FCFE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CEF428F0-784C-BBFF-AF3D-B8830EC7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962025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Single website for laptop &amp; mobile &amp; tablet</a:t>
            </a:r>
          </a:p>
          <a:p>
            <a:pPr marL="0" indent="0" fontAlgn="base">
              <a:spcAft>
                <a:spcPct val="0"/>
              </a:spcAft>
            </a:pPr>
            <a:endParaRPr lang="en-IN" altLang="en-US" sz="1800" b="1"/>
          </a:p>
          <a:p>
            <a:pPr marL="0" indent="0" fontAlgn="base">
              <a:spcAft>
                <a:spcPct val="0"/>
              </a:spcAft>
            </a:pPr>
            <a:r>
              <a:rPr lang="en-IN" altLang="en-US" sz="1800" b="1"/>
              <a:t>Principle:</a:t>
            </a:r>
            <a:r>
              <a:rPr lang="en-IN" altLang="en-US" sz="1800"/>
              <a:t> Adapt rendering depending on screen sizes &amp; orientation</a:t>
            </a:r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0D01-3AA2-B62A-3462-9CE943CDF3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Responsive design</a:t>
            </a:r>
          </a:p>
        </p:txBody>
      </p:sp>
      <p:pic>
        <p:nvPicPr>
          <p:cNvPr id="29700" name="Picture 3" descr="C:\Users\BITW\Google Drive\Usability engineering\Articles\10. Responsive web design - Wikipedia_files\220px-Content-is-like-water-1980.jpg">
            <a:extLst>
              <a:ext uri="{FF2B5EF4-FFF2-40B4-BE49-F238E27FC236}">
                <a16:creationId xmlns:a16="http://schemas.microsoft.com/office/drawing/2014/main" id="{F1800408-96D2-437E-3A57-544E1448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60638"/>
            <a:ext cx="4876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Content Placeholder 1">
            <a:extLst>
              <a:ext uri="{FF2B5EF4-FFF2-40B4-BE49-F238E27FC236}">
                <a16:creationId xmlns:a16="http://schemas.microsoft.com/office/drawing/2014/main" id="{2C73AF8B-9218-2AF1-8F8E-304714069F6F}"/>
              </a:ext>
            </a:extLst>
          </p:cNvPr>
          <p:cNvSpPr txBox="1">
            <a:spLocks/>
          </p:cNvSpPr>
          <p:nvPr/>
        </p:nvSpPr>
        <p:spPr bwMode="auto">
          <a:xfrm>
            <a:off x="304800" y="6218238"/>
            <a:ext cx="8229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101141"/>
              </a:buClr>
              <a:buFont typeface="Arial" panose="020B0604020202020204" pitchFamily="34" charset="0"/>
              <a:buNone/>
            </a:pPr>
            <a:r>
              <a:rPr lang="en-IN" altLang="en-US" sz="1800"/>
              <a:t>Ref: Wikipedia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DBD2-0C76-860A-9252-3FC826CB993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DD6C-B162-D612-4566-A4B11DC74A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564DF-759F-9724-5D50-588596D036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DE4E2707-2CC3-7308-D85D-89BB79899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3505200" cy="334963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</a:pPr>
            <a:r>
              <a:rPr lang="en-IN" altLang="en-US" sz="2000"/>
              <a:t>Ref: Wikipedia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7F4A-B14F-56AC-EF93-ACF6705C9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Responsive design</a:t>
            </a:r>
          </a:p>
        </p:txBody>
      </p:sp>
      <p:pic>
        <p:nvPicPr>
          <p:cNvPr id="30724" name="Picture 4" descr="C:\Users\BITW\Google Drive\Usability engineering\Articles\10. Responsive web design - Wikipedia_files\190px-Complete.png">
            <a:extLst>
              <a:ext uri="{FF2B5EF4-FFF2-40B4-BE49-F238E27FC236}">
                <a16:creationId xmlns:a16="http://schemas.microsoft.com/office/drawing/2014/main" id="{8F3ED381-DD7C-905D-D800-225C362C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335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F09EB6-E96A-ECA2-6E6F-684B86B663BB}"/>
              </a:ext>
            </a:extLst>
          </p:cNvPr>
          <p:cNvSpPr/>
          <p:nvPr/>
        </p:nvSpPr>
        <p:spPr>
          <a:xfrm>
            <a:off x="4267200" y="2747963"/>
            <a:ext cx="4572000" cy="258603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IN" altLang="en-US" b="1" dirty="0"/>
              <a:t>Flexi grids</a:t>
            </a:r>
          </a:p>
          <a:p>
            <a:pPr algn="ctr">
              <a:defRPr/>
            </a:pPr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altLang="en-US" dirty="0"/>
              <a:t>Divide a screen into multiple columns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dirty="0"/>
              <a:t>Assign HTML elements to one or more columns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altLang="en-US" dirty="0"/>
              <a:t>Choose a different layout depending on screen size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66FA85-B068-46CE-E110-82F15A059F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FB9BF1-6AF8-A1B7-5F5C-D2D5B9F280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19F2A4-B180-BA1F-942C-EF1FA166AB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B0DE24-5674-B408-37E0-51E3F7FC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>
              <a:defRPr/>
            </a:pPr>
            <a:r>
              <a:rPr lang="en-IN" sz="1800" b="1" dirty="0"/>
              <a:t>Technique</a:t>
            </a:r>
          </a:p>
          <a:p>
            <a:pPr marL="0" indent="0">
              <a:defRPr/>
            </a:pPr>
            <a:endParaRPr lang="en-IN" sz="1800" b="1" dirty="0"/>
          </a:p>
          <a:p>
            <a:pPr>
              <a:buFont typeface="Arial" pitchFamily="34" charset="0"/>
              <a:buChar char="•"/>
              <a:defRPr/>
            </a:pPr>
            <a:r>
              <a:rPr lang="en-IN" sz="1800" dirty="0"/>
              <a:t>Use CSS and HTML to shrink, hide or move content</a:t>
            </a:r>
          </a:p>
          <a:p>
            <a:pPr>
              <a:buFont typeface="Arial" pitchFamily="34" charset="0"/>
              <a:buChar char="•"/>
              <a:defRPr/>
            </a:pPr>
            <a:endParaRPr lang="en-IN" sz="1800" dirty="0"/>
          </a:p>
          <a:p>
            <a:pPr>
              <a:buFont typeface="Arial" pitchFamily="34" charset="0"/>
              <a:buChar char="•"/>
              <a:defRPr/>
            </a:pPr>
            <a:r>
              <a:rPr lang="en-IN" sz="1800" dirty="0"/>
              <a:t>Flexible grids (CSS 3)</a:t>
            </a:r>
          </a:p>
          <a:p>
            <a:pPr lvl="1" fontAlgn="base">
              <a:spcAft>
                <a:spcPct val="0"/>
              </a:spcAft>
              <a:defRPr/>
            </a:pPr>
            <a:r>
              <a:rPr lang="en-IN" altLang="en-US" sz="1800" dirty="0"/>
              <a:t>Use media queries to determine screen size</a:t>
            </a:r>
          </a:p>
          <a:p>
            <a:pPr lvl="1" fontAlgn="base">
              <a:spcAft>
                <a:spcPct val="0"/>
              </a:spcAft>
              <a:defRPr/>
            </a:pPr>
            <a:r>
              <a:rPr lang="en-IN" altLang="en-US" sz="1800" dirty="0"/>
              <a:t>Specify grid width as % of screen size rather than fixed pixels</a:t>
            </a:r>
          </a:p>
          <a:p>
            <a:pPr>
              <a:defRPr/>
            </a:pPr>
            <a:endParaRPr lang="en-IN" sz="1800" dirty="0"/>
          </a:p>
          <a:p>
            <a:pPr>
              <a:buFont typeface="Arial" pitchFamily="34" charset="0"/>
              <a:buChar char="•"/>
              <a:defRPr/>
            </a:pPr>
            <a:r>
              <a:rPr lang="en-IN" sz="1800" dirty="0"/>
              <a:t>Flexible images – Specify image size as % of grid size</a:t>
            </a:r>
          </a:p>
          <a:p>
            <a:pPr>
              <a:defRPr/>
            </a:pP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6B77-2388-E5D0-5316-88029A7FE5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Responsive design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67F7B1-3C72-CD74-4491-142A5CA7DB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7F893D-41E0-79E7-F835-046F1F84F8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621177-5779-7A36-57B7-930E6C8D93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08CE-500E-C1AF-E8AE-71EFE3B5E9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IN" dirty="0"/>
              <a:t>Store locally, Sync later</a:t>
            </a:r>
          </a:p>
          <a:p>
            <a:pPr>
              <a:defRPr/>
            </a:pPr>
            <a:r>
              <a:rPr lang="en-IN" dirty="0"/>
              <a:t>In case of intermittent connectivity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DBF91028-5074-4294-F079-2A3B4A6A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104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4E3-E751-9A33-B512-2B2A61733A71}"/>
              </a:ext>
            </a:extLst>
          </p:cNvPr>
          <p:cNvSpPr txBox="1"/>
          <p:nvPr/>
        </p:nvSpPr>
        <p:spPr>
          <a:xfrm>
            <a:off x="838200" y="6172200"/>
            <a:ext cx="7469188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dirty="0"/>
              <a:t>Doctors enter patient data in mobile, which gets synced with server later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DB216F-5D9A-96C3-E555-A623212F621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3B712EE-1806-A994-FADA-68DB6D4177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B5E464-625A-3094-82E9-F3FC3EED40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DB4C-1038-6B68-0183-DDFA9057FC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3048000"/>
            <a:ext cx="7848600" cy="1143000"/>
          </a:xfrm>
        </p:spPr>
        <p:txBody>
          <a:bodyPr/>
          <a:lstStyle/>
          <a:p>
            <a:pPr algn="ctr">
              <a:defRPr/>
            </a:pPr>
            <a:r>
              <a:rPr lang="en-IN" dirty="0"/>
              <a:t>Architecting Mobile applications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71634-D170-C4DA-48B6-AFA85CBD0E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2FD8B-811D-5408-632D-0B33EBEA85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E1DAA-A635-3E25-F921-91F998327C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>
            <a:extLst>
              <a:ext uri="{FF2B5EF4-FFF2-40B4-BE49-F238E27FC236}">
                <a16:creationId xmlns:a16="http://schemas.microsoft.com/office/drawing/2014/main" id="{4FA252E3-29E6-F125-F8B5-68DF98F3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 sz="1800" b="1"/>
              <a:t>Android application architecture</a:t>
            </a:r>
          </a:p>
          <a:p>
            <a:pPr fontAlgn="base">
              <a:spcAft>
                <a:spcPct val="0"/>
              </a:spcAft>
            </a:pPr>
            <a:endParaRPr lang="en-IN" altLang="en-US" sz="1800"/>
          </a:p>
          <a:p>
            <a:pPr fontAlgn="base">
              <a:spcAft>
                <a:spcPct val="0"/>
              </a:spcAft>
            </a:pPr>
            <a:r>
              <a:rPr lang="en-IN" altLang="en-US" sz="1800"/>
              <a:t>4 types of components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Activity (UI)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Service (background process) - ex. playing music, download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Content provider (Storage) - ex. SQLite, files,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Broadcast receiver (Acts on events received from OS and other apps) - Ex arrival of 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91B7-DDEF-CBA9-540C-4528235C52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sz="3200" dirty="0"/>
              <a:t>Mobile Application Architecture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00104-E29D-3E1E-AC31-5BA911354A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C8F6-9653-59C4-8FD3-997A3A5FAA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DE88-8221-F5DC-F11A-8FDA033C87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97B9-DAC8-95C4-BBF8-4E995BBA3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2743200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IN" dirty="0"/>
              <a:t>Examples of components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95859-7B69-57E8-5A3F-49FD3E9848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2927-6995-CD35-A4F8-52A240EDE9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A3B95-96F6-95BC-E598-5EDFA5EDE2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448A-C7CA-F839-1A67-78C6BAD159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Activity &amp; Content providers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9A837-1EDF-F75E-FBD6-9F14F6C8A744}"/>
              </a:ext>
            </a:extLst>
          </p:cNvPr>
          <p:cNvSpPr/>
          <p:nvPr/>
        </p:nvSpPr>
        <p:spPr>
          <a:xfrm>
            <a:off x="2057400" y="1600200"/>
            <a:ext cx="34290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BA555-A7F4-2E57-4B53-7386D7CC18E6}"/>
              </a:ext>
            </a:extLst>
          </p:cNvPr>
          <p:cNvSpPr/>
          <p:nvPr/>
        </p:nvSpPr>
        <p:spPr>
          <a:xfrm>
            <a:off x="2438400" y="1752600"/>
            <a:ext cx="27432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>
                <a:solidFill>
                  <a:schemeClr val="tx1"/>
                </a:solidFill>
              </a:rPr>
              <a:t>&lt;&lt;Activity&gt;&gt;</a:t>
            </a:r>
          </a:p>
          <a:p>
            <a:pPr algn="ctr">
              <a:defRPr/>
            </a:pPr>
            <a:endParaRPr lang="en-IN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IN" dirty="0">
                <a:solidFill>
                  <a:schemeClr val="tx1"/>
                </a:solidFill>
              </a:rPr>
              <a:t>Appointment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8B0CE-EBE7-5E1D-2DE5-C13871E6F448}"/>
              </a:ext>
            </a:extLst>
          </p:cNvPr>
          <p:cNvSpPr/>
          <p:nvPr/>
        </p:nvSpPr>
        <p:spPr>
          <a:xfrm>
            <a:off x="2438400" y="4114800"/>
            <a:ext cx="2743200" cy="1066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&lt;&lt;Content Provider&gt;&gt;</a:t>
            </a:r>
          </a:p>
          <a:p>
            <a:pPr algn="ctr">
              <a:defRPr/>
            </a:pPr>
            <a:endParaRPr lang="en-IN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dirty="0">
                <a:solidFill>
                  <a:schemeClr val="bg1"/>
                </a:solidFill>
              </a:rPr>
              <a:t>SQLite API</a:t>
            </a:r>
          </a:p>
          <a:p>
            <a:pPr algn="ctr"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2C8C07C-3D55-4E03-C966-156E06D0A3E8}"/>
              </a:ext>
            </a:extLst>
          </p:cNvPr>
          <p:cNvSpPr/>
          <p:nvPr/>
        </p:nvSpPr>
        <p:spPr>
          <a:xfrm>
            <a:off x="3543300" y="5486400"/>
            <a:ext cx="533400" cy="609600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DB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AF176-493B-E1D9-9F37-1D60ABE3625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810000" y="365760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E36503-CD25-10AD-DA61-0BEDBFA58469}"/>
              </a:ext>
            </a:extLst>
          </p:cNvPr>
          <p:cNvCxnSpPr>
            <a:stCxn id="7" idx="2"/>
            <a:endCxn id="5" idx="1"/>
          </p:cNvCxnSpPr>
          <p:nvPr/>
        </p:nvCxnSpPr>
        <p:spPr>
          <a:xfrm>
            <a:off x="3810000" y="51816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9" name="TextBox 13">
            <a:extLst>
              <a:ext uri="{FF2B5EF4-FFF2-40B4-BE49-F238E27FC236}">
                <a16:creationId xmlns:a16="http://schemas.microsoft.com/office/drawing/2014/main" id="{6A2E1065-321B-9144-E4E2-B4827D1E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00200"/>
            <a:ext cx="2590800" cy="6461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800" b="1">
                <a:solidFill>
                  <a:schemeClr val="bg1"/>
                </a:solidFill>
              </a:rPr>
              <a:t>Personal Calendar App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4CB2626-E50E-6E60-D472-BC341614A51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DC46F8F-418B-6256-A15A-45530473E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AEFE57-2AE4-BAF1-1C43-0CAA786B73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368A-E2B6-2732-DE2A-179E8A065B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(Background)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E7162-AC62-36E2-36BE-EB3CDED1A58F}"/>
              </a:ext>
            </a:extLst>
          </p:cNvPr>
          <p:cNvSpPr/>
          <p:nvPr/>
        </p:nvSpPr>
        <p:spPr>
          <a:xfrm>
            <a:off x="1066800" y="1600200"/>
            <a:ext cx="34290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6573A1-5AD6-CE82-01E9-3B57C76903E6}"/>
              </a:ext>
            </a:extLst>
          </p:cNvPr>
          <p:cNvSpPr/>
          <p:nvPr/>
        </p:nvSpPr>
        <p:spPr>
          <a:xfrm>
            <a:off x="1447800" y="1752600"/>
            <a:ext cx="27432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>
                <a:solidFill>
                  <a:schemeClr val="tx1"/>
                </a:solidFill>
              </a:rPr>
              <a:t>&lt;&lt;Activity&gt;&gt;</a:t>
            </a:r>
          </a:p>
          <a:p>
            <a:pPr algn="ctr">
              <a:defRPr/>
            </a:pPr>
            <a:endParaRPr lang="en-IN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IN" dirty="0">
                <a:solidFill>
                  <a:schemeClr val="tx1"/>
                </a:solidFill>
              </a:rPr>
              <a:t>Google Play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FEFAB-229E-CE1C-2BF5-F33131156244}"/>
              </a:ext>
            </a:extLst>
          </p:cNvPr>
          <p:cNvSpPr/>
          <p:nvPr/>
        </p:nvSpPr>
        <p:spPr>
          <a:xfrm>
            <a:off x="1447800" y="3200400"/>
            <a:ext cx="27432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&lt;&lt;Service&gt;&gt;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Download file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8E10CDE5-E92F-D6D9-CFA9-1338598C23DF}"/>
              </a:ext>
            </a:extLst>
          </p:cNvPr>
          <p:cNvSpPr/>
          <p:nvPr/>
        </p:nvSpPr>
        <p:spPr>
          <a:xfrm>
            <a:off x="2552700" y="5486400"/>
            <a:ext cx="533400" cy="609600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E462B-9E60-DF1D-5895-8FB0C5040AE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19400" y="2819400"/>
            <a:ext cx="0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49135D-DB28-EE30-3903-F74BEB1A4B73}"/>
              </a:ext>
            </a:extLst>
          </p:cNvPr>
          <p:cNvCxnSpPr>
            <a:stCxn id="7" idx="2"/>
            <a:endCxn id="5" idx="1"/>
          </p:cNvCxnSpPr>
          <p:nvPr/>
        </p:nvCxnSpPr>
        <p:spPr>
          <a:xfrm>
            <a:off x="2819400" y="4038600"/>
            <a:ext cx="0" cy="1447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1722E87-C092-625E-869D-51BB61290239}"/>
              </a:ext>
            </a:extLst>
          </p:cNvPr>
          <p:cNvSpPr/>
          <p:nvPr/>
        </p:nvSpPr>
        <p:spPr>
          <a:xfrm>
            <a:off x="1447800" y="4419600"/>
            <a:ext cx="27432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&lt;&lt;Content Provider&gt;&gt;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File API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40854A-53EE-52C4-69FB-B6312545FF5C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4191000" y="3619500"/>
            <a:ext cx="228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9EB80-AB30-78A8-E77D-5615925223FF}"/>
              </a:ext>
            </a:extLst>
          </p:cNvPr>
          <p:cNvSpPr/>
          <p:nvPr/>
        </p:nvSpPr>
        <p:spPr>
          <a:xfrm>
            <a:off x="6477000" y="2362200"/>
            <a:ext cx="2036763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6876" name="TextBox 20">
            <a:extLst>
              <a:ext uri="{FF2B5EF4-FFF2-40B4-BE49-F238E27FC236}">
                <a16:creationId xmlns:a16="http://schemas.microsoft.com/office/drawing/2014/main" id="{673C1D27-BBDE-4F58-245F-423CEA70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1346200"/>
            <a:ext cx="2590800" cy="92233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800">
                <a:solidFill>
                  <a:schemeClr val="bg1"/>
                </a:solidFill>
              </a:rPr>
              <a:t>Google Play initiating a download service to download an App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A581709-A0CF-7EEE-1A16-3D33BC7B235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0977FC0-3241-4984-845F-1B0B70017E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93A6F2-24E3-8A1E-AE99-6265D43A1B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071B-505C-1732-8BB8-C386296D7E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Broadcast receiver (Event handlers)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8D5C4-3441-DFAE-9A6E-538EBCE2EE39}"/>
              </a:ext>
            </a:extLst>
          </p:cNvPr>
          <p:cNvSpPr/>
          <p:nvPr/>
        </p:nvSpPr>
        <p:spPr>
          <a:xfrm>
            <a:off x="381000" y="1600200"/>
            <a:ext cx="55626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224D6-6163-8C3E-A47D-69F40076D8E6}"/>
              </a:ext>
            </a:extLst>
          </p:cNvPr>
          <p:cNvSpPr/>
          <p:nvPr/>
        </p:nvSpPr>
        <p:spPr>
          <a:xfrm>
            <a:off x="3657600" y="1676400"/>
            <a:ext cx="1447800" cy="8382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&lt;&lt;Service&gt;&gt;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Call doctor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02F8DDB-1C0E-2263-DDD3-39C8069D3112}"/>
              </a:ext>
            </a:extLst>
          </p:cNvPr>
          <p:cNvSpPr/>
          <p:nvPr/>
        </p:nvSpPr>
        <p:spPr>
          <a:xfrm>
            <a:off x="4495800" y="4648200"/>
            <a:ext cx="1447800" cy="1219200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 err="1"/>
              <a:t>Config</a:t>
            </a:r>
            <a:r>
              <a:rPr lang="en-IN" sz="1400" dirty="0"/>
              <a:t> file</a:t>
            </a:r>
          </a:p>
          <a:p>
            <a:pPr algn="ctr">
              <a:defRPr/>
            </a:pPr>
            <a:r>
              <a:rPr lang="en-IN" sz="1400" dirty="0"/>
              <a:t>(Doc #, </a:t>
            </a:r>
          </a:p>
          <a:p>
            <a:pPr algn="ctr">
              <a:defRPr/>
            </a:pPr>
            <a:r>
              <a:rPr lang="en-IN" sz="1400" dirty="0"/>
              <a:t>Recorded </a:t>
            </a:r>
          </a:p>
          <a:p>
            <a:pPr algn="ctr">
              <a:defRPr/>
            </a:pPr>
            <a:r>
              <a:rPr lang="en-IN" sz="1400" dirty="0" err="1"/>
              <a:t>msg</a:t>
            </a:r>
            <a:r>
              <a:rPr lang="en-IN" sz="14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D9EEB-9DE9-85E3-A614-03A3EA164FB3}"/>
              </a:ext>
            </a:extLst>
          </p:cNvPr>
          <p:cNvSpPr/>
          <p:nvPr/>
        </p:nvSpPr>
        <p:spPr>
          <a:xfrm>
            <a:off x="4495800" y="2819400"/>
            <a:ext cx="1371600" cy="1066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&lt;&lt;Content Provider&gt;&gt;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File API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B8DD48-EC5E-3590-5C96-9FB77F7FA0BB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5105400" y="2095500"/>
            <a:ext cx="2209800" cy="0"/>
          </a:xfrm>
          <a:prstGeom prst="straightConnector1">
            <a:avLst/>
          </a:prstGeom>
          <a:ln>
            <a:headEnd type="triangl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20E56-B15B-61AA-2988-CA9AD0F8B7A3}"/>
              </a:ext>
            </a:extLst>
          </p:cNvPr>
          <p:cNvSpPr/>
          <p:nvPr/>
        </p:nvSpPr>
        <p:spPr>
          <a:xfrm>
            <a:off x="7315200" y="1600200"/>
            <a:ext cx="762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200" dirty="0">
                <a:solidFill>
                  <a:schemeClr val="tx1"/>
                </a:solidFill>
              </a:rPr>
              <a:t>Doctor’s phone</a:t>
            </a:r>
          </a:p>
        </p:txBody>
      </p:sp>
      <p:sp>
        <p:nvSpPr>
          <p:cNvPr id="37897" name="TextBox 11">
            <a:extLst>
              <a:ext uri="{FF2B5EF4-FFF2-40B4-BE49-F238E27FC236}">
                <a16:creationId xmlns:a16="http://schemas.microsoft.com/office/drawing/2014/main" id="{7EE601BD-4C63-719C-6A92-F9F4031EC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1833563"/>
            <a:ext cx="96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400"/>
              <a:t>Recorded message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3E3EC-EF12-9C96-6937-C5B69A0C6C80}"/>
              </a:ext>
            </a:extLst>
          </p:cNvPr>
          <p:cNvSpPr/>
          <p:nvPr/>
        </p:nvSpPr>
        <p:spPr>
          <a:xfrm>
            <a:off x="685800" y="1676400"/>
            <a:ext cx="1447800" cy="990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&lt;&lt;Service&gt;&gt;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Alarm </a:t>
            </a: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(Makes sound)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03B4A2-9302-960D-3786-1E6C72923AE1}"/>
              </a:ext>
            </a:extLst>
          </p:cNvPr>
          <p:cNvSpPr/>
          <p:nvPr/>
        </p:nvSpPr>
        <p:spPr>
          <a:xfrm>
            <a:off x="685800" y="2895600"/>
            <a:ext cx="144780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4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400" dirty="0">
                <a:solidFill>
                  <a:schemeClr val="bg1"/>
                </a:solidFill>
              </a:rPr>
              <a:t>&lt;&lt;Broadcast receiver&gt;&gt;</a:t>
            </a:r>
          </a:p>
          <a:p>
            <a:pPr algn="ctr">
              <a:defRPr/>
            </a:pPr>
            <a:r>
              <a:rPr lang="en-IN" sz="1400" dirty="0">
                <a:solidFill>
                  <a:schemeClr val="bg1"/>
                </a:solidFill>
              </a:rPr>
              <a:t>High Pulse event receiver</a:t>
            </a:r>
          </a:p>
          <a:p>
            <a:pPr algn="ctr">
              <a:defRPr/>
            </a:pP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1C424-89C7-8890-1BF5-A9A1825FBCCC}"/>
              </a:ext>
            </a:extLst>
          </p:cNvPr>
          <p:cNvSpPr/>
          <p:nvPr/>
        </p:nvSpPr>
        <p:spPr>
          <a:xfrm>
            <a:off x="2971800" y="2895600"/>
            <a:ext cx="144780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4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400" dirty="0">
                <a:solidFill>
                  <a:schemeClr val="bg1"/>
                </a:solidFill>
              </a:rPr>
              <a:t>&lt;&lt;Broadcast receiver&gt;&gt;</a:t>
            </a:r>
          </a:p>
          <a:p>
            <a:pPr algn="ctr">
              <a:defRPr/>
            </a:pPr>
            <a:r>
              <a:rPr lang="en-IN" sz="1400" dirty="0">
                <a:solidFill>
                  <a:schemeClr val="bg1"/>
                </a:solidFill>
              </a:rPr>
              <a:t>High Pulse event receiver</a:t>
            </a:r>
          </a:p>
          <a:p>
            <a:pPr algn="ctr">
              <a:defRPr/>
            </a:pP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5FAD32-19EC-1E61-6CF1-D5A0461A36CB}"/>
              </a:ext>
            </a:extLst>
          </p:cNvPr>
          <p:cNvSpPr/>
          <p:nvPr/>
        </p:nvSpPr>
        <p:spPr>
          <a:xfrm>
            <a:off x="685800" y="4724400"/>
            <a:ext cx="1447800" cy="990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&lt;&lt;Service&gt;&gt;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IN" sz="1600" dirty="0">
                <a:solidFill>
                  <a:schemeClr val="bg1"/>
                </a:solidFill>
              </a:rPr>
              <a:t>Pulse rate monitor</a:t>
            </a:r>
          </a:p>
          <a:p>
            <a:pPr algn="ctr">
              <a:defRPr/>
            </a:pP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8C166-757D-7DB5-9646-0A1831C18B04}"/>
              </a:ext>
            </a:extLst>
          </p:cNvPr>
          <p:cNvSpPr/>
          <p:nvPr/>
        </p:nvSpPr>
        <p:spPr>
          <a:xfrm>
            <a:off x="1066800" y="6019800"/>
            <a:ext cx="685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dirty="0"/>
          </a:p>
        </p:txBody>
      </p:sp>
      <p:sp>
        <p:nvSpPr>
          <p:cNvPr id="37903" name="TextBox 28">
            <a:extLst>
              <a:ext uri="{FF2B5EF4-FFF2-40B4-BE49-F238E27FC236}">
                <a16:creationId xmlns:a16="http://schemas.microsoft.com/office/drawing/2014/main" id="{A470F1E0-7004-B149-30B8-1E52F20B9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6378575"/>
            <a:ext cx="2085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400"/>
              <a:t>Pulse monitoring device</a:t>
            </a:r>
          </a:p>
        </p:txBody>
      </p:sp>
      <p:pic>
        <p:nvPicPr>
          <p:cNvPr id="37904" name="Picture 29">
            <a:extLst>
              <a:ext uri="{FF2B5EF4-FFF2-40B4-BE49-F238E27FC236}">
                <a16:creationId xmlns:a16="http://schemas.microsoft.com/office/drawing/2014/main" id="{68B60114-C41D-6E4C-D340-B4C1F48CB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867400"/>
            <a:ext cx="990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89598C-D0AB-DE0D-FA88-9C8CEFCA6E1B}"/>
              </a:ext>
            </a:extLst>
          </p:cNvPr>
          <p:cNvCxnSpPr>
            <a:stCxn id="28" idx="3"/>
            <a:endCxn id="37904" idx="1"/>
          </p:cNvCxnSpPr>
          <p:nvPr/>
        </p:nvCxnSpPr>
        <p:spPr>
          <a:xfrm>
            <a:off x="1752600" y="6210300"/>
            <a:ext cx="1143000" cy="5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64B081-DD76-BADA-66D7-93E5D47D776D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V="1">
            <a:off x="1409700" y="5715000"/>
            <a:ext cx="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47D2BA-0B55-F10B-3CC6-DCB03B5203C9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1409700" y="3886200"/>
            <a:ext cx="0" cy="838200"/>
          </a:xfrm>
          <a:prstGeom prst="straightConnector1">
            <a:avLst/>
          </a:prstGeom>
          <a:ln>
            <a:headEnd type="triangl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86C8C3-52C9-AD15-C6ED-DFE38AA1820B}"/>
              </a:ext>
            </a:extLst>
          </p:cNvPr>
          <p:cNvCxnSpPr>
            <a:stCxn id="27" idx="0"/>
            <a:endCxn id="26" idx="2"/>
          </p:cNvCxnSpPr>
          <p:nvPr/>
        </p:nvCxnSpPr>
        <p:spPr>
          <a:xfrm flipV="1">
            <a:off x="1409700" y="3886200"/>
            <a:ext cx="2286000" cy="838200"/>
          </a:xfrm>
          <a:prstGeom prst="straightConnector1">
            <a:avLst/>
          </a:prstGeom>
          <a:ln>
            <a:headEnd type="triangl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48F11-40FF-5ACB-1E29-8E02DA145765}"/>
              </a:ext>
            </a:extLst>
          </p:cNvPr>
          <p:cNvCxnSpPr>
            <a:stCxn id="25" idx="0"/>
            <a:endCxn id="24" idx="2"/>
          </p:cNvCxnSpPr>
          <p:nvPr/>
        </p:nvCxnSpPr>
        <p:spPr>
          <a:xfrm flipV="1">
            <a:off x="1409700" y="2667000"/>
            <a:ext cx="0" cy="22860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D6C592-18F1-2B70-88C0-A5C5AD1E9F6B}"/>
              </a:ext>
            </a:extLst>
          </p:cNvPr>
          <p:cNvCxnSpPr>
            <a:stCxn id="26" idx="0"/>
            <a:endCxn id="7" idx="2"/>
          </p:cNvCxnSpPr>
          <p:nvPr/>
        </p:nvCxnSpPr>
        <p:spPr>
          <a:xfrm flipV="1">
            <a:off x="3695700" y="2514600"/>
            <a:ext cx="685800" cy="381000"/>
          </a:xfrm>
          <a:prstGeom prst="straightConnector1">
            <a:avLst/>
          </a:prstGeom>
          <a:ln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1" name="TextBox 42">
            <a:extLst>
              <a:ext uri="{FF2B5EF4-FFF2-40B4-BE49-F238E27FC236}">
                <a16:creationId xmlns:a16="http://schemas.microsoft.com/office/drawing/2014/main" id="{DBAEF1FF-39AB-F8BB-22E6-2409F5CD1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3803650"/>
            <a:ext cx="952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400"/>
              <a:t>High pulse event / intent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961505-0F43-F2B0-276F-596B2810D8B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381500" y="2514600"/>
            <a:ext cx="800100" cy="304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3B4C99-0EF8-7156-A3F7-4964D4715EB2}"/>
              </a:ext>
            </a:extLst>
          </p:cNvPr>
          <p:cNvCxnSpPr>
            <a:stCxn id="10" idx="2"/>
            <a:endCxn id="5" idx="1"/>
          </p:cNvCxnSpPr>
          <p:nvPr/>
        </p:nvCxnSpPr>
        <p:spPr>
          <a:xfrm>
            <a:off x="5181600" y="3886200"/>
            <a:ext cx="38100" cy="762000"/>
          </a:xfrm>
          <a:prstGeom prst="straightConnector1">
            <a:avLst/>
          </a:prstGeom>
          <a:ln>
            <a:headEnd type="triangl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4" name="TextBox 50">
            <a:extLst>
              <a:ext uri="{FF2B5EF4-FFF2-40B4-BE49-F238E27FC236}">
                <a16:creationId xmlns:a16="http://schemas.microsoft.com/office/drawing/2014/main" id="{83DA51EF-BBD5-62F9-C4FE-F0D1AE20E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62400"/>
            <a:ext cx="2590800" cy="6461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1800" b="1">
                <a:solidFill>
                  <a:schemeClr val="bg1"/>
                </a:solidFill>
              </a:rPr>
              <a:t>Patient monitoring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186FCD-82B0-24E4-7CCA-D2B672C7521B}"/>
              </a:ext>
            </a:extLst>
          </p:cNvPr>
          <p:cNvSpPr/>
          <p:nvPr/>
        </p:nvSpPr>
        <p:spPr>
          <a:xfrm>
            <a:off x="2133600" y="5943600"/>
            <a:ext cx="3048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777650-DCC7-E4AE-33B9-EB44501735F2}"/>
              </a:ext>
            </a:extLst>
          </p:cNvPr>
          <p:cNvSpPr/>
          <p:nvPr/>
        </p:nvSpPr>
        <p:spPr>
          <a:xfrm>
            <a:off x="1016000" y="5753100"/>
            <a:ext cx="3048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444E2C-62D4-8443-5BCC-F790DA3ABC47}"/>
              </a:ext>
            </a:extLst>
          </p:cNvPr>
          <p:cNvSpPr/>
          <p:nvPr/>
        </p:nvSpPr>
        <p:spPr>
          <a:xfrm>
            <a:off x="1104900" y="4157663"/>
            <a:ext cx="3048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0243E1-ADB0-15ED-7D4E-E0085FAF7387}"/>
              </a:ext>
            </a:extLst>
          </p:cNvPr>
          <p:cNvSpPr/>
          <p:nvPr/>
        </p:nvSpPr>
        <p:spPr>
          <a:xfrm>
            <a:off x="3030538" y="4171950"/>
            <a:ext cx="3048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837D97-AFBA-253A-92B9-2F99EC06D36E}"/>
              </a:ext>
            </a:extLst>
          </p:cNvPr>
          <p:cNvSpPr/>
          <p:nvPr/>
        </p:nvSpPr>
        <p:spPr>
          <a:xfrm>
            <a:off x="3429000" y="2514600"/>
            <a:ext cx="3048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/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D6360A2-2F97-320A-8DE5-B0052B47CE7D}"/>
              </a:ext>
            </a:extLst>
          </p:cNvPr>
          <p:cNvSpPr/>
          <p:nvPr/>
        </p:nvSpPr>
        <p:spPr>
          <a:xfrm>
            <a:off x="5595938" y="1790700"/>
            <a:ext cx="3048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620181-DDC6-337E-872C-1A6CFD880E25}"/>
              </a:ext>
            </a:extLst>
          </p:cNvPr>
          <p:cNvSpPr/>
          <p:nvPr/>
        </p:nvSpPr>
        <p:spPr>
          <a:xfrm>
            <a:off x="5105400" y="2476500"/>
            <a:ext cx="3048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E5DADF-4730-9636-4D0D-A24C794BEA1E}"/>
              </a:ext>
            </a:extLst>
          </p:cNvPr>
          <p:cNvSpPr/>
          <p:nvPr/>
        </p:nvSpPr>
        <p:spPr>
          <a:xfrm>
            <a:off x="5284788" y="4133850"/>
            <a:ext cx="3048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/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CBFE05-2B85-7202-13AF-EA5E111052AD}"/>
              </a:ext>
            </a:extLst>
          </p:cNvPr>
          <p:cNvSpPr/>
          <p:nvPr/>
        </p:nvSpPr>
        <p:spPr>
          <a:xfrm>
            <a:off x="876300" y="2609850"/>
            <a:ext cx="304800" cy="266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/>
              <a:t>4</a:t>
            </a:r>
          </a:p>
        </p:txBody>
      </p:sp>
      <p:sp>
        <p:nvSpPr>
          <p:cNvPr id="37924" name="TextBox 1">
            <a:extLst>
              <a:ext uri="{FF2B5EF4-FFF2-40B4-BE49-F238E27FC236}">
                <a16:creationId xmlns:a16="http://schemas.microsoft.com/office/drawing/2014/main" id="{F2B5276C-9DFF-44CB-3DE0-4E8033D2F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2435225"/>
            <a:ext cx="1379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400"/>
              <a:t>Get doc details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21984E-A044-23EB-9AF3-BE228C2DC1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8886BBB-82C8-B540-718E-2E627FBCEE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1DA86C2-7817-3C78-CF3C-CCCACF2E87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Content Placeholder 3">
            <a:extLst>
              <a:ext uri="{FF2B5EF4-FFF2-40B4-BE49-F238E27FC236}">
                <a16:creationId xmlns:a16="http://schemas.microsoft.com/office/drawing/2014/main" id="{CEFDD6A0-183E-29D5-818B-EA1262D34A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1763" y="1493838"/>
            <a:ext cx="6035675" cy="45259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4BD8-D059-CE46-3035-0225ACB524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Android application structure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98C0E-B2D6-F702-752B-DB891B7DAB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4DBC9-FBD0-3150-ACDA-725498E1D2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EB6BB-F4FF-3FEB-7DA5-944C937005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C57EE-C8DB-2550-F34A-1664D728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IN" sz="1800" dirty="0"/>
              <a:t>Give examples of mobile app components in </a:t>
            </a:r>
            <a:r>
              <a:rPr lang="en-IN" sz="1800" dirty="0">
                <a:solidFill>
                  <a:srgbClr val="FF0000"/>
                </a:solidFill>
              </a:rPr>
              <a:t>Uber app.</a:t>
            </a:r>
          </a:p>
          <a:p>
            <a:pPr>
              <a:defRPr/>
            </a:pPr>
            <a:endParaRPr lang="en-IN" sz="1800" dirty="0"/>
          </a:p>
          <a:p>
            <a:pPr>
              <a:defRPr/>
            </a:pPr>
            <a:r>
              <a:rPr lang="en-IN" sz="1800" dirty="0"/>
              <a:t>UI				</a:t>
            </a:r>
          </a:p>
          <a:p>
            <a:pPr marL="857250" lvl="2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solidFill>
                  <a:srgbClr val="FF0000"/>
                </a:solidFill>
              </a:rPr>
              <a:t>Screen to book a cab</a:t>
            </a:r>
          </a:p>
          <a:p>
            <a:pPr>
              <a:defRPr/>
            </a:pPr>
            <a:endParaRPr lang="en-IN" sz="1800" dirty="0">
              <a:solidFill>
                <a:srgbClr val="FF0000"/>
              </a:solidFill>
            </a:endParaRPr>
          </a:p>
          <a:p>
            <a:pPr marL="2689225" indent="-2689225">
              <a:defRPr/>
            </a:pPr>
            <a:r>
              <a:rPr lang="en-IN" sz="1800" dirty="0"/>
              <a:t>Broadcast receiver	</a:t>
            </a:r>
          </a:p>
          <a:p>
            <a:pPr marL="800100" lvl="2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solidFill>
                  <a:srgbClr val="FF0000"/>
                </a:solidFill>
              </a:rPr>
              <a:t>Receive location of cab from backend server and provide to UI for display</a:t>
            </a:r>
          </a:p>
          <a:p>
            <a:pPr marL="2689225" indent="-2689225">
              <a:defRPr/>
            </a:pPr>
            <a:endParaRPr lang="en-IN" sz="1800" dirty="0"/>
          </a:p>
          <a:p>
            <a:pPr marL="2689225" indent="-2689225">
              <a:defRPr/>
            </a:pPr>
            <a:r>
              <a:rPr lang="en-IN" sz="1800" dirty="0"/>
              <a:t>Service	</a:t>
            </a:r>
          </a:p>
          <a:p>
            <a:pPr marL="800100" lvl="2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solidFill>
                  <a:srgbClr val="FF0000"/>
                </a:solidFill>
              </a:rPr>
              <a:t>Provide cab location to backend server after journey starts</a:t>
            </a:r>
          </a:p>
          <a:p>
            <a:pPr marL="2689225" indent="-2689225">
              <a:defRPr/>
            </a:pPr>
            <a:endParaRPr lang="en-IN" sz="1800" dirty="0"/>
          </a:p>
          <a:p>
            <a:pPr>
              <a:defRPr/>
            </a:pPr>
            <a:r>
              <a:rPr lang="en-IN" sz="1800" dirty="0"/>
              <a:t>Database		</a:t>
            </a:r>
          </a:p>
          <a:p>
            <a:pPr marL="857250" lvl="2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solidFill>
                  <a:srgbClr val="FF0000"/>
                </a:solidFill>
              </a:rPr>
              <a:t>Configuration file containing user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D8A3-29B2-959D-6F03-D12579FF7F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Exercise: Mobile app components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3CB96-B82D-5730-F31B-D7E4F26E84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F55718-627D-0F0C-630B-9CEA2BCB2F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B51B10-3287-24E1-4F2F-A36A4BDA58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761BE2-43A6-A98B-F208-36B913170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IN" sz="1800" dirty="0"/>
              <a:t>Consider a mobile app carried by the courier delivery boy. </a:t>
            </a:r>
          </a:p>
          <a:p>
            <a:pPr>
              <a:defRPr/>
            </a:pPr>
            <a:endParaRPr lang="en-IN" sz="1800" dirty="0"/>
          </a:p>
          <a:p>
            <a:pPr>
              <a:defRPr/>
            </a:pPr>
            <a:r>
              <a:rPr lang="en-IN" sz="1800" dirty="0"/>
              <a:t>The app should support the following functions:</a:t>
            </a:r>
          </a:p>
          <a:p>
            <a:pPr>
              <a:defRPr/>
            </a:pPr>
            <a:endParaRPr lang="en-IN" sz="1800" dirty="0"/>
          </a:p>
          <a:p>
            <a:pPr marL="457200" indent="-457200">
              <a:buFont typeface="Arial" pitchFamily="34" charset="0"/>
              <a:buAutoNum type="alphaLcParenR"/>
              <a:defRPr/>
            </a:pPr>
            <a:r>
              <a:rPr lang="en-IN" sz="1800" dirty="0"/>
              <a:t>View courier packages to be delivered</a:t>
            </a:r>
          </a:p>
          <a:p>
            <a:pPr marL="457200" indent="-457200">
              <a:buFont typeface="Arial" pitchFamily="34" charset="0"/>
              <a:buAutoNum type="alphaLcParenR"/>
              <a:defRPr/>
            </a:pPr>
            <a:r>
              <a:rPr lang="en-IN" sz="1800" dirty="0"/>
              <a:t>Mark a package as delivered. </a:t>
            </a:r>
          </a:p>
          <a:p>
            <a:pPr marL="457200" indent="-457200">
              <a:buFont typeface="Arial" pitchFamily="34" charset="0"/>
              <a:buAutoNum type="alphaLcParenR"/>
              <a:defRPr/>
            </a:pPr>
            <a:r>
              <a:rPr lang="en-IN" sz="1800" dirty="0"/>
              <a:t>Upon this event, the app should send information to central server</a:t>
            </a:r>
          </a:p>
          <a:p>
            <a:pPr marL="457200" indent="-457200">
              <a:buFont typeface="Arial" pitchFamily="34" charset="0"/>
              <a:buAutoNum type="alphaLcParenR"/>
              <a:defRPr/>
            </a:pPr>
            <a:endParaRPr lang="en-IN" sz="1800" dirty="0"/>
          </a:p>
          <a:p>
            <a:pPr marL="0" indent="0">
              <a:defRPr/>
            </a:pPr>
            <a:r>
              <a:rPr lang="en-IN" sz="1800" dirty="0"/>
              <a:t>Identify the components of a mobile app &amp; its inter-connections and draw an appropriate software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7410-331C-22C9-4C45-2A28FFA464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Exercise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9AFC8E-47EF-9337-681B-8C54AA1978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685783-05C3-B878-4CA1-DE092D7BAF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078D71-056F-E969-EC79-D25B5D1D04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8">
            <a:extLst>
              <a:ext uri="{FF2B5EF4-FFF2-40B4-BE49-F238E27FC236}">
                <a16:creationId xmlns:a16="http://schemas.microsoft.com/office/drawing/2014/main" id="{376DC0FF-93AD-F7B1-8732-4691619D0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52400"/>
          <a:ext cx="2909888" cy="661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57493" imgH="4219438" progId="Excel.Sheet.12">
                  <p:embed/>
                </p:oleObj>
              </mc:Choice>
              <mc:Fallback>
                <p:oleObj name="Worksheet" r:id="rId2" imgW="1857493" imgH="4219438" progId="Excel.Sheet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"/>
                        <a:ext cx="2909888" cy="661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Box 9">
            <a:extLst>
              <a:ext uri="{FF2B5EF4-FFF2-40B4-BE49-F238E27FC236}">
                <a16:creationId xmlns:a16="http://schemas.microsoft.com/office/drawing/2014/main" id="{B9D3F22E-BD7E-FF7B-898A-078C1525A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48000"/>
            <a:ext cx="230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/>
              <a:t>Courier boy’s mobile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628A-6AFE-F35E-65A0-7B07CF358AB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D335-1B73-168B-452A-F534BFA4B2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0966-001D-8703-B505-7F9CD92E35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>
            <a:extLst>
              <a:ext uri="{FF2B5EF4-FFF2-40B4-BE49-F238E27FC236}">
                <a16:creationId xmlns:a16="http://schemas.microsoft.com/office/drawing/2014/main" id="{652D0779-3ADC-5DD5-6ABE-44249A88C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0260-CE58-525E-27E0-2B9E71FD91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graphicFrame>
        <p:nvGraphicFramePr>
          <p:cNvPr id="43012" name="Object 12">
            <a:extLst>
              <a:ext uri="{FF2B5EF4-FFF2-40B4-BE49-F238E27FC236}">
                <a16:creationId xmlns:a16="http://schemas.microsoft.com/office/drawing/2014/main" id="{C0BEF22D-B9D8-2558-C4CF-EC2043626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52400"/>
          <a:ext cx="8535988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96076" imgH="4219438" progId="Excel.Sheet.12">
                  <p:embed/>
                </p:oleObj>
              </mc:Choice>
              <mc:Fallback>
                <p:oleObj name="Worksheet" r:id="rId2" imgW="5496076" imgH="4219438" progId="Excel.Sheet.1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8535988" cy="655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18E4829-BA9C-769E-E032-9355D8328848}"/>
              </a:ext>
            </a:extLst>
          </p:cNvPr>
          <p:cNvSpPr txBox="1"/>
          <p:nvPr/>
        </p:nvSpPr>
        <p:spPr>
          <a:xfrm>
            <a:off x="3260725" y="939800"/>
            <a:ext cx="2471738" cy="3698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chemeClr val="bg1"/>
                </a:solidFill>
              </a:rPr>
              <a:t>Courier boy’s mobile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E633-9184-5194-8F05-8A5D868604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34384-00EE-95D3-1C6E-91ABB7D5EB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A4208-8B52-B4BC-332C-9468C5A794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>
            <a:extLst>
              <a:ext uri="{FF2B5EF4-FFF2-40B4-BE49-F238E27FC236}">
                <a16:creationId xmlns:a16="http://schemas.microsoft.com/office/drawing/2014/main" id="{C7DEEFE6-794D-076B-19D0-2494D2EB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/>
              <a:t>Can you give some examples of mobile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67E5-20E9-6B1C-17DD-314D1E2F09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7183A-E897-1BF8-49CD-5F330A9507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73B6B-5A0F-3628-F491-01C1AB85D5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7E6E-709F-F7D2-26B8-6FEA31264A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E9EE4-7F98-8563-22EF-074AB77A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105400"/>
          </a:xfrm>
        </p:spPr>
        <p:txBody>
          <a:bodyPr/>
          <a:lstStyle/>
          <a:p>
            <a:pPr marL="0" indent="0">
              <a:defRPr/>
            </a:pPr>
            <a:r>
              <a:rPr lang="en-IN" sz="1600" b="1" dirty="0"/>
              <a:t>Mobile apps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1600" dirty="0"/>
              <a:t>What is a cross platform mobile app?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1600" dirty="0"/>
              <a:t>If connectivity is poor, how do we ensure consistency between data in mobile phone and backend server?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1600" dirty="0"/>
              <a:t>What is ‘Broadcast receiver’ in an Android app?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IN" sz="1600" dirty="0"/>
          </a:p>
          <a:p>
            <a:pPr marL="457200" indent="-457200">
              <a:buFont typeface="+mj-lt"/>
              <a:buAutoNum type="arabicPeriod"/>
              <a:defRPr/>
            </a:pP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2E2D-A870-1597-151F-AC70C77FE9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Review questions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84824F-0998-5AA6-3278-06053D00B2E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2CF147-BF5C-424D-8D8F-B3E5ED567D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29610B-FC35-27A7-4E49-E3CEFC1434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0ACC99-49AE-1545-8F40-348321F61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D36C-1FA0-545E-4262-CBD9AEE0CF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Mobile - Software Platform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6A01-E6A8-7A60-45C7-521789A9BF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0C3EA-4C80-1ACA-9841-99970A6784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0339-6645-803C-51E4-2666738ABA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" name="Google Shape;440;p28">
            <a:extLst>
              <a:ext uri="{FF2B5EF4-FFF2-40B4-BE49-F238E27FC236}">
                <a16:creationId xmlns:a16="http://schemas.microsoft.com/office/drawing/2014/main" id="{0146EF60-8B88-0D79-AE7E-A9D1F90DF605}"/>
              </a:ext>
            </a:extLst>
          </p:cNvPr>
          <p:cNvSpPr/>
          <p:nvPr/>
        </p:nvSpPr>
        <p:spPr>
          <a:xfrm>
            <a:off x="899592" y="5229200"/>
            <a:ext cx="7272808" cy="108012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8" name="Google Shape;441;p28">
            <a:extLst>
              <a:ext uri="{FF2B5EF4-FFF2-40B4-BE49-F238E27FC236}">
                <a16:creationId xmlns:a16="http://schemas.microsoft.com/office/drawing/2014/main" id="{B68AD36E-6C63-2B04-5519-36218D93733F}"/>
              </a:ext>
            </a:extLst>
          </p:cNvPr>
          <p:cNvSpPr/>
          <p:nvPr/>
        </p:nvSpPr>
        <p:spPr>
          <a:xfrm>
            <a:off x="899592" y="4617132"/>
            <a:ext cx="7272808" cy="61206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Kernel &amp; Device Drivers</a:t>
            </a:r>
            <a:endParaRPr/>
          </a:p>
        </p:txBody>
      </p:sp>
      <p:sp>
        <p:nvSpPr>
          <p:cNvPr id="9" name="Google Shape;442;p28">
            <a:extLst>
              <a:ext uri="{FF2B5EF4-FFF2-40B4-BE49-F238E27FC236}">
                <a16:creationId xmlns:a16="http://schemas.microsoft.com/office/drawing/2014/main" id="{FC5C190B-EB7C-5AF0-9564-AF5F5512B85E}"/>
              </a:ext>
            </a:extLst>
          </p:cNvPr>
          <p:cNvSpPr/>
          <p:nvPr/>
        </p:nvSpPr>
        <p:spPr>
          <a:xfrm>
            <a:off x="899592" y="3429000"/>
            <a:ext cx="7272808" cy="1173538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/>
          </a:p>
        </p:txBody>
      </p:sp>
      <p:sp>
        <p:nvSpPr>
          <p:cNvPr id="10" name="Google Shape;443;p28">
            <a:extLst>
              <a:ext uri="{FF2B5EF4-FFF2-40B4-BE49-F238E27FC236}">
                <a16:creationId xmlns:a16="http://schemas.microsoft.com/office/drawing/2014/main" id="{2A5EF039-5169-4311-D756-ECB4DC0889CC}"/>
              </a:ext>
            </a:extLst>
          </p:cNvPr>
          <p:cNvSpPr/>
          <p:nvPr/>
        </p:nvSpPr>
        <p:spPr>
          <a:xfrm>
            <a:off x="899592" y="2564904"/>
            <a:ext cx="7272808" cy="864096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/>
          </a:p>
        </p:txBody>
      </p:sp>
      <p:sp>
        <p:nvSpPr>
          <p:cNvPr id="11" name="Google Shape;444;p28">
            <a:extLst>
              <a:ext uri="{FF2B5EF4-FFF2-40B4-BE49-F238E27FC236}">
                <a16:creationId xmlns:a16="http://schemas.microsoft.com/office/drawing/2014/main" id="{AB587714-D81B-42B6-959D-E17573F668F9}"/>
              </a:ext>
            </a:extLst>
          </p:cNvPr>
          <p:cNvSpPr/>
          <p:nvPr/>
        </p:nvSpPr>
        <p:spPr>
          <a:xfrm>
            <a:off x="899592" y="1391366"/>
            <a:ext cx="7272808" cy="1173538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021213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E049-0C52-C49E-C6B9-0542C0699E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Mobile – Hardware Platform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B0E4-61C5-5A20-EB1E-7B05CB9E34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9F23-456F-EEB0-F719-4CDCDFB6B0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B107-AD29-530D-2C00-2D4EC17648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7" name="Google Shape;450;p29">
            <a:extLst>
              <a:ext uri="{FF2B5EF4-FFF2-40B4-BE49-F238E27FC236}">
                <a16:creationId xmlns:a16="http://schemas.microsoft.com/office/drawing/2014/main" id="{5F34A29D-8CE3-FD0C-CFAF-BBB6BC50A01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76162" y="1537682"/>
            <a:ext cx="5486876" cy="4438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53176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E67AF8-2BA4-7D35-7329-0C642FCC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1F7D-356F-99BE-1C07-69FCC11132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Typical Software Platform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6CD5-F5D1-3546-8D60-65060A96EA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F9AE-3B1B-F314-6B89-4396A44921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8E63-5AE8-D4E1-A086-52AADCA821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" name="Google Shape;528;p38">
            <a:extLst>
              <a:ext uri="{FF2B5EF4-FFF2-40B4-BE49-F238E27FC236}">
                <a16:creationId xmlns:a16="http://schemas.microsoft.com/office/drawing/2014/main" id="{E8612B1A-5994-637C-445B-A011B31D8413}"/>
              </a:ext>
            </a:extLst>
          </p:cNvPr>
          <p:cNvSpPr/>
          <p:nvPr/>
        </p:nvSpPr>
        <p:spPr>
          <a:xfrm>
            <a:off x="899592" y="5481228"/>
            <a:ext cx="7272808" cy="54006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sp>
        <p:nvSpPr>
          <p:cNvPr id="8" name="Google Shape;529;p38">
            <a:extLst>
              <a:ext uri="{FF2B5EF4-FFF2-40B4-BE49-F238E27FC236}">
                <a16:creationId xmlns:a16="http://schemas.microsoft.com/office/drawing/2014/main" id="{25B3D2AD-0812-CCF3-4E10-2089D74438CD}"/>
              </a:ext>
            </a:extLst>
          </p:cNvPr>
          <p:cNvSpPr/>
          <p:nvPr/>
        </p:nvSpPr>
        <p:spPr>
          <a:xfrm>
            <a:off x="899592" y="4869160"/>
            <a:ext cx="7272808" cy="612068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Kernel &amp; Device Drivers</a:t>
            </a:r>
            <a:endParaRPr/>
          </a:p>
        </p:txBody>
      </p:sp>
      <p:sp>
        <p:nvSpPr>
          <p:cNvPr id="9" name="Google Shape;530;p38">
            <a:extLst>
              <a:ext uri="{FF2B5EF4-FFF2-40B4-BE49-F238E27FC236}">
                <a16:creationId xmlns:a16="http://schemas.microsoft.com/office/drawing/2014/main" id="{0AC46FF8-C659-3ED3-CFAA-F3733AEE1A40}"/>
              </a:ext>
            </a:extLst>
          </p:cNvPr>
          <p:cNvSpPr/>
          <p:nvPr/>
        </p:nvSpPr>
        <p:spPr>
          <a:xfrm>
            <a:off x="899592" y="3681028"/>
            <a:ext cx="7272808" cy="1173538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/>
          </a:p>
        </p:txBody>
      </p:sp>
      <p:sp>
        <p:nvSpPr>
          <p:cNvPr id="10" name="Google Shape;531;p38">
            <a:extLst>
              <a:ext uri="{FF2B5EF4-FFF2-40B4-BE49-F238E27FC236}">
                <a16:creationId xmlns:a16="http://schemas.microsoft.com/office/drawing/2014/main" id="{7FCDF031-E13D-CE47-C59E-AC593064D63E}"/>
              </a:ext>
            </a:extLst>
          </p:cNvPr>
          <p:cNvSpPr/>
          <p:nvPr/>
        </p:nvSpPr>
        <p:spPr>
          <a:xfrm>
            <a:off x="899592" y="2816932"/>
            <a:ext cx="3636404" cy="864096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Native Framework</a:t>
            </a:r>
            <a:endParaRPr/>
          </a:p>
        </p:txBody>
      </p:sp>
      <p:sp>
        <p:nvSpPr>
          <p:cNvPr id="11" name="Google Shape;532;p38">
            <a:extLst>
              <a:ext uri="{FF2B5EF4-FFF2-40B4-BE49-F238E27FC236}">
                <a16:creationId xmlns:a16="http://schemas.microsoft.com/office/drawing/2014/main" id="{F31BE19B-EB0E-B8F0-AE60-144C4A18D04A}"/>
              </a:ext>
            </a:extLst>
          </p:cNvPr>
          <p:cNvSpPr/>
          <p:nvPr/>
        </p:nvSpPr>
        <p:spPr>
          <a:xfrm>
            <a:off x="4535996" y="2816932"/>
            <a:ext cx="3636404" cy="864096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Framework</a:t>
            </a:r>
            <a:endParaRPr/>
          </a:p>
        </p:txBody>
      </p:sp>
      <p:sp>
        <p:nvSpPr>
          <p:cNvPr id="12" name="Google Shape;533;p38">
            <a:extLst>
              <a:ext uri="{FF2B5EF4-FFF2-40B4-BE49-F238E27FC236}">
                <a16:creationId xmlns:a16="http://schemas.microsoft.com/office/drawing/2014/main" id="{F9D86F6B-DE17-0C54-CD36-304DCFD8ACBD}"/>
              </a:ext>
            </a:extLst>
          </p:cNvPr>
          <p:cNvSpPr/>
          <p:nvPr/>
        </p:nvSpPr>
        <p:spPr>
          <a:xfrm>
            <a:off x="899592" y="1643394"/>
            <a:ext cx="3636404" cy="1173538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Native Apps</a:t>
            </a:r>
            <a:endParaRPr/>
          </a:p>
        </p:txBody>
      </p:sp>
      <p:sp>
        <p:nvSpPr>
          <p:cNvPr id="13" name="Google Shape;534;p38">
            <a:extLst>
              <a:ext uri="{FF2B5EF4-FFF2-40B4-BE49-F238E27FC236}">
                <a16:creationId xmlns:a16="http://schemas.microsoft.com/office/drawing/2014/main" id="{B4FDFEC7-40A7-597F-8E43-49E887D4C4FC}"/>
              </a:ext>
            </a:extLst>
          </p:cNvPr>
          <p:cNvSpPr/>
          <p:nvPr/>
        </p:nvSpPr>
        <p:spPr>
          <a:xfrm>
            <a:off x="4535996" y="1643394"/>
            <a:ext cx="3636404" cy="1173538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Apps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868986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69F928-992C-548E-4A71-655474A1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053B-4B20-0A36-5566-396ED4F23A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Typical Software Platforms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53DA-B9D4-F7DF-919A-172F7C78640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8755-577B-495E-3F4A-DD40D4E214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CEC3-E8B4-7F26-0CAB-8A44D90AC1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" name="Google Shape;540;p39">
            <a:extLst>
              <a:ext uri="{FF2B5EF4-FFF2-40B4-BE49-F238E27FC236}">
                <a16:creationId xmlns:a16="http://schemas.microsoft.com/office/drawing/2014/main" id="{6CD5613E-9262-D925-2AD9-B7FCE099AE31}"/>
              </a:ext>
            </a:extLst>
          </p:cNvPr>
          <p:cNvSpPr/>
          <p:nvPr/>
        </p:nvSpPr>
        <p:spPr>
          <a:xfrm>
            <a:off x="521296" y="1484784"/>
            <a:ext cx="2322512" cy="1008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iOS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41;p39">
            <a:extLst>
              <a:ext uri="{FF2B5EF4-FFF2-40B4-BE49-F238E27FC236}">
                <a16:creationId xmlns:a16="http://schemas.microsoft.com/office/drawing/2014/main" id="{E7F587F3-F20F-6DBD-A1F2-2B2731A0DD5D}"/>
              </a:ext>
            </a:extLst>
          </p:cNvPr>
          <p:cNvSpPr/>
          <p:nvPr/>
        </p:nvSpPr>
        <p:spPr>
          <a:xfrm>
            <a:off x="521296" y="2708920"/>
            <a:ext cx="2322512" cy="1008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/>
          </a:p>
        </p:txBody>
      </p:sp>
      <p:sp>
        <p:nvSpPr>
          <p:cNvPr id="9" name="Google Shape;542;p39">
            <a:extLst>
              <a:ext uri="{FF2B5EF4-FFF2-40B4-BE49-F238E27FC236}">
                <a16:creationId xmlns:a16="http://schemas.microsoft.com/office/drawing/2014/main" id="{4B288498-DF69-454D-F733-46E86F9BDEE8}"/>
              </a:ext>
            </a:extLst>
          </p:cNvPr>
          <p:cNvSpPr/>
          <p:nvPr/>
        </p:nvSpPr>
        <p:spPr>
          <a:xfrm>
            <a:off x="521296" y="3933056"/>
            <a:ext cx="2322512" cy="1008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endParaRPr/>
          </a:p>
        </p:txBody>
      </p:sp>
      <p:sp>
        <p:nvSpPr>
          <p:cNvPr id="10" name="Google Shape;543;p39">
            <a:extLst>
              <a:ext uri="{FF2B5EF4-FFF2-40B4-BE49-F238E27FC236}">
                <a16:creationId xmlns:a16="http://schemas.microsoft.com/office/drawing/2014/main" id="{760BB165-194B-20C0-9023-77E834CAC46A}"/>
              </a:ext>
            </a:extLst>
          </p:cNvPr>
          <p:cNvSpPr/>
          <p:nvPr/>
        </p:nvSpPr>
        <p:spPr>
          <a:xfrm>
            <a:off x="3059832" y="1484784"/>
            <a:ext cx="5328592" cy="1008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Operating System by Apple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Multitasking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Supports iPhone, iPad and other devices</a:t>
            </a:r>
            <a:endParaRPr/>
          </a:p>
        </p:txBody>
      </p:sp>
      <p:sp>
        <p:nvSpPr>
          <p:cNvPr id="11" name="Google Shape;544;p39">
            <a:extLst>
              <a:ext uri="{FF2B5EF4-FFF2-40B4-BE49-F238E27FC236}">
                <a16:creationId xmlns:a16="http://schemas.microsoft.com/office/drawing/2014/main" id="{5B7C01DA-2EAD-FFBE-316D-4C25B0365857}"/>
              </a:ext>
            </a:extLst>
          </p:cNvPr>
          <p:cNvSpPr/>
          <p:nvPr/>
        </p:nvSpPr>
        <p:spPr>
          <a:xfrm>
            <a:off x="3059832" y="2708920"/>
            <a:ext cx="5328592" cy="1008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Windows Phone OS by Microsoft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Multitasking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 Metro (Modern UI, Tiled UI)</a:t>
            </a:r>
            <a:endParaRPr/>
          </a:p>
        </p:txBody>
      </p:sp>
      <p:sp>
        <p:nvSpPr>
          <p:cNvPr id="12" name="Google Shape;545;p39">
            <a:extLst>
              <a:ext uri="{FF2B5EF4-FFF2-40B4-BE49-F238E27FC236}">
                <a16:creationId xmlns:a16="http://schemas.microsoft.com/office/drawing/2014/main" id="{E78D7414-0BDB-0BAD-3831-4A8C23B413D6}"/>
              </a:ext>
            </a:extLst>
          </p:cNvPr>
          <p:cNvSpPr/>
          <p:nvPr/>
        </p:nvSpPr>
        <p:spPr>
          <a:xfrm>
            <a:off x="3059832" y="3933056"/>
            <a:ext cx="5328592" cy="1008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Google’s Mobile OS based on Linux Kernel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Multitasking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Stack</a:t>
            </a:r>
            <a:endParaRPr/>
          </a:p>
        </p:txBody>
      </p:sp>
      <p:sp>
        <p:nvSpPr>
          <p:cNvPr id="13" name="Google Shape;546;p39">
            <a:extLst>
              <a:ext uri="{FF2B5EF4-FFF2-40B4-BE49-F238E27FC236}">
                <a16:creationId xmlns:a16="http://schemas.microsoft.com/office/drawing/2014/main" id="{AA1A9AD1-8246-B0D3-7F7A-8793C4D7B5BC}"/>
              </a:ext>
            </a:extLst>
          </p:cNvPr>
          <p:cNvSpPr/>
          <p:nvPr/>
        </p:nvSpPr>
        <p:spPr>
          <a:xfrm>
            <a:off x="530749" y="5229200"/>
            <a:ext cx="2322512" cy="1008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Tizen</a:t>
            </a:r>
            <a:endParaRPr/>
          </a:p>
        </p:txBody>
      </p:sp>
      <p:sp>
        <p:nvSpPr>
          <p:cNvPr id="14" name="Google Shape;547;p39">
            <a:extLst>
              <a:ext uri="{FF2B5EF4-FFF2-40B4-BE49-F238E27FC236}">
                <a16:creationId xmlns:a16="http://schemas.microsoft.com/office/drawing/2014/main" id="{4805F54C-23D2-E398-D9BD-B1563A86FA5A}"/>
              </a:ext>
            </a:extLst>
          </p:cNvPr>
          <p:cNvSpPr/>
          <p:nvPr/>
        </p:nvSpPr>
        <p:spPr>
          <a:xfrm>
            <a:off x="3069285" y="5229200"/>
            <a:ext cx="5328592" cy="10081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open source standards based platform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Based on Linux, part of the Linux Foundation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OS with Multiple profiles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387365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1D0C-AE85-0D88-D473-24CC77CF4E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Tizen Architecture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241C-1785-0306-E0F6-74E750B518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F704-9D5F-DC35-3E3D-A97562C63B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1C04-A415-E218-2708-653D29C862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7" name="Google Shape;554;p40" descr="Tizen architecture">
            <a:extLst>
              <a:ext uri="{FF2B5EF4-FFF2-40B4-BE49-F238E27FC236}">
                <a16:creationId xmlns:a16="http://schemas.microsoft.com/office/drawing/2014/main" id="{4AAC8797-1FDA-2562-B173-3880EA6253E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1524000"/>
            <a:ext cx="8229599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69152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7547-647F-5976-701E-0D1BA43DA6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Android Stack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9010-BD01-7B54-A7D6-3F3E7F7C97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A05D4-72D4-C715-489A-9E951C1F5C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F9B7-BDF4-775D-722C-4D21891E38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pic>
        <p:nvPicPr>
          <p:cNvPr id="8" name="Picture 2" descr="The Android software stack">
            <a:extLst>
              <a:ext uri="{FF2B5EF4-FFF2-40B4-BE49-F238E27FC236}">
                <a16:creationId xmlns:a16="http://schemas.microsoft.com/office/drawing/2014/main" id="{F8927F56-1113-2998-717A-DA28021A2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94911"/>
            <a:ext cx="3733800" cy="549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EB92-1655-0A7E-AEE3-570F0A466C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Hardware Abstraction Layer (HAL)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B8C4-8D12-B59C-7BBF-BAD6627D76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8C04-F76B-2C8C-1056-BB1C0670E3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4923-FAB8-2C99-58D7-D56637741D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B7FA2F-96E3-F8DE-2CD1-B1C8AA42CE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HAL provides standard interfaces that expose device hardware capabilities to the higher-level Java API framework.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The HAL consists of multiple library modules, each of which implements an interface for specific hardware components, such as the camera or BlueTooth module.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When a framework API makes a call to access device hardware, the Android system loads the library module for that hardware component.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A0D258-7939-2E09-A8FC-0A1DCA86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4790805"/>
            <a:ext cx="7162800" cy="13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895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F841F1F7-7AEE-D534-FC86-0B9492787A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394C8-7B43-4AC2-8894-C29F8E9E504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3C91A-E1E6-B443-95E3-09B20505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51298"/>
            <a:ext cx="2334603" cy="251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9BF59-2819-6874-F46F-62CE15A33CBB}"/>
              </a:ext>
            </a:extLst>
          </p:cNvPr>
          <p:cNvSpPr txBox="1"/>
          <p:nvPr/>
        </p:nvSpPr>
        <p:spPr>
          <a:xfrm>
            <a:off x="27597" y="1600200"/>
            <a:ext cx="6525603" cy="2816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Each app runs in its own process and with its own instance of the Android Runtime (ART).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Book Antiqua" panose="02040602050305030304" pitchFamily="18" charset="0"/>
              </a:rPr>
              <a:t>ART is written to run multiple virtual machines on low-memory devices by executing DEX files, a bytecode format designed especially for Android that's optimized for minimal memory footprint.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ED746-67C1-0C70-9A71-15E40714C8A4}"/>
              </a:ext>
            </a:extLst>
          </p:cNvPr>
          <p:cNvSpPr txBox="1"/>
          <p:nvPr/>
        </p:nvSpPr>
        <p:spPr>
          <a:xfrm>
            <a:off x="58579" y="541400"/>
            <a:ext cx="6664605" cy="75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Android Runtime (ART). </a:t>
            </a:r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AEBE1DA7-6090-974A-C1A1-9CC56F0DD0E6}"/>
              </a:ext>
            </a:extLst>
          </p:cNvPr>
          <p:cNvSpPr/>
          <p:nvPr/>
        </p:nvSpPr>
        <p:spPr>
          <a:xfrm>
            <a:off x="762000" y="4538767"/>
            <a:ext cx="7772400" cy="1650062"/>
          </a:xfrm>
          <a:prstGeom prst="roundRect">
            <a:avLst/>
          </a:prstGeom>
          <a:gradFill>
            <a:gsLst>
              <a:gs pos="0">
                <a:srgbClr val="FFFF0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600" b="1" dirty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Android Runtime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Include core libraries and the Dalvik VM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Engine that powers the applications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Forms the basis of the application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Dalvik VM is a register-based VM to ensure the device can run multiple instances efficiently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B26A0-D15B-BA85-CFE1-BA51D300EB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0EF0E-22DA-F0F4-2F4E-47CFE080E4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70083181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F841F1F7-7AEE-D534-FC86-0B9492787A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394C8-7B43-4AC2-8894-C29F8E9E504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B01EA-5F1F-12CF-0D1B-B1C85B69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98459"/>
            <a:ext cx="5085437" cy="2172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CE9E2-C41E-45A5-D53A-E6C8C2D75B6D}"/>
              </a:ext>
            </a:extLst>
          </p:cNvPr>
          <p:cNvSpPr txBox="1"/>
          <p:nvPr/>
        </p:nvSpPr>
        <p:spPr>
          <a:xfrm>
            <a:off x="228600" y="3671111"/>
            <a:ext cx="8763000" cy="2355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Many core Android system components and services, such as ART and HAL, are built from native code that requires native libraries written in C and C++.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The Android platform provides Java framework APIs to expose the functionality of some of these native libraries to apps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A54D4-A3A3-20EE-A98D-83F3F22B363C}"/>
              </a:ext>
            </a:extLst>
          </p:cNvPr>
          <p:cNvSpPr txBox="1"/>
          <p:nvPr/>
        </p:nvSpPr>
        <p:spPr>
          <a:xfrm>
            <a:off x="89180" y="707589"/>
            <a:ext cx="4597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Native C/C++ Libraries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263D5-FF4E-DE0A-8757-4000387C30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8E57B-0E09-1195-E06E-744C7217AA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7753257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2C5BB4E6-4B30-101E-4B9D-B0F163F9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 sz="2000"/>
              <a:t>Examples</a:t>
            </a:r>
          </a:p>
          <a:p>
            <a:pPr fontAlgn="base">
              <a:spcAft>
                <a:spcPct val="0"/>
              </a:spcAft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Uber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Swiggy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Courier delivery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eCom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Banking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Spotify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Where Is My Train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…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E336-ACC9-5029-183B-ADB9E2DB0D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Mobile applications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2852-8B58-0853-9508-CB74C3C7AA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C051-7F42-66F1-8E3E-B7BFF95101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279F-F1EA-D4C7-EBCD-90905E81FC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7379-7B69-1349-15BE-5218D52E05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819400" y="6159500"/>
            <a:ext cx="3733800" cy="365125"/>
          </a:xfrm>
        </p:spPr>
        <p:txBody>
          <a:bodyPr vert="horz" lIns="91440" tIns="45720" rIns="91440" bIns="45720" rtlCol="0" anchor="ctr"/>
          <a:lstStyle/>
          <a:p>
            <a:r>
              <a:rPr lang="en-US" sz="1400">
                <a:latin typeface="Book Antiqua" panose="02040602050305030304" pitchFamily="18" charset="0"/>
              </a:rPr>
              <a:t>SE ZG651/ SS ZG653 Software Architectures</a:t>
            </a:r>
            <a:endParaRPr lang="en-US" sz="1400" dirty="0">
              <a:latin typeface="Book Antiqua" panose="02040602050305030304" pitchFamily="18" charset="0"/>
            </a:endParaRPr>
          </a:p>
        </p:txBody>
      </p:sp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F841F1F7-7AEE-D534-FC86-0B9492787A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394C8-7B43-4AC2-8894-C29F8E9E504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AF107-EBDD-B912-7426-DCF44636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6718043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94815-DB26-CD39-3200-CD88C7EA793A}"/>
              </a:ext>
            </a:extLst>
          </p:cNvPr>
          <p:cNvSpPr txBox="1"/>
          <p:nvPr/>
        </p:nvSpPr>
        <p:spPr>
          <a:xfrm>
            <a:off x="152400" y="3710372"/>
            <a:ext cx="8839200" cy="2581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The entire feature set of the Android OS is available to you through APIs written in the Java language.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These APIs form the building blocks you need to create Android apps by simplifying the reuse of core, modular system components, and services, </a:t>
            </a:r>
            <a:endParaRPr lang="en-IN" sz="2200" dirty="0"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F8EB8-F100-B441-577F-EDF786A9082A}"/>
              </a:ext>
            </a:extLst>
          </p:cNvPr>
          <p:cNvSpPr txBox="1"/>
          <p:nvPr/>
        </p:nvSpPr>
        <p:spPr>
          <a:xfrm>
            <a:off x="114300" y="78639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Book Antiqua" panose="02040602050305030304" pitchFamily="18" charset="0"/>
              </a:rPr>
              <a:t>Java API Framework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F1844-DEC5-DB48-B0D7-A5F60220E6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</p:spTree>
    <p:extLst>
      <p:ext uri="{BB962C8B-B14F-4D97-AF65-F5344CB8AC3E}">
        <p14:creationId xmlns:p14="http://schemas.microsoft.com/office/powerpoint/2010/main" val="16883631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Slide Number Placeholder 5">
            <a:extLst>
              <a:ext uri="{FF2B5EF4-FFF2-40B4-BE49-F238E27FC236}">
                <a16:creationId xmlns:a16="http://schemas.microsoft.com/office/drawing/2014/main" id="{F841F1F7-7AEE-D534-FC86-0B9492787A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2394C8-7B43-4AC2-8894-C29F8E9E504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147E4-EA3A-C70D-536B-9226AFA6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0" y="4559300"/>
            <a:ext cx="8499419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56420-A2D4-E244-0B51-C313B75ADDA4}"/>
              </a:ext>
            </a:extLst>
          </p:cNvPr>
          <p:cNvSpPr txBox="1"/>
          <p:nvPr/>
        </p:nvSpPr>
        <p:spPr>
          <a:xfrm>
            <a:off x="114300" y="69263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System Apps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1BB38-3AA8-99F8-4841-04DE98088A1B}"/>
              </a:ext>
            </a:extLst>
          </p:cNvPr>
          <p:cNvSpPr txBox="1"/>
          <p:nvPr/>
        </p:nvSpPr>
        <p:spPr>
          <a:xfrm>
            <a:off x="195942" y="1358907"/>
            <a:ext cx="8795658" cy="3278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Android comes with a set of core apps for email, SMS messaging, calendars, internet browsing, contacts, and more.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Apps included with the platform have no special status among the apps the user chooses to install.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Book Antiqua" panose="02040602050305030304" pitchFamily="18" charset="0"/>
              </a:rPr>
              <a:t>So, a third-party app can become the user's default web browser, SMS messenger, or even the default keyboard (some exceptions apply, such as the system's Settings app).</a:t>
            </a:r>
            <a:endParaRPr lang="en-IN" sz="2000" dirty="0">
              <a:latin typeface="Book Antiqua" panose="0204060205030503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BD21B-A188-615B-809C-65D3C3D088B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71A63-76E9-6115-CF37-B318D22B3A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6443275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8730-DFBD-064E-183C-EF09889A85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Linux Kernel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6EE1-E503-DE1E-D86E-325D098A3C9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3FE1-B830-BA91-2C3C-8014453D98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5C7F-D04E-17C5-C090-6368399D10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644B70-B794-CAFB-5EB0-035C72EA4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16" y="1600200"/>
            <a:ext cx="81406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6573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1B18-C5B3-86B9-C47C-5B49C2205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65F3-9793-CD92-7156-E3C7393D15A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B4BC-C7B8-D0B3-BBB2-71501942C1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9206-4A8F-090F-923E-24C0D93383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7" name="Content Placeholder 6" descr="1">
            <a:extLst>
              <a:ext uri="{FF2B5EF4-FFF2-40B4-BE49-F238E27FC236}">
                <a16:creationId xmlns:a16="http://schemas.microsoft.com/office/drawing/2014/main" id="{06F85301-BBD5-376D-E6B5-2281EF720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863"/>
            <a:ext cx="7086600" cy="44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9382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AC18C6-CC92-4575-8DCE-F4EB35A75E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5126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37">
                <a:tc>
                  <a:txBody>
                    <a:bodyPr/>
                    <a:lstStyle/>
                    <a:p>
                      <a:r>
                        <a:rPr lang="en-IN" sz="1800" dirty="0"/>
                        <a:t>Google App Engine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Microsoft Azure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Amazon Web Services</a:t>
                      </a: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3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Python &amp; Java development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Auto scaling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Database replication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err="1"/>
                        <a:t>.Net</a:t>
                      </a:r>
                      <a:r>
                        <a:rPr lang="en-IN" sz="1800" dirty="0"/>
                        <a:t>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Auto scaling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Load balancing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Failure</a:t>
                      </a:r>
                      <a:r>
                        <a:rPr lang="en-IN" sz="1800" baseline="0" dirty="0"/>
                        <a:t> detection &amp; auto replication of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Database replication</a:t>
                      </a:r>
                      <a:endParaRPr lang="en-IN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Java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Auto scaling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Load balancing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Failure</a:t>
                      </a:r>
                      <a:r>
                        <a:rPr lang="en-IN" sz="1800" baseline="0" dirty="0"/>
                        <a:t> detection &amp; auto replication of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Database replication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dirty="0"/>
                        <a:t>Data caching</a:t>
                      </a:r>
                      <a:r>
                        <a:rPr lang="en-IN" sz="1800" baseline="0" dirty="0"/>
                        <a:t> (</a:t>
                      </a:r>
                      <a:r>
                        <a:rPr lang="en-IN" sz="1800" baseline="0" dirty="0" err="1"/>
                        <a:t>Memcached</a:t>
                      </a:r>
                      <a:r>
                        <a:rPr lang="en-IN" sz="1800" baseline="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Service discovery (</a:t>
                      </a:r>
                      <a:r>
                        <a:rPr lang="en-IN" sz="1800" baseline="0" dirty="0" err="1"/>
                        <a:t>SoA</a:t>
                      </a:r>
                      <a:r>
                        <a:rPr lang="en-IN" sz="1800" baseline="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Notification of events (SNS)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aseline="0" dirty="0"/>
                        <a:t>Message queue (SQS)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aseline="0" dirty="0"/>
                        <a:t>CDN (Content Delivery Network) – YouTube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67AE-7CA8-050C-364E-7DC13CE5B4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Popular services of cloud vendors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3B182F-C1E2-F110-454C-5DDD78062B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757084-62B7-DC0F-BCC9-B1AE2827D8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851177-547E-9E3D-63CA-A64F346C33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5E8F-2A84-C45A-14AB-FA391FD075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Mobile app</a:t>
            </a:r>
            <a:r>
              <a:rPr lang="en-IN"/>
              <a:t>: Example</a:t>
            </a:r>
          </a:p>
        </p:txBody>
      </p:sp>
      <p:grpSp>
        <p:nvGrpSpPr>
          <p:cNvPr id="47107" name="Group 17">
            <a:extLst>
              <a:ext uri="{FF2B5EF4-FFF2-40B4-BE49-F238E27FC236}">
                <a16:creationId xmlns:a16="http://schemas.microsoft.com/office/drawing/2014/main" id="{F7CC6D8B-F019-4A5E-ABED-CC2CD22A234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295400"/>
            <a:ext cx="8077200" cy="5410200"/>
            <a:chOff x="762000" y="1676400"/>
            <a:chExt cx="6019800" cy="3886200"/>
          </a:xfrm>
        </p:grpSpPr>
        <p:pic>
          <p:nvPicPr>
            <p:cNvPr id="47110" name="Picture 1">
              <a:extLst>
                <a:ext uri="{FF2B5EF4-FFF2-40B4-BE49-F238E27FC236}">
                  <a16:creationId xmlns:a16="http://schemas.microsoft.com/office/drawing/2014/main" id="{018C35F5-E358-69A3-74E7-EDC33D5B6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676400"/>
              <a:ext cx="4962525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1" name="Oval 2">
              <a:extLst>
                <a:ext uri="{FF2B5EF4-FFF2-40B4-BE49-F238E27FC236}">
                  <a16:creationId xmlns:a16="http://schemas.microsoft.com/office/drawing/2014/main" id="{AA0EB968-2D4C-53D4-34C2-E6ED5BB4E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25" y="4524375"/>
              <a:ext cx="828675" cy="6667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cs typeface="Calibri" panose="020F0502020204030204" pitchFamily="34" charset="0"/>
                </a:rPr>
                <a:t>Activity</a:t>
              </a:r>
              <a:endParaRPr lang="en-US" altLang="en-US" sz="1800"/>
            </a:p>
          </p:txBody>
        </p:sp>
        <p:cxnSp>
          <p:nvCxnSpPr>
            <p:cNvPr id="47112" name="AutoShape 3">
              <a:extLst>
                <a:ext uri="{FF2B5EF4-FFF2-40B4-BE49-F238E27FC236}">
                  <a16:creationId xmlns:a16="http://schemas.microsoft.com/office/drawing/2014/main" id="{4B323154-AB18-5274-097B-088AB4441E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543550" y="4448175"/>
              <a:ext cx="409575" cy="419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3" name="AutoShape 4">
              <a:extLst>
                <a:ext uri="{FF2B5EF4-FFF2-40B4-BE49-F238E27FC236}">
                  <a16:creationId xmlns:a16="http://schemas.microsoft.com/office/drawing/2014/main" id="{4CBBFA95-4E7C-CEF9-FDB3-C12F67842C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171825" y="4448175"/>
              <a:ext cx="2847975" cy="600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4" name="AutoShape 5">
              <a:extLst>
                <a:ext uri="{FF2B5EF4-FFF2-40B4-BE49-F238E27FC236}">
                  <a16:creationId xmlns:a16="http://schemas.microsoft.com/office/drawing/2014/main" id="{B008E889-AE59-0105-1B59-7989238A96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953125" y="2552700"/>
              <a:ext cx="552450" cy="1971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5" name="Oval 6">
              <a:extLst>
                <a:ext uri="{FF2B5EF4-FFF2-40B4-BE49-F238E27FC236}">
                  <a16:creationId xmlns:a16="http://schemas.microsoft.com/office/drawing/2014/main" id="{B405C7DD-25B6-62BB-24B0-856D5B66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1676400"/>
              <a:ext cx="1171575" cy="390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cs typeface="Calibri" panose="020F0502020204030204" pitchFamily="34" charset="0"/>
                </a:rPr>
                <a:t>Service</a:t>
              </a:r>
              <a:endParaRPr lang="en-US" altLang="en-US" sz="1800"/>
            </a:p>
          </p:txBody>
        </p:sp>
        <p:cxnSp>
          <p:nvCxnSpPr>
            <p:cNvPr id="47116" name="AutoShape 7">
              <a:extLst>
                <a:ext uri="{FF2B5EF4-FFF2-40B4-BE49-F238E27FC236}">
                  <a16:creationId xmlns:a16="http://schemas.microsoft.com/office/drawing/2014/main" id="{31A7BCBF-12D9-49F7-DC20-0E197BB9DA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600325" y="1847850"/>
              <a:ext cx="1057275" cy="342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7" name="Oval 8">
              <a:extLst>
                <a:ext uri="{FF2B5EF4-FFF2-40B4-BE49-F238E27FC236}">
                  <a16:creationId xmlns:a16="http://schemas.microsoft.com/office/drawing/2014/main" id="{A7D5974A-6C91-8B9B-08F9-4245555B7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781550"/>
              <a:ext cx="1123950" cy="495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cs typeface="Calibri" panose="020F0502020204030204" pitchFamily="34" charset="0"/>
                </a:rPr>
                <a:t>Database</a:t>
              </a:r>
              <a:endParaRPr lang="en-US" altLang="en-US" sz="1800"/>
            </a:p>
          </p:txBody>
        </p:sp>
        <p:cxnSp>
          <p:nvCxnSpPr>
            <p:cNvPr id="47118" name="AutoShape 9">
              <a:extLst>
                <a:ext uri="{FF2B5EF4-FFF2-40B4-BE49-F238E27FC236}">
                  <a16:creationId xmlns:a16="http://schemas.microsoft.com/office/drawing/2014/main" id="{88D84572-21D9-9E9D-DD05-294A004061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76525" y="4276725"/>
              <a:ext cx="38100" cy="5905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9" name="AutoShape 10">
              <a:extLst>
                <a:ext uri="{FF2B5EF4-FFF2-40B4-BE49-F238E27FC236}">
                  <a16:creationId xmlns:a16="http://schemas.microsoft.com/office/drawing/2014/main" id="{E51AD98B-E4E4-4AAF-96C7-45E39B222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629150"/>
              <a:ext cx="1771650" cy="419100"/>
            </a:xfrm>
            <a:prstGeom prst="rightArrow">
              <a:avLst>
                <a:gd name="adj1" fmla="val 50000"/>
                <a:gd name="adj2" fmla="val 1056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cs typeface="Calibri" panose="020F0502020204030204" pitchFamily="34" charset="0"/>
                </a:rPr>
                <a:t>Asynchronous Task</a:t>
              </a:r>
              <a:endParaRPr lang="en-US" altLang="en-US" sz="1800"/>
            </a:p>
          </p:txBody>
        </p:sp>
        <p:sp>
          <p:nvSpPr>
            <p:cNvPr id="47120" name="Oval 11">
              <a:extLst>
                <a:ext uri="{FF2B5EF4-FFF2-40B4-BE49-F238E27FC236}">
                  <a16:creationId xmlns:a16="http://schemas.microsoft.com/office/drawing/2014/main" id="{ADC4547A-AB00-7D90-B244-1E979C62A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5133975"/>
              <a:ext cx="1000125" cy="428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cs typeface="Calibri" panose="020F0502020204030204" pitchFamily="34" charset="0"/>
                </a:rPr>
                <a:t>Intents</a:t>
              </a:r>
              <a:endParaRPr lang="en-US" altLang="en-US" sz="1800"/>
            </a:p>
          </p:txBody>
        </p:sp>
        <p:cxnSp>
          <p:nvCxnSpPr>
            <p:cNvPr id="47121" name="AutoShape 12">
              <a:extLst>
                <a:ext uri="{FF2B5EF4-FFF2-40B4-BE49-F238E27FC236}">
                  <a16:creationId xmlns:a16="http://schemas.microsoft.com/office/drawing/2014/main" id="{D0D25849-ED8D-88C1-711F-94AB6E5EF8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790950" y="4133850"/>
              <a:ext cx="504825" cy="1057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2" name="AutoShape 13">
              <a:extLst>
                <a:ext uri="{FF2B5EF4-FFF2-40B4-BE49-F238E27FC236}">
                  <a16:creationId xmlns:a16="http://schemas.microsoft.com/office/drawing/2014/main" id="{DA130E50-B8D3-DD21-9F56-6D6CD38DD1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790950" y="3448050"/>
              <a:ext cx="676275" cy="17430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08" name="Rectangle 14">
            <a:extLst>
              <a:ext uri="{FF2B5EF4-FFF2-40B4-BE49-F238E27FC236}">
                <a16:creationId xmlns:a16="http://schemas.microsoft.com/office/drawing/2014/main" id="{E0EAD203-0CD4-1B80-CD2D-296CE51A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4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47109" name="Rectangle 20">
            <a:extLst>
              <a:ext uri="{FF2B5EF4-FFF2-40B4-BE49-F238E27FC236}">
                <a16:creationId xmlns:a16="http://schemas.microsoft.com/office/drawing/2014/main" id="{202202EE-DAA4-762C-BC66-A2CC5571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A3FBD-6378-1926-8EC1-CAC57C7A896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44A0-F789-9225-8A80-32A5CD0507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ED9A-0363-F936-5A06-F8DC1EB9E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>
            <a:extLst>
              <a:ext uri="{FF2B5EF4-FFF2-40B4-BE49-F238E27FC236}">
                <a16:creationId xmlns:a16="http://schemas.microsoft.com/office/drawing/2014/main" id="{2C853C87-4C70-2136-70C1-86EB1B11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To scale you have to partition, so you are left with choosing either high consistency or high availability for a particular system. You must find the right overlap of availability and consistency.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18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Choose a specific approach based on the needs of the service.</a:t>
            </a:r>
            <a:br>
              <a:rPr lang="en-IN" altLang="en-US" sz="1800"/>
            </a:br>
            <a:endParaRPr lang="en-IN" altLang="en-US" sz="18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For the </a:t>
            </a:r>
            <a:r>
              <a:rPr lang="en-IN" altLang="en-US" sz="1800" u="sng"/>
              <a:t>checkout process </a:t>
            </a:r>
            <a:r>
              <a:rPr lang="en-IN" altLang="en-US" sz="1800"/>
              <a:t>you always want to honor requests to add items to a shopping cart because it's revenue producing</a:t>
            </a:r>
            <a:r>
              <a:rPr lang="en-IN" altLang="en-US" sz="1800" u="sng"/>
              <a:t>. In this case you choose high availability</a:t>
            </a:r>
            <a:r>
              <a:rPr lang="en-IN" altLang="en-US" sz="1800"/>
              <a:t>. Errors are hidden from the customer and sorted out later. </a:t>
            </a:r>
            <a:br>
              <a:rPr lang="en-IN" altLang="en-US" sz="1800"/>
            </a:br>
            <a:endParaRPr lang="en-IN" altLang="en-US" sz="18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 u="sng"/>
              <a:t>When a customer submits an order you favor consistency </a:t>
            </a:r>
            <a:r>
              <a:rPr lang="en-IN" altLang="en-US" sz="1800"/>
              <a:t>because several services--credit card processing, shipping and handling, reporting--are simultaneously accessing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6D3D-5B36-004B-5816-4674147761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IN" dirty="0"/>
              <a:t>Amazon’s approach to handling issues in distributed systems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94DF5-1787-072D-91BA-D3880D460B3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6C786-3D50-3BD5-CDC7-48FBC72D5D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980A7-2E17-E15F-2B42-513EB68EE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>
            <a:extLst>
              <a:ext uri="{FF2B5EF4-FFF2-40B4-BE49-F238E27FC236}">
                <a16:creationId xmlns:a16="http://schemas.microsoft.com/office/drawing/2014/main" id="{55ECC731-7F17-979B-34AC-6C9C82A2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Availability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Cloud vendors promise high availability ex. 99.95%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But still not 100%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Need to design for the 0.05%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One approach: Store same data in different geographical zones as done by Netflix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B8C8-9750-FE3F-0055-1A8813796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Issues in Cloud based systems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F318-D70E-144F-47E0-493DD2B5261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72F5D-916F-2902-F479-0EBBB2BFE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B6D5-983D-0C72-CCF2-BEE6782F63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>
            <a:extLst>
              <a:ext uri="{FF2B5EF4-FFF2-40B4-BE49-F238E27FC236}">
                <a16:creationId xmlns:a16="http://schemas.microsoft.com/office/drawing/2014/main" id="{9FC77EE8-C4B7-D466-A883-CF1FB13B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F63A-F536-DF3D-A673-2D7B715010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73237-4981-89F7-35F0-FE6187A635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46B2-0C19-9C25-81FF-F9C6B267FA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25D38-9236-71B4-4F98-D5E12DA819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>
            <a:extLst>
              <a:ext uri="{FF2B5EF4-FFF2-40B4-BE49-F238E27FC236}">
                <a16:creationId xmlns:a16="http://schemas.microsoft.com/office/drawing/2014/main" id="{DB8776A1-B951-FFDF-4BF2-D458E35B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 sz="2000"/>
              <a:t>Scenario</a:t>
            </a:r>
          </a:p>
          <a:p>
            <a:pPr fontAlgn="base">
              <a:spcAft>
                <a:spcPct val="0"/>
              </a:spcAft>
            </a:pPr>
            <a:endParaRPr lang="en-IN" altLang="en-US" sz="2000"/>
          </a:p>
          <a:p>
            <a:pPr fontAlgn="base">
              <a:spcAft>
                <a:spcPct val="0"/>
              </a:spcAft>
            </a:pPr>
            <a:r>
              <a:rPr lang="en-IN" altLang="en-US" sz="2000"/>
              <a:t>A start-up company is developing a GST tax returns filing system. This software will be deployed on the Cloud and offered to small and medium businesses as a SaaS. </a:t>
            </a:r>
          </a:p>
          <a:p>
            <a:pPr fontAlgn="base">
              <a:spcAft>
                <a:spcPct val="0"/>
              </a:spcAft>
            </a:pPr>
            <a:endParaRPr lang="en-IN" altLang="en-US" sz="2000"/>
          </a:p>
          <a:p>
            <a:pPr fontAlgn="base">
              <a:spcAft>
                <a:spcPct val="0"/>
              </a:spcAft>
            </a:pPr>
            <a:r>
              <a:rPr lang="en-IN" altLang="en-US" sz="2000"/>
              <a:t>The clients will have to input their data or upload data using an Excel file. They also need to provide other details such as GST #, etc. The software will process the data and file the returns into the Government’s GST system on behalf of the client.</a:t>
            </a:r>
          </a:p>
          <a:p>
            <a:pPr fontAlgn="base">
              <a:spcAft>
                <a:spcPct val="0"/>
              </a:spcAft>
            </a:pPr>
            <a:endParaRPr lang="en-IN" altLang="en-US" sz="2000"/>
          </a:p>
          <a:p>
            <a:pPr fontAlgn="base">
              <a:spcAft>
                <a:spcPct val="0"/>
              </a:spcAft>
            </a:pPr>
            <a:r>
              <a:rPr lang="en-IN" altLang="en-US" sz="2000"/>
              <a:t>After developing the software, what options exist for deploying it in the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8F1C-6BEE-94E9-D4AA-F972B1A763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Exercise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1538-1FD8-0DAA-922A-41CF001FB5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38F4-5695-0BFE-FAB8-2696E70394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F8E5-6F85-3AAC-0CDF-36BD54A294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FC9504DF-5146-CC54-DC13-B865EFA6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462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Simple User interface: Easy to type, Large buttons, Minimal features, menu options, actions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Responsive design: Adapt to different screen sizes &amp; orientations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Compact code: Less usage of CPU, memory, storage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Few layers to ensure performance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Connectivity: Store data locally and synchronize later if connection is poor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1E4B-F2B5-689C-D706-F580D0271F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Mobile Application: Design considerations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64888-BE55-3E76-7B4A-C57CE10562A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6CA04-6E88-436C-A4AB-528CFD4493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7F33-CAC0-E87F-561F-FB4F45DC04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>
            <a:extLst>
              <a:ext uri="{FF2B5EF4-FFF2-40B4-BE49-F238E27FC236}">
                <a16:creationId xmlns:a16="http://schemas.microsoft.com/office/drawing/2014/main" id="{BA5DC17F-CE0C-B9CA-DD98-3E757227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 sz="1800" b="1"/>
              <a:t>Scenario</a:t>
            </a:r>
          </a:p>
          <a:p>
            <a:pPr fontAlgn="base">
              <a:spcAft>
                <a:spcPct val="0"/>
              </a:spcAft>
            </a:pPr>
            <a:endParaRPr lang="en-IN" altLang="en-US" sz="1800"/>
          </a:p>
          <a:p>
            <a:pPr fontAlgn="base">
              <a:spcAft>
                <a:spcPct val="0"/>
              </a:spcAft>
            </a:pPr>
            <a:r>
              <a:rPr lang="en-IN" altLang="en-US" sz="1800"/>
              <a:t>A start-up company – Tailspin - is developing a </a:t>
            </a:r>
            <a:r>
              <a:rPr lang="en-IN" altLang="en-US" sz="1800" b="1">
                <a:solidFill>
                  <a:srgbClr val="FF0000"/>
                </a:solidFill>
              </a:rPr>
              <a:t>customer survey &amp; analysis </a:t>
            </a:r>
            <a:r>
              <a:rPr lang="en-IN" altLang="en-US" sz="1800"/>
              <a:t>application. This software will be deployed on the Cloud and offered to clients as a SaaS. </a:t>
            </a:r>
          </a:p>
          <a:p>
            <a:pPr fontAlgn="base">
              <a:spcAft>
                <a:spcPct val="0"/>
              </a:spcAft>
            </a:pPr>
            <a:endParaRPr lang="en-IN" altLang="en-US" sz="1800"/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The clients (subscriber of the application) can create and launch a survey.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After this the survey participants will access the application and answer the survey questions.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After the data has been gathered the application will perform analysis and present the results to the client organization</a:t>
            </a:r>
          </a:p>
          <a:p>
            <a:pPr fontAlgn="base">
              <a:spcAft>
                <a:spcPct val="0"/>
              </a:spcAft>
            </a:pPr>
            <a:endParaRPr lang="en-IN" altLang="en-US" sz="1800"/>
          </a:p>
          <a:p>
            <a:pPr fontAlgn="base">
              <a:spcAft>
                <a:spcPct val="0"/>
              </a:spcAft>
            </a:pPr>
            <a:r>
              <a:rPr lang="en-IN" altLang="en-US" sz="1800"/>
              <a:t>What options exist for Tailspin to deploy the application on the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BEF1-1AA3-739F-15A4-DA86D2FECB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Different ways to deploy applications on the cloud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BF53-3465-76D5-241E-BE5C9FB7DE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8CB3-BF95-823B-6473-1DD544E60F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E7F7-6439-6EB6-4AFD-E52637B479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ACCD-2BB4-E737-7617-6E9C0B3479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0"/>
            <a:ext cx="6324600" cy="762000"/>
          </a:xfrm>
        </p:spPr>
        <p:txBody>
          <a:bodyPr/>
          <a:lstStyle/>
          <a:p>
            <a:pPr>
              <a:defRPr/>
            </a:pPr>
            <a:r>
              <a:rPr lang="en-IN" sz="2800" dirty="0"/>
              <a:t>Context diagram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E8761406-20CA-9058-101C-CEBD9B1C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83058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3895A-EA2A-13A2-2B8C-6602D40C6D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D04E0-AC00-EE05-DBB6-10887AE9F8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C25B1-A80C-232F-9308-321A453471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A31E-7C38-25FC-4D87-2791E9E8CE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Multi-tenant application Architecture – High level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E099157E-799D-984F-5720-B02D8D52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81113"/>
            <a:ext cx="6826250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37FAD-C8EC-CC24-F08D-C3912CCE6E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60BE8-5A2C-C2D4-87CE-D1F4602B67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386B5-C188-3C28-F9C4-A4A2346BC4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7AAC-C7A8-DA23-3146-0B25A44976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Architecture Options – High level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F9A8BA3A-F4F6-8704-CE0E-63BD6E16D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3488"/>
            <a:ext cx="7086600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76AB-4A2A-A2D6-8918-B5AF5DE0F4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16A45-D10A-2BF8-462B-84BFC6E4E8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56AE-4425-703B-394C-99416E9F28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1">
            <a:extLst>
              <a:ext uri="{FF2B5EF4-FFF2-40B4-BE49-F238E27FC236}">
                <a16:creationId xmlns:a16="http://schemas.microsoft.com/office/drawing/2014/main" id="{68C9BA57-0B4C-06A5-0386-F5668CDE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Security issue due to multi-tenancy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Poor design leading to inadvertent sharing of information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Virtual machine ‘Escape’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830A-E0A5-DB47-AE13-6CA438FB9F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Issues in Cloud based systems</a:t>
            </a: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69F92E7C-2361-0563-638A-5426879A5422}"/>
              </a:ext>
            </a:extLst>
          </p:cNvPr>
          <p:cNvGraphicFramePr>
            <a:graphicFrameLocks/>
          </p:cNvGraphicFramePr>
          <p:nvPr/>
        </p:nvGraphicFramePr>
        <p:xfrm>
          <a:off x="533400" y="2971800"/>
          <a:ext cx="3886200" cy="22256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 fields</a:t>
                      </a:r>
                      <a:r>
                        <a:rPr lang="en-US" sz="1800" baseline="0" dirty="0"/>
                        <a:t> of the table</a:t>
                      </a:r>
                      <a:endParaRPr lang="en-US" sz="1800" dirty="0"/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OU_ID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Org2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Org2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FCE23F-2C06-10CA-E210-9D9E4B07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45113"/>
            <a:ext cx="3886200" cy="646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IN" altLang="en-US" sz="1800" dirty="0"/>
              <a:t>Same table contains data of different organizations</a:t>
            </a:r>
          </a:p>
        </p:txBody>
      </p:sp>
      <p:grpSp>
        <p:nvGrpSpPr>
          <p:cNvPr id="56372" name="Group 6">
            <a:extLst>
              <a:ext uri="{FF2B5EF4-FFF2-40B4-BE49-F238E27FC236}">
                <a16:creationId xmlns:a16="http://schemas.microsoft.com/office/drawing/2014/main" id="{E5431BE1-6B7A-489F-F0A7-2EC6A2B701E9}"/>
              </a:ext>
            </a:extLst>
          </p:cNvPr>
          <p:cNvGrpSpPr>
            <a:grpSpLocks/>
          </p:cNvGrpSpPr>
          <p:nvPr/>
        </p:nvGrpSpPr>
        <p:grpSpPr bwMode="auto">
          <a:xfrm>
            <a:off x="5218113" y="2895600"/>
            <a:ext cx="3544887" cy="2373313"/>
            <a:chOff x="1981200" y="1828800"/>
            <a:chExt cx="5097463" cy="3657600"/>
          </a:xfrm>
        </p:grpSpPr>
        <p:pic>
          <p:nvPicPr>
            <p:cNvPr id="56374" name="Picture 3">
              <a:extLst>
                <a:ext uri="{FF2B5EF4-FFF2-40B4-BE49-F238E27FC236}">
                  <a16:creationId xmlns:a16="http://schemas.microsoft.com/office/drawing/2014/main" id="{962E2B9C-9B24-F5F1-D301-3070CC2E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828800"/>
              <a:ext cx="5097463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202550-6E20-72BB-78FF-8D25D682965C}"/>
                </a:ext>
              </a:extLst>
            </p:cNvPr>
            <p:cNvCxnSpPr/>
            <p:nvPr/>
          </p:nvCxnSpPr>
          <p:spPr>
            <a:xfrm>
              <a:off x="6019450" y="2589679"/>
              <a:ext cx="0" cy="129667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ACB050-6B89-4921-C594-E6A56CB2AA0E}"/>
                </a:ext>
              </a:extLst>
            </p:cNvPr>
            <p:cNvCxnSpPr/>
            <p:nvPr/>
          </p:nvCxnSpPr>
          <p:spPr>
            <a:xfrm flipH="1">
              <a:off x="4419217" y="3886353"/>
              <a:ext cx="160023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361FC-68AE-5A52-BDF0-B50A74D31D19}"/>
                </a:ext>
              </a:extLst>
            </p:cNvPr>
            <p:cNvCxnSpPr/>
            <p:nvPr/>
          </p:nvCxnSpPr>
          <p:spPr>
            <a:xfrm flipV="1">
              <a:off x="4419217" y="2589679"/>
              <a:ext cx="0" cy="129667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E3D465-B69D-F014-6C64-75A7D760DFE9}"/>
              </a:ext>
            </a:extLst>
          </p:cNvPr>
          <p:cNvSpPr txBox="1"/>
          <p:nvPr/>
        </p:nvSpPr>
        <p:spPr>
          <a:xfrm>
            <a:off x="5715000" y="5410200"/>
            <a:ext cx="2698750" cy="369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dirty="0"/>
              <a:t>Virtual machine ‘Escape’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0322BF2-23EE-2F9A-8786-F439C893A9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D40360-5324-4E53-66E6-2D348F3A0C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6A988D-0423-B944-05A4-BF0628E5F8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Content Placeholder 3">
            <a:extLst>
              <a:ext uri="{FF2B5EF4-FFF2-40B4-BE49-F238E27FC236}">
                <a16:creationId xmlns:a16="http://schemas.microsoft.com/office/drawing/2014/main" id="{3198C4B0-5A8C-79A8-EF72-C058E43B23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6512" y="927100"/>
            <a:ext cx="7456488" cy="559276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1E3A-153B-9AE5-84C0-7BC173FF6B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How to choose your multi-tenancy degree?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29CF6E0D-EDAA-7818-4323-3214384E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519863"/>
            <a:ext cx="845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100"/>
              <a:t>https://www.computerworld.com/article/2517005/data-center/multi-tenancy-in-the-cloud--why-it-matters.html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AB0B-B96B-54F5-6D83-6D055C5D3EF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4664-7A72-EED3-A6EA-436784EF5A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C3732-99E5-92D8-99EB-0140ED4900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1">
            <a:extLst>
              <a:ext uri="{FF2B5EF4-FFF2-40B4-BE49-F238E27FC236}">
                <a16:creationId xmlns:a16="http://schemas.microsoft.com/office/drawing/2014/main" id="{4E9BA09D-F94F-BD7D-546E-3C068156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 sz="1800"/>
              <a:t>The </a:t>
            </a:r>
            <a:r>
              <a:rPr lang="en-IN" altLang="en-US" sz="1800" b="1"/>
              <a:t>characteristics of the workload </a:t>
            </a:r>
            <a:r>
              <a:rPr lang="en-IN" altLang="en-US" sz="1800"/>
              <a:t>in question have to be carefully studied first, including the workload's </a:t>
            </a:r>
            <a:r>
              <a:rPr lang="en-IN" altLang="en-US" sz="1800" b="1"/>
              <a:t>utilitarian versus strategic value, volatility, </a:t>
            </a:r>
            <a:r>
              <a:rPr lang="en-IN" altLang="en-US" sz="1800" b="1">
                <a:hlinkClick r:id="rId2"/>
              </a:rPr>
              <a:t>security</a:t>
            </a:r>
            <a:r>
              <a:rPr lang="en-IN" altLang="en-US" sz="1800" b="1"/>
              <a:t>, etc. </a:t>
            </a:r>
          </a:p>
          <a:p>
            <a:pPr fontAlgn="base">
              <a:spcAft>
                <a:spcPct val="0"/>
              </a:spcAft>
            </a:pPr>
            <a:endParaRPr lang="en-IN" altLang="en-US" sz="1800"/>
          </a:p>
          <a:p>
            <a:pPr fontAlgn="base">
              <a:spcAft>
                <a:spcPct val="0"/>
              </a:spcAft>
            </a:pPr>
            <a:r>
              <a:rPr lang="en-IN" altLang="en-US" sz="1800"/>
              <a:t>Higher degrees of multi-tenancy are best suited for cross-industry utilitarian workloads such as </a:t>
            </a:r>
            <a:r>
              <a:rPr lang="en-IN" altLang="en-US" sz="1800" b="1"/>
              <a:t>e-mail, expense reporting, travel authorization and sales force management.</a:t>
            </a:r>
            <a:r>
              <a:rPr lang="en-IN" altLang="en-US" sz="1800"/>
              <a:t> </a:t>
            </a:r>
          </a:p>
          <a:p>
            <a:pPr fontAlgn="base">
              <a:spcAft>
                <a:spcPct val="0"/>
              </a:spcAft>
            </a:pPr>
            <a:endParaRPr lang="en-IN" altLang="en-US" sz="1800"/>
          </a:p>
          <a:p>
            <a:pPr fontAlgn="base">
              <a:spcAft>
                <a:spcPct val="0"/>
              </a:spcAft>
            </a:pPr>
            <a:r>
              <a:rPr lang="en-IN" altLang="en-US" sz="1800"/>
              <a:t>These applications can very easily share the </a:t>
            </a:r>
            <a:r>
              <a:rPr lang="en-IN" altLang="en-US" sz="1800" b="1"/>
              <a:t>same schema.</a:t>
            </a:r>
            <a:endParaRPr lang="en-IN" alt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E86B-EC5A-E601-AED7-91D16DBED4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How to choose your multi-tenancy degree?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06EDB29-F19D-7438-0832-6DA14B32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94363"/>
            <a:ext cx="845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400" dirty="0"/>
              <a:t>https://www.computerworld.com/article/2517005/data-center/multi-tenancy-in-the-cloud--why-it-matters.html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11304-B8BF-186A-EDE0-83359D9B084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A05C9-7652-6872-5652-F95393B6C6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D2E39-5155-4B6B-B9A6-4AE0A71B78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1">
            <a:extLst>
              <a:ext uri="{FF2B5EF4-FFF2-40B4-BE49-F238E27FC236}">
                <a16:creationId xmlns:a16="http://schemas.microsoft.com/office/drawing/2014/main" id="{8021F99C-99EC-7D80-0BA5-C9614CB7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Highest degree: IaaS and PaaS are multi-tenant. SaaS is fully multi-tenant also.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18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Middle degree: IaaS and PaaS are multi-tenant. Small SaaS clusters are multi-tenant.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18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Lowest degree: IaaS and PaaS are multi-tenant. SaaS is single tenant.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9621-EC4B-03FC-68AB-0A42952ED2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Degree of multi-tenancy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51C3-F5E6-D0A8-686D-FE4AFD9981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93B27-6C2E-B952-8E57-1BAB875AAC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D6723-214F-6406-2B87-2961AFA813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>
            <a:extLst>
              <a:ext uri="{FF2B5EF4-FFF2-40B4-BE49-F238E27FC236}">
                <a16:creationId xmlns:a16="http://schemas.microsoft.com/office/drawing/2014/main" id="{4A1E41D8-D770-1401-B1F5-72E46972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3001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1800"/>
              <a:t>Cloud-native computing takes advantage of many modern techniques, including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1800"/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PaaS,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multicloud,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microservices,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agile methodology,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containers,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CI/CD, and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devops</a:t>
            </a:r>
          </a:p>
          <a:p>
            <a:pPr fontAlgn="base">
              <a:spcAft>
                <a:spcPct val="0"/>
              </a:spcAft>
            </a:pP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74F2-F941-8B84-6894-C41234C3C0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‘Cloud Native’ applications</a:t>
            </a:r>
          </a:p>
        </p:txBody>
      </p:sp>
      <p:graphicFrame>
        <p:nvGraphicFramePr>
          <p:cNvPr id="60420" name="Object 3">
            <a:extLst>
              <a:ext uri="{FF2B5EF4-FFF2-40B4-BE49-F238E27FC236}">
                <a16:creationId xmlns:a16="http://schemas.microsoft.com/office/drawing/2014/main" id="{F4C4090D-F28F-909C-BF24-85FD078AD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482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71525" progId="Word.Document.12">
                  <p:embed/>
                </p:oleObj>
              </mc:Choice>
              <mc:Fallback>
                <p:oleObj name="Document" showAsIcon="1" r:id="rId2" imgW="914400" imgH="77152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48275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12D376-7230-C791-12EF-7E03DE6F5F09}"/>
              </a:ext>
            </a:extLst>
          </p:cNvPr>
          <p:cNvSpPr txBox="1"/>
          <p:nvPr/>
        </p:nvSpPr>
        <p:spPr>
          <a:xfrm>
            <a:off x="271462" y="5881687"/>
            <a:ext cx="8140700" cy="276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1200" dirty="0"/>
              <a:t>Reference: https://www.infoworld.com/article/3281046/what-is-cloud-native-the-modern-way-to-develop-software.html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63A115-DAD6-4837-1259-11B6EF5719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C7A0C4-FF9A-9080-8205-3637D59139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AC6484-8C11-8E17-58E5-70B13DDC6E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1">
            <a:extLst>
              <a:ext uri="{FF2B5EF4-FFF2-40B4-BE49-F238E27FC236}">
                <a16:creationId xmlns:a16="http://schemas.microsoft.com/office/drawing/2014/main" id="{701194B0-B841-B085-8FA2-356C18D7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When would you use the following options:</a:t>
            </a:r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a) App 1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Web tier – Multi-tenant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App tier – Single tenant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Data tier – Multi-tenant</a:t>
            </a:r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b) App 2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Web tier – Single tenant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App tier – Multi-tenant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Data tier – Single tenant</a:t>
            </a:r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3065-92CB-8146-B806-FA8D9D8C34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Exercise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A239-F0B7-ACF3-01DA-FD0058549C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2C1FD-9BB8-25C4-4741-7DCAD67F7B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2510-2AAB-341C-D383-A2AA614951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C8EA-59D0-A2DB-313C-3D44359C2D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Types of Mobile Apps</a:t>
            </a:r>
          </a:p>
        </p:txBody>
      </p:sp>
      <p:pic>
        <p:nvPicPr>
          <p:cNvPr id="19459" name="Content Placeholder 3" descr="hybrid native web">
            <a:extLst>
              <a:ext uri="{FF2B5EF4-FFF2-40B4-BE49-F238E27FC236}">
                <a16:creationId xmlns:a16="http://schemas.microsoft.com/office/drawing/2014/main" id="{6616BCE5-0AD4-23E5-375E-EC4093E93FD6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848600" cy="4800600"/>
          </a:xfrm>
        </p:spPr>
      </p:pic>
      <p:sp>
        <p:nvSpPr>
          <p:cNvPr id="19460" name="Rectangle 4">
            <a:extLst>
              <a:ext uri="{FF2B5EF4-FFF2-40B4-BE49-F238E27FC236}">
                <a16:creationId xmlns:a16="http://schemas.microsoft.com/office/drawing/2014/main" id="{6079BD6A-8FD0-8577-5134-99D276BA3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28759"/>
            <a:ext cx="1947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Ref: buildfire.com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6AED-AC66-0C16-201C-299B22F6F55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FA6BB-E13C-D52A-AEB7-ED0CC2FC13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63BD-BDE5-8E68-E8CA-2C1B67B1B3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1">
            <a:extLst>
              <a:ext uri="{FF2B5EF4-FFF2-40B4-BE49-F238E27FC236}">
                <a16:creationId xmlns:a16="http://schemas.microsoft.com/office/drawing/2014/main" id="{7D814B1D-CDBC-5D48-B9C2-D22F1E03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257800"/>
          </a:xfrm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When would you use the following options:</a:t>
            </a:r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a) App 1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Web tier – Multi-tenant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App tier – Single tenant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Data tier – Multi-tenant</a:t>
            </a:r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  <a:p>
            <a:pPr marL="0" indent="0" fontAlgn="base">
              <a:spcAft>
                <a:spcPct val="0"/>
              </a:spcAft>
            </a:pPr>
            <a:r>
              <a:rPr lang="en-IN" altLang="en-US" sz="1800">
                <a:solidFill>
                  <a:srgbClr val="FF0000"/>
                </a:solidFill>
              </a:rPr>
              <a:t>Answer: Web tier processing is light, App processing is heavy, data is not confidential</a:t>
            </a:r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b) App 2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Web tier – Single tenant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App tier – Multi-tenant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/>
              <a:t>Data tier – Single tenant</a:t>
            </a:r>
          </a:p>
          <a:p>
            <a:pPr marL="0" indent="0" fontAlgn="base">
              <a:spcAft>
                <a:spcPct val="0"/>
              </a:spcAft>
            </a:pPr>
            <a:r>
              <a:rPr lang="en-IN" altLang="en-US" sz="1800">
                <a:solidFill>
                  <a:srgbClr val="FF0000"/>
                </a:solidFill>
              </a:rPr>
              <a:t>Answer: Web tier processing is heavy, App processing is light, data is confidential</a:t>
            </a:r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  <a:p>
            <a:pPr marL="0" indent="0" fontAlgn="base">
              <a:spcAft>
                <a:spcPct val="0"/>
              </a:spcAft>
            </a:pPr>
            <a:endParaRPr lang="en-IN" alt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1B77-A56E-FECE-EBFA-27C36D0697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Exercise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0A8E-8853-CC58-EE33-6567FB486C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B19C2-120D-5AD3-5EE2-9D7E70D425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BD8CE-4978-A30F-821D-BA578D52F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96B8A93-1145-8A8C-53F6-5A9000543A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493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92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Types of mobile apps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Characteristics</a:t>
                      </a:r>
                    </a:p>
                    <a:p>
                      <a:pPr algn="ctr"/>
                      <a:endParaRPr lang="en-IN" sz="2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476">
                <a:tc>
                  <a:txBody>
                    <a:bodyPr/>
                    <a:lstStyle/>
                    <a:p>
                      <a:r>
                        <a:rPr lang="en-IN" sz="2000" dirty="0"/>
                        <a:t>Native app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lang="en-IN" altLang="en-US" sz="2000" dirty="0"/>
                        <a:t>Makes use of OS and native devices. </a:t>
                      </a:r>
                    </a:p>
                    <a:p>
                      <a:pPr fontAlgn="base"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endParaRPr lang="en-IN" altLang="en-US" sz="2000" dirty="0"/>
                    </a:p>
                    <a:p>
                      <a:pPr fontAlgn="base"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lang="en-IN" altLang="en-US" sz="2000" dirty="0"/>
                        <a:t>Ex. Games</a:t>
                      </a:r>
                    </a:p>
                    <a:p>
                      <a:endParaRPr lang="en-IN" sz="2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476">
                <a:tc>
                  <a:txBody>
                    <a:bodyPr/>
                    <a:lstStyle/>
                    <a:p>
                      <a:r>
                        <a:rPr lang="en-IN" sz="2000" dirty="0"/>
                        <a:t>Cross platform app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2000" dirty="0"/>
                        <a:t>Same code runs on multiple mobile platforms such as Android</a:t>
                      </a:r>
                      <a:r>
                        <a:rPr lang="en-IN" altLang="en-US" sz="2000" baseline="0" dirty="0"/>
                        <a:t> and </a:t>
                      </a:r>
                      <a:r>
                        <a:rPr lang="en-IN" altLang="en-US" sz="2000" dirty="0"/>
                        <a:t>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altLang="en-US" sz="2000" dirty="0"/>
                    </a:p>
                    <a:p>
                      <a:endParaRPr lang="en-IN" sz="2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254">
                <a:tc>
                  <a:txBody>
                    <a:bodyPr/>
                    <a:lstStyle/>
                    <a:p>
                      <a:r>
                        <a:rPr lang="en-IN" sz="2000" dirty="0"/>
                        <a:t>Mobile web application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2000" dirty="0"/>
                        <a:t>Has a mobile component which interacts with a server component.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alt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2000" dirty="0"/>
                        <a:t>Ex. Uber, </a:t>
                      </a:r>
                      <a:r>
                        <a:rPr lang="en-IN" altLang="en-US" sz="2000" dirty="0" err="1"/>
                        <a:t>PayTM</a:t>
                      </a:r>
                      <a:r>
                        <a:rPr lang="en-IN" altLang="en-US" sz="2000" dirty="0"/>
                        <a:t>, Banking</a:t>
                      </a:r>
                    </a:p>
                    <a:p>
                      <a:endParaRPr lang="en-IN" sz="2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3A4BDC-8BDE-C9AB-B06C-53C7878258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Mobile Application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6C008-3B1F-07CE-5E48-C587FA3F87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741E-3AEF-CE23-9B33-3A95661F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439E-06CB-47FB-6BD1-057C4D6390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F0EA-8D7D-EA4D-CD88-137ADC5D58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Tools and technology for mobile app development</a:t>
            </a:r>
          </a:p>
        </p:txBody>
      </p:sp>
      <p:pic>
        <p:nvPicPr>
          <p:cNvPr id="64515" name="Picture 4">
            <a:extLst>
              <a:ext uri="{FF2B5EF4-FFF2-40B4-BE49-F238E27FC236}">
                <a16:creationId xmlns:a16="http://schemas.microsoft.com/office/drawing/2014/main" id="{F004C0C6-3C79-F951-2921-B8474D9D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828800"/>
            <a:ext cx="9024937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D780F3-7542-46CF-6A82-496D54E3A2BB}"/>
              </a:ext>
            </a:extLst>
          </p:cNvPr>
          <p:cNvSpPr/>
          <p:nvPr/>
        </p:nvSpPr>
        <p:spPr>
          <a:xfrm>
            <a:off x="4038600" y="2514600"/>
            <a:ext cx="274320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4517" name="TextBox 3">
            <a:extLst>
              <a:ext uri="{FF2B5EF4-FFF2-40B4-BE49-F238E27FC236}">
                <a16:creationId xmlns:a16="http://schemas.microsoft.com/office/drawing/2014/main" id="{BF3AF031-DBCA-E606-0412-D82A69ADF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5791200"/>
            <a:ext cx="318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/>
              <a:t>Xamarin – cross platform tool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5B4DA0-1F81-1D0B-4B5C-AA64AE5917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E2FBF6-C561-32D2-EA2D-275EFA5A1E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7F8883-34AB-38A3-EC36-700D2AB826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819BE7-1978-D3DA-54A1-613BB54A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587C-EDC9-FA2A-8BA6-1B2E5407A0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B520-A10E-C526-D7C6-55D38D08FD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C9D2-CB78-476F-F2FF-2C84078791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A137-3DA3-D33B-D594-9EAFB58DDA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6017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513F91EB-AE30-62E4-A713-278A9234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They are built for specific platforms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Examples: Google Maps, Facebook, LinkedIn – one version for iOS and one for Android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Languages used: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Native iOS :	Swift or Objective-C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Native Android: 	Java or Kotlin 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Integrated Development Environment (IDE) such as Android studio are used for this</a:t>
            </a:r>
          </a:p>
          <a:p>
            <a:pPr fontAlgn="base">
              <a:spcAft>
                <a:spcPct val="0"/>
              </a:spcAft>
            </a:pPr>
            <a:endParaRPr lang="en-IN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4A2E-80FC-DF71-CC5B-25DBD09963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Mobile Native app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C8F81-FAE7-B6F8-4308-36EBBABBB2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A8E8-6785-3D7A-DF3A-30A63ABD2B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32B4-7B31-FD4D-265B-AE057CF758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61A1AC1D-451F-C623-827C-ADE79B64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Progressive web apps use modern web technology to deliver app-like experiences to users, right in their browsers.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Examples: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Flipkart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BookMyShow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MakeMyTrip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2000"/>
              <a:t>Uses HTML5, CSS3, JavaScript and runs on a browser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DD19-C0C0-E7E3-62AD-12A337287E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Mobile Web apps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D2EBB-2CAA-8C8D-DECE-D70401806B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557B6-D5F2-9CB9-6259-75D9C7B9AE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8D449-6D2D-B11F-F3F3-68862948D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F2D8-8BE7-41E2-D6EE-F4D2E04B8C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Mobile web application</a:t>
            </a:r>
          </a:p>
        </p:txBody>
      </p:sp>
      <p:pic>
        <p:nvPicPr>
          <p:cNvPr id="22531" name="Picture 3" descr="Image result for mobile application architecture diagram">
            <a:extLst>
              <a:ext uri="{FF2B5EF4-FFF2-40B4-BE49-F238E27FC236}">
                <a16:creationId xmlns:a16="http://schemas.microsoft.com/office/drawing/2014/main" id="{66E4AA63-1A3A-8AA7-B514-AFDC5C06F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6845E-5653-4E81-C1AC-7DF5E9056F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 28,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50A8-FAE0-01B9-2603-2F40D8E315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C04D3-C176-0727-FF92-CFFDAFBB93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D1FF0F17-7371-4E7C-BA77-BEFA5C96040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9e43d9dd19ac2cd12f6a4dc69aa28cd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9cf0fd640d37903273b9b3cb7bd16033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51417A-A8C5-4B09-A53F-75A5BED30339}"/>
</file>

<file path=customXml/itemProps2.xml><?xml version="1.0" encoding="utf-8"?>
<ds:datastoreItem xmlns:ds="http://schemas.openxmlformats.org/officeDocument/2006/customXml" ds:itemID="{454EBADF-1E95-43EF-9E0C-B0E05B0CC9B4}"/>
</file>

<file path=customXml/itemProps3.xml><?xml version="1.0" encoding="utf-8"?>
<ds:datastoreItem xmlns:ds="http://schemas.openxmlformats.org/officeDocument/2006/customXml" ds:itemID="{0A71CC01-E7B7-4297-A738-C863221853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29372</TotalTime>
  <Words>3072</Words>
  <Application>Microsoft Office PowerPoint</Application>
  <PresentationFormat>On-screen Show (4:3)</PresentationFormat>
  <Paragraphs>620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Book Antiqua</vt:lpstr>
      <vt:lpstr>Calibri</vt:lpstr>
      <vt:lpstr>Times New Roman</vt:lpstr>
      <vt:lpstr>Wingdings</vt:lpstr>
      <vt:lpstr>Office Theme</vt:lpstr>
      <vt:lpstr>Worksheet</vt:lpstr>
      <vt:lpstr>Document</vt:lpstr>
      <vt:lpstr>Module 9 Part 1  Mobile application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1088</cp:revision>
  <dcterms:created xsi:type="dcterms:W3CDTF">2011-09-14T09:42:05Z</dcterms:created>
  <dcterms:modified xsi:type="dcterms:W3CDTF">2023-10-26T23:49:10Z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