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60" r:id="rId2"/>
    <p:sldId id="257" r:id="rId3"/>
    <p:sldId id="262" r:id="rId4"/>
    <p:sldId id="263" r:id="rId5"/>
    <p:sldId id="264" r:id="rId6"/>
    <p:sldId id="265" r:id="rId7"/>
    <p:sldId id="266" r:id="rId8"/>
    <p:sldId id="267" r:id="rId9"/>
    <p:sldId id="268" r:id="rId10"/>
    <p:sldId id="269" r:id="rId11"/>
    <p:sldId id="294" r:id="rId12"/>
    <p:sldId id="295" r:id="rId13"/>
    <p:sldId id="296" r:id="rId14"/>
    <p:sldId id="297" r:id="rId15"/>
    <p:sldId id="298" r:id="rId16"/>
    <p:sldId id="291" r:id="rId17"/>
    <p:sldId id="270" r:id="rId18"/>
    <p:sldId id="271" r:id="rId19"/>
    <p:sldId id="272" r:id="rId20"/>
    <p:sldId id="273" r:id="rId21"/>
    <p:sldId id="274" r:id="rId22"/>
    <p:sldId id="275" r:id="rId23"/>
    <p:sldId id="276" r:id="rId24"/>
    <p:sldId id="277" r:id="rId25"/>
    <p:sldId id="278" r:id="rId26"/>
    <p:sldId id="293" r:id="rId27"/>
    <p:sldId id="292"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0D50EF-E270-4890-B58E-3149CF87B3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519031A-DAC5-4F13-B991-9D99D5E624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CFADF8-2134-4A05-8762-BE2135E688C0}" type="datetimeFigureOut">
              <a:rPr lang="en-IN" smtClean="0"/>
              <a:t>10-11-2023</a:t>
            </a:fld>
            <a:endParaRPr lang="en-IN"/>
          </a:p>
        </p:txBody>
      </p:sp>
      <p:sp>
        <p:nvSpPr>
          <p:cNvPr id="4" name="Footer Placeholder 3">
            <a:extLst>
              <a:ext uri="{FF2B5EF4-FFF2-40B4-BE49-F238E27FC236}">
                <a16:creationId xmlns:a16="http://schemas.microsoft.com/office/drawing/2014/main" id="{AE95CC44-31D4-46D9-A378-B27168A326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CC6F29B-AA06-4B84-AAEC-99315C6E19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97E6BA-BA5D-4A9E-B464-E060EE5097A2}" type="slidenum">
              <a:rPr lang="en-IN" smtClean="0"/>
              <a:t>‹#›</a:t>
            </a:fld>
            <a:endParaRPr lang="en-IN"/>
          </a:p>
        </p:txBody>
      </p:sp>
    </p:spTree>
    <p:extLst>
      <p:ext uri="{BB962C8B-B14F-4D97-AF65-F5344CB8AC3E}">
        <p14:creationId xmlns:p14="http://schemas.microsoft.com/office/powerpoint/2010/main" val="162756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10-11-2023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November 11,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 ZG651/ SS ZG653 Software Architectures</a:t>
            </a:r>
            <a:endParaRPr lang="en-AU" dirty="0"/>
          </a:p>
        </p:txBody>
      </p:sp>
    </p:spTree>
    <p:extLst>
      <p:ext uri="{BB962C8B-B14F-4D97-AF65-F5344CB8AC3E}">
        <p14:creationId xmlns:p14="http://schemas.microsoft.com/office/powerpoint/2010/main" val="224608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November 11,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 ZG651/ SS 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November 11,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 ZG651/ SS 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November 11,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 ZG651/ SS 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November 11,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November 11,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November 11,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November 11,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 ZG651/ SS 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November 11,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 ZG651/ SS 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9 Part 1</a:t>
            </a:r>
            <a:br>
              <a:rPr lang="en-US" dirty="0"/>
            </a:br>
            <a:r>
              <a:rPr lang="en-AU" sz="3200" dirty="0"/>
              <a:t>Management and Governance</a:t>
            </a:r>
            <a:endParaRPr lang="en-US" sz="3200" dirty="0"/>
          </a:p>
        </p:txBody>
      </p:sp>
      <p:sp>
        <p:nvSpPr>
          <p:cNvPr id="6" name="Content Placeholder 5"/>
          <p:cNvSpPr>
            <a:spLocks noGrp="1"/>
          </p:cNvSpPr>
          <p:nvPr>
            <p:ph sz="quarter" idx="13"/>
          </p:nvPr>
        </p:nvSpPr>
        <p:spPr/>
        <p:txBody>
          <a:bodyPr/>
          <a:lstStyle/>
          <a:p>
            <a:r>
              <a:rPr lang="en-US" dirty="0"/>
              <a:t>Harvinder S Jabbal</a:t>
            </a:r>
          </a:p>
          <a:p>
            <a:r>
              <a:rPr lang="en-US" dirty="0"/>
              <a:t>SSZG653 Software Architectures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 ZG651/ SS 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November 11,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Published by the Project</a:t>
            </a:r>
            <a:r>
              <a:rPr lang="en-US" baseline="0" dirty="0"/>
              <a:t> Management Institute</a:t>
            </a:r>
          </a:p>
          <a:p>
            <a:r>
              <a:rPr lang="en-US" baseline="0" dirty="0"/>
              <a:t>ANSI and IEEE standard</a:t>
            </a:r>
            <a:endParaRPr lang="en-US" dirty="0"/>
          </a:p>
          <a:p>
            <a:r>
              <a:rPr lang="en-US" b="1" dirty="0"/>
              <a:t>Process groups</a:t>
            </a:r>
          </a:p>
          <a:p>
            <a:r>
              <a:rPr lang="en-US" dirty="0"/>
              <a:t>The five process groups are:</a:t>
            </a:r>
          </a:p>
          <a:p>
            <a:pPr marL="1879600" lvl="1">
              <a:buFont typeface="Arial" panose="020B0604020202020204" pitchFamily="34" charset="0"/>
              <a:buChar char="•"/>
            </a:pPr>
            <a:r>
              <a:rPr lang="en-US" sz="2800" dirty="0"/>
              <a:t>Initiating.</a:t>
            </a:r>
          </a:p>
          <a:p>
            <a:pPr marL="1879600" lvl="1">
              <a:buFont typeface="Arial" panose="020B0604020202020204" pitchFamily="34" charset="0"/>
              <a:buChar char="•"/>
            </a:pPr>
            <a:r>
              <a:rPr lang="en-US" sz="2800" dirty="0"/>
              <a:t>Planning.</a:t>
            </a:r>
          </a:p>
          <a:p>
            <a:pPr marL="1879600" lvl="1">
              <a:buFont typeface="Arial" panose="020B0604020202020204" pitchFamily="34" charset="0"/>
              <a:buChar char="•"/>
            </a:pPr>
            <a:r>
              <a:rPr lang="en-US" sz="2800" dirty="0"/>
              <a:t>Executing.</a:t>
            </a:r>
          </a:p>
          <a:p>
            <a:pPr marL="1879600" lvl="1">
              <a:buFont typeface="Arial" panose="020B0604020202020204" pitchFamily="34" charset="0"/>
              <a:buChar char="•"/>
            </a:pPr>
            <a:r>
              <a:rPr lang="en-US" sz="2800" dirty="0"/>
              <a:t>Monitoring and Controlling.</a:t>
            </a:r>
          </a:p>
          <a:p>
            <a:pPr marL="1879600" lvl="1">
              <a:buFont typeface="Arial" panose="020B0604020202020204" pitchFamily="34" charset="0"/>
              <a:buChar char="•"/>
            </a:pPr>
            <a:r>
              <a:rPr lang="en-US" sz="2800" dirty="0"/>
              <a:t>Closing.</a:t>
            </a:r>
          </a:p>
          <a:p>
            <a:pPr marL="971550" lvl="1" indent="-514350">
              <a:buFont typeface="+mj-lt"/>
              <a:buAutoNum type="arabicPeriod"/>
            </a:pPr>
            <a:endParaRPr lang="en-US" dirty="0"/>
          </a:p>
          <a:p>
            <a:pPr marL="457200" lvl="1" indent="0">
              <a:buNone/>
            </a:pPr>
            <a:endParaRPr lang="en-US" dirty="0"/>
          </a:p>
          <a:p>
            <a:pPr lvl="1"/>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353ACEBE-C7BF-4326-B6E2-302335BDEAAB}"/>
              </a:ext>
            </a:extLst>
          </p:cNvPr>
          <p:cNvSpPr>
            <a:spLocks noGrp="1"/>
          </p:cNvSpPr>
          <p:nvPr>
            <p:ph sz="quarter" idx="10"/>
          </p:nvPr>
        </p:nvSpPr>
        <p:spPr/>
        <p:txBody>
          <a:bodyPr>
            <a:normAutofit fontScale="97500"/>
          </a:bodyPr>
          <a:lstStyle/>
          <a:p>
            <a:r>
              <a:rPr lang="en-US" dirty="0"/>
              <a:t>Project Management Body of Knowledge (PMBOK)</a:t>
            </a:r>
          </a:p>
        </p:txBody>
      </p:sp>
      <p:sp>
        <p:nvSpPr>
          <p:cNvPr id="2" name="Date Placeholder 1">
            <a:extLst>
              <a:ext uri="{FF2B5EF4-FFF2-40B4-BE49-F238E27FC236}">
                <a16:creationId xmlns:a16="http://schemas.microsoft.com/office/drawing/2014/main" id="{91B9F266-9164-4B1F-9534-D8B07ECAAE37}"/>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87C13CDB-AE83-4F0B-A67A-910ACC2F1FAE}"/>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343378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26A52E-E16C-A263-CDFE-DC87A29E9570}"/>
              </a:ext>
            </a:extLst>
          </p:cNvPr>
          <p:cNvSpPr>
            <a:spLocks noGrp="1"/>
          </p:cNvSpPr>
          <p:nvPr>
            <p:ph idx="1"/>
          </p:nvPr>
        </p:nvSpPr>
        <p:spPr/>
        <p:txBody>
          <a:bodyPr>
            <a:normAutofit/>
          </a:bodyPr>
          <a:lstStyle/>
          <a:p>
            <a:pPr>
              <a:buFont typeface="Arial" panose="020B0604020202020204" pitchFamily="34" charset="0"/>
              <a:buChar char="•"/>
            </a:pPr>
            <a:r>
              <a:rPr lang="en-US" dirty="0"/>
              <a:t>processes performed to define a new project or a new phase of an existing project</a:t>
            </a:r>
          </a:p>
          <a:p>
            <a:pPr>
              <a:buFont typeface="Arial" panose="020B0604020202020204" pitchFamily="34" charset="0"/>
              <a:buChar char="•"/>
            </a:pPr>
            <a:r>
              <a:rPr lang="en-US" dirty="0"/>
              <a:t>obtaining authorization to start the project or phase.</a:t>
            </a:r>
          </a:p>
          <a:p>
            <a:endParaRPr lang="en-IN" dirty="0"/>
          </a:p>
        </p:txBody>
      </p:sp>
      <p:sp>
        <p:nvSpPr>
          <p:cNvPr id="3" name="Content Placeholder 2">
            <a:extLst>
              <a:ext uri="{FF2B5EF4-FFF2-40B4-BE49-F238E27FC236}">
                <a16:creationId xmlns:a16="http://schemas.microsoft.com/office/drawing/2014/main" id="{A1E8EBC7-3052-3DB4-750C-1948AB7D1ACA}"/>
              </a:ext>
            </a:extLst>
          </p:cNvPr>
          <p:cNvSpPr>
            <a:spLocks noGrp="1"/>
          </p:cNvSpPr>
          <p:nvPr>
            <p:ph sz="quarter" idx="10"/>
          </p:nvPr>
        </p:nvSpPr>
        <p:spPr/>
        <p:txBody>
          <a:bodyPr/>
          <a:lstStyle/>
          <a:p>
            <a:r>
              <a:rPr lang="en-US" dirty="0"/>
              <a:t>Initiating:</a:t>
            </a:r>
            <a:endParaRPr lang="en-IN" dirty="0"/>
          </a:p>
        </p:txBody>
      </p:sp>
      <p:sp>
        <p:nvSpPr>
          <p:cNvPr id="4" name="Content Placeholder 3">
            <a:extLst>
              <a:ext uri="{FF2B5EF4-FFF2-40B4-BE49-F238E27FC236}">
                <a16:creationId xmlns:a16="http://schemas.microsoft.com/office/drawing/2014/main" id="{2A853083-9A75-13A9-1608-C2AB31A27AD5}"/>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AB36DB0B-CFB8-B1AC-81A2-E71A72463DDF}"/>
              </a:ext>
            </a:extLst>
          </p:cNvPr>
          <p:cNvSpPr>
            <a:spLocks noGrp="1"/>
          </p:cNvSpPr>
          <p:nvPr>
            <p:ph type="dt" sz="half" idx="12"/>
          </p:nvPr>
        </p:nvSpPr>
        <p:spPr/>
        <p:txBody>
          <a:bodyPr/>
          <a:lstStyle/>
          <a:p>
            <a:r>
              <a:rPr lang="en-US"/>
              <a:t>November 11, 2023</a:t>
            </a:r>
          </a:p>
        </p:txBody>
      </p:sp>
      <p:sp>
        <p:nvSpPr>
          <p:cNvPr id="6" name="Footer Placeholder 5">
            <a:extLst>
              <a:ext uri="{FF2B5EF4-FFF2-40B4-BE49-F238E27FC236}">
                <a16:creationId xmlns:a16="http://schemas.microsoft.com/office/drawing/2014/main" id="{E101620E-85C8-B3C9-87BD-301BB3EEB695}"/>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1BBF5CB7-6E4F-DD48-A2BF-88210F65A444}"/>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563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631417-E90B-4E41-D6F4-D81835FFDBAE}"/>
              </a:ext>
            </a:extLst>
          </p:cNvPr>
          <p:cNvSpPr>
            <a:spLocks noGrp="1"/>
          </p:cNvSpPr>
          <p:nvPr>
            <p:ph idx="1"/>
          </p:nvPr>
        </p:nvSpPr>
        <p:spPr/>
        <p:txBody>
          <a:bodyPr>
            <a:normAutofit/>
          </a:bodyPr>
          <a:lstStyle/>
          <a:p>
            <a:pPr>
              <a:buFont typeface="Arial" panose="020B0604020202020204" pitchFamily="34" charset="0"/>
              <a:buChar char="•"/>
            </a:pPr>
            <a:r>
              <a:rPr lang="en-US" dirty="0"/>
              <a:t>Those processes required to establish the scope of the project, refine the objectives, and define the course of action required to attain the objectives that the project was undertaken to achieve.</a:t>
            </a:r>
          </a:p>
        </p:txBody>
      </p:sp>
      <p:sp>
        <p:nvSpPr>
          <p:cNvPr id="3" name="Content Placeholder 2">
            <a:extLst>
              <a:ext uri="{FF2B5EF4-FFF2-40B4-BE49-F238E27FC236}">
                <a16:creationId xmlns:a16="http://schemas.microsoft.com/office/drawing/2014/main" id="{08DB2F48-DF77-E40B-E255-6D041A0ACD3A}"/>
              </a:ext>
            </a:extLst>
          </p:cNvPr>
          <p:cNvSpPr>
            <a:spLocks noGrp="1"/>
          </p:cNvSpPr>
          <p:nvPr>
            <p:ph sz="quarter" idx="10"/>
          </p:nvPr>
        </p:nvSpPr>
        <p:spPr/>
        <p:txBody>
          <a:bodyPr/>
          <a:lstStyle/>
          <a:p>
            <a:r>
              <a:rPr lang="en-US" dirty="0"/>
              <a:t>Planning:</a:t>
            </a:r>
            <a:endParaRPr lang="en-IN" dirty="0"/>
          </a:p>
        </p:txBody>
      </p:sp>
      <p:sp>
        <p:nvSpPr>
          <p:cNvPr id="4" name="Content Placeholder 3">
            <a:extLst>
              <a:ext uri="{FF2B5EF4-FFF2-40B4-BE49-F238E27FC236}">
                <a16:creationId xmlns:a16="http://schemas.microsoft.com/office/drawing/2014/main" id="{F8D462ED-4B3D-CD34-7F7C-F710834AB681}"/>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4E135AB6-ED0C-2C7F-C08F-FAEFED585BBA}"/>
              </a:ext>
            </a:extLst>
          </p:cNvPr>
          <p:cNvSpPr>
            <a:spLocks noGrp="1"/>
          </p:cNvSpPr>
          <p:nvPr>
            <p:ph type="dt" sz="half" idx="12"/>
          </p:nvPr>
        </p:nvSpPr>
        <p:spPr/>
        <p:txBody>
          <a:bodyPr/>
          <a:lstStyle/>
          <a:p>
            <a:r>
              <a:rPr lang="en-US"/>
              <a:t>November 11, 2023</a:t>
            </a:r>
          </a:p>
        </p:txBody>
      </p:sp>
      <p:sp>
        <p:nvSpPr>
          <p:cNvPr id="6" name="Footer Placeholder 5">
            <a:extLst>
              <a:ext uri="{FF2B5EF4-FFF2-40B4-BE49-F238E27FC236}">
                <a16:creationId xmlns:a16="http://schemas.microsoft.com/office/drawing/2014/main" id="{A3B94D5B-34BA-0824-B01F-FFAA44EECF35}"/>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AAC055F5-5204-0468-C7F4-DF3E7E3383DC}"/>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410990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D79BFF-75BC-BC9D-5983-559AD0E78526}"/>
              </a:ext>
            </a:extLst>
          </p:cNvPr>
          <p:cNvSpPr>
            <a:spLocks noGrp="1"/>
          </p:cNvSpPr>
          <p:nvPr>
            <p:ph idx="1"/>
          </p:nvPr>
        </p:nvSpPr>
        <p:spPr/>
        <p:txBody>
          <a:bodyPr>
            <a:normAutofit/>
          </a:bodyPr>
          <a:lstStyle/>
          <a:p>
            <a:pPr>
              <a:buFont typeface="Arial" panose="020B0604020202020204" pitchFamily="34" charset="0"/>
              <a:buChar char="•"/>
            </a:pPr>
            <a:r>
              <a:rPr lang="en-US" dirty="0"/>
              <a:t>Those processes performed to complete the work defined in the project management plan to satisfy the project specifications</a:t>
            </a:r>
          </a:p>
        </p:txBody>
      </p:sp>
      <p:sp>
        <p:nvSpPr>
          <p:cNvPr id="3" name="Content Placeholder 2">
            <a:extLst>
              <a:ext uri="{FF2B5EF4-FFF2-40B4-BE49-F238E27FC236}">
                <a16:creationId xmlns:a16="http://schemas.microsoft.com/office/drawing/2014/main" id="{014AF3AC-4088-DE8B-B413-D5857943581C}"/>
              </a:ext>
            </a:extLst>
          </p:cNvPr>
          <p:cNvSpPr>
            <a:spLocks noGrp="1"/>
          </p:cNvSpPr>
          <p:nvPr>
            <p:ph sz="quarter" idx="10"/>
          </p:nvPr>
        </p:nvSpPr>
        <p:spPr/>
        <p:txBody>
          <a:bodyPr/>
          <a:lstStyle/>
          <a:p>
            <a:r>
              <a:rPr lang="en-US" dirty="0"/>
              <a:t>Executing:</a:t>
            </a:r>
            <a:endParaRPr lang="en-IN" dirty="0"/>
          </a:p>
        </p:txBody>
      </p:sp>
      <p:sp>
        <p:nvSpPr>
          <p:cNvPr id="4" name="Content Placeholder 3">
            <a:extLst>
              <a:ext uri="{FF2B5EF4-FFF2-40B4-BE49-F238E27FC236}">
                <a16:creationId xmlns:a16="http://schemas.microsoft.com/office/drawing/2014/main" id="{8AC1048F-E1C1-A2CA-9F39-CCEF4F95B128}"/>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C057C3AF-5019-731F-2473-2F4121DCA441}"/>
              </a:ext>
            </a:extLst>
          </p:cNvPr>
          <p:cNvSpPr>
            <a:spLocks noGrp="1"/>
          </p:cNvSpPr>
          <p:nvPr>
            <p:ph type="dt" sz="half" idx="12"/>
          </p:nvPr>
        </p:nvSpPr>
        <p:spPr/>
        <p:txBody>
          <a:bodyPr/>
          <a:lstStyle/>
          <a:p>
            <a:r>
              <a:rPr lang="en-US"/>
              <a:t>November 11, 2023</a:t>
            </a:r>
          </a:p>
        </p:txBody>
      </p:sp>
      <p:sp>
        <p:nvSpPr>
          <p:cNvPr id="6" name="Footer Placeholder 5">
            <a:extLst>
              <a:ext uri="{FF2B5EF4-FFF2-40B4-BE49-F238E27FC236}">
                <a16:creationId xmlns:a16="http://schemas.microsoft.com/office/drawing/2014/main" id="{249A4605-9F3B-0763-F787-75ADAFC1E412}"/>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6AE084F8-4B8D-C085-746A-670523D9E249}"/>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145274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7CF03-220D-853C-65B6-8A1BA0D9F1DB}"/>
              </a:ext>
            </a:extLst>
          </p:cNvPr>
          <p:cNvSpPr>
            <a:spLocks noGrp="1"/>
          </p:cNvSpPr>
          <p:nvPr>
            <p:ph idx="1"/>
          </p:nvPr>
        </p:nvSpPr>
        <p:spPr/>
        <p:txBody>
          <a:bodyPr>
            <a:normAutofit/>
          </a:bodyPr>
          <a:lstStyle/>
          <a:p>
            <a:pPr>
              <a:buFont typeface="Arial" panose="020B0604020202020204" pitchFamily="34" charset="0"/>
              <a:buChar char="•"/>
            </a:pPr>
            <a:r>
              <a:rPr lang="en-US" dirty="0"/>
              <a:t>Those processes required to track, review, and regulate the progress and performance of the project; </a:t>
            </a:r>
          </a:p>
          <a:p>
            <a:pPr>
              <a:buFont typeface="Arial" panose="020B0604020202020204" pitchFamily="34" charset="0"/>
              <a:buChar char="•"/>
            </a:pPr>
            <a:r>
              <a:rPr lang="en-US" dirty="0"/>
              <a:t>Identify any areas in which changes to the plan are required; and initiate the corresponding changes.</a:t>
            </a:r>
          </a:p>
        </p:txBody>
      </p:sp>
      <p:sp>
        <p:nvSpPr>
          <p:cNvPr id="3" name="Content Placeholder 2">
            <a:extLst>
              <a:ext uri="{FF2B5EF4-FFF2-40B4-BE49-F238E27FC236}">
                <a16:creationId xmlns:a16="http://schemas.microsoft.com/office/drawing/2014/main" id="{EFB5BCFC-FDB7-7E50-5722-2CB0EAA01796}"/>
              </a:ext>
            </a:extLst>
          </p:cNvPr>
          <p:cNvSpPr>
            <a:spLocks noGrp="1"/>
          </p:cNvSpPr>
          <p:nvPr>
            <p:ph sz="quarter" idx="10"/>
          </p:nvPr>
        </p:nvSpPr>
        <p:spPr/>
        <p:txBody>
          <a:bodyPr/>
          <a:lstStyle/>
          <a:p>
            <a:r>
              <a:rPr lang="en-US" dirty="0"/>
              <a:t>Monitoring and Controlling:</a:t>
            </a:r>
            <a:endParaRPr lang="en-IN" dirty="0"/>
          </a:p>
        </p:txBody>
      </p:sp>
      <p:sp>
        <p:nvSpPr>
          <p:cNvPr id="4" name="Content Placeholder 3">
            <a:extLst>
              <a:ext uri="{FF2B5EF4-FFF2-40B4-BE49-F238E27FC236}">
                <a16:creationId xmlns:a16="http://schemas.microsoft.com/office/drawing/2014/main" id="{881A18FD-808D-546F-CFD1-A187F5D0B048}"/>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A481A6D5-486F-D9ED-001C-6AB7EBF1A975}"/>
              </a:ext>
            </a:extLst>
          </p:cNvPr>
          <p:cNvSpPr>
            <a:spLocks noGrp="1"/>
          </p:cNvSpPr>
          <p:nvPr>
            <p:ph type="dt" sz="half" idx="12"/>
          </p:nvPr>
        </p:nvSpPr>
        <p:spPr/>
        <p:txBody>
          <a:bodyPr/>
          <a:lstStyle/>
          <a:p>
            <a:r>
              <a:rPr lang="en-US"/>
              <a:t>November 11, 2023</a:t>
            </a:r>
          </a:p>
        </p:txBody>
      </p:sp>
      <p:sp>
        <p:nvSpPr>
          <p:cNvPr id="6" name="Footer Placeholder 5">
            <a:extLst>
              <a:ext uri="{FF2B5EF4-FFF2-40B4-BE49-F238E27FC236}">
                <a16:creationId xmlns:a16="http://schemas.microsoft.com/office/drawing/2014/main" id="{0FB63CD7-5E12-F283-3A83-07B7C465E755}"/>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93752A7C-DDB0-C9BD-D430-114105EC765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02187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ABE0E7-8D1A-AD9C-0475-510CEA5308D9}"/>
              </a:ext>
            </a:extLst>
          </p:cNvPr>
          <p:cNvSpPr>
            <a:spLocks noGrp="1"/>
          </p:cNvSpPr>
          <p:nvPr>
            <p:ph idx="1"/>
          </p:nvPr>
        </p:nvSpPr>
        <p:spPr/>
        <p:txBody>
          <a:bodyPr>
            <a:normAutofit/>
          </a:bodyPr>
          <a:lstStyle/>
          <a:p>
            <a:pPr>
              <a:buFont typeface="Arial" panose="020B0604020202020204" pitchFamily="34" charset="0"/>
              <a:buChar char="•"/>
            </a:pPr>
            <a:r>
              <a:rPr lang="en-US" dirty="0"/>
              <a:t>Those processes performed to finalize all activities across all Process Groups to formally close the project or phase.</a:t>
            </a:r>
          </a:p>
          <a:p>
            <a:endParaRPr lang="en-IN" dirty="0"/>
          </a:p>
        </p:txBody>
      </p:sp>
      <p:sp>
        <p:nvSpPr>
          <p:cNvPr id="3" name="Content Placeholder 2">
            <a:extLst>
              <a:ext uri="{FF2B5EF4-FFF2-40B4-BE49-F238E27FC236}">
                <a16:creationId xmlns:a16="http://schemas.microsoft.com/office/drawing/2014/main" id="{54E9F9EB-C1A9-FFD4-876E-1E5344153638}"/>
              </a:ext>
            </a:extLst>
          </p:cNvPr>
          <p:cNvSpPr>
            <a:spLocks noGrp="1"/>
          </p:cNvSpPr>
          <p:nvPr>
            <p:ph sz="quarter" idx="10"/>
          </p:nvPr>
        </p:nvSpPr>
        <p:spPr/>
        <p:txBody>
          <a:bodyPr/>
          <a:lstStyle/>
          <a:p>
            <a:r>
              <a:rPr lang="en-US" dirty="0"/>
              <a:t>Closing:</a:t>
            </a:r>
            <a:endParaRPr lang="en-IN" dirty="0"/>
          </a:p>
        </p:txBody>
      </p:sp>
      <p:sp>
        <p:nvSpPr>
          <p:cNvPr id="4" name="Content Placeholder 3">
            <a:extLst>
              <a:ext uri="{FF2B5EF4-FFF2-40B4-BE49-F238E27FC236}">
                <a16:creationId xmlns:a16="http://schemas.microsoft.com/office/drawing/2014/main" id="{D1523730-2ECB-B372-5FB3-1E6794FB0778}"/>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073420E5-3A9D-764A-E95C-02B399029177}"/>
              </a:ext>
            </a:extLst>
          </p:cNvPr>
          <p:cNvSpPr>
            <a:spLocks noGrp="1"/>
          </p:cNvSpPr>
          <p:nvPr>
            <p:ph type="dt" sz="half" idx="12"/>
          </p:nvPr>
        </p:nvSpPr>
        <p:spPr/>
        <p:txBody>
          <a:bodyPr/>
          <a:lstStyle/>
          <a:p>
            <a:r>
              <a:rPr lang="en-US"/>
              <a:t>November 11, 2023</a:t>
            </a:r>
          </a:p>
        </p:txBody>
      </p:sp>
      <p:sp>
        <p:nvSpPr>
          <p:cNvPr id="6" name="Footer Placeholder 5">
            <a:extLst>
              <a:ext uri="{FF2B5EF4-FFF2-40B4-BE49-F238E27FC236}">
                <a16:creationId xmlns:a16="http://schemas.microsoft.com/office/drawing/2014/main" id="{94F5F268-24DC-E337-974A-B6E38FF982AE}"/>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50EC018D-91FB-736C-072D-2AD1EC522477}"/>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52215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Published by the Project</a:t>
            </a:r>
            <a:r>
              <a:rPr lang="en-US" baseline="0" dirty="0"/>
              <a:t> Management Institute</a:t>
            </a:r>
          </a:p>
          <a:p>
            <a:r>
              <a:rPr lang="en-US" baseline="0" dirty="0"/>
              <a:t>ANSI and IEEE standard</a:t>
            </a:r>
            <a:endParaRPr lang="en-US" dirty="0"/>
          </a:p>
          <a:p>
            <a:r>
              <a:rPr lang="en-US" dirty="0"/>
              <a:t>Ten project management</a:t>
            </a:r>
            <a:r>
              <a:rPr lang="en-US" baseline="0" dirty="0"/>
              <a:t> knowledge areas</a:t>
            </a:r>
          </a:p>
          <a:p>
            <a:pPr marL="971550" lvl="1" indent="-514350">
              <a:buFont typeface="+mj-lt"/>
              <a:buAutoNum type="arabicPeriod"/>
            </a:pPr>
            <a:r>
              <a:rPr lang="en-US" dirty="0"/>
              <a:t>Project Integration Management.</a:t>
            </a:r>
          </a:p>
          <a:p>
            <a:pPr marL="971550" lvl="1" indent="-514350">
              <a:buFont typeface="+mj-lt"/>
              <a:buAutoNum type="arabicPeriod"/>
            </a:pPr>
            <a:r>
              <a:rPr lang="en-US" dirty="0"/>
              <a:t>Project Scope management.</a:t>
            </a:r>
          </a:p>
          <a:p>
            <a:pPr marL="971550" lvl="1" indent="-514350">
              <a:buFont typeface="+mj-lt"/>
              <a:buAutoNum type="arabicPeriod"/>
            </a:pPr>
            <a:r>
              <a:rPr lang="en-US" dirty="0"/>
              <a:t>Project Schedule Management.</a:t>
            </a:r>
          </a:p>
          <a:p>
            <a:pPr marL="971550" lvl="1" indent="-514350">
              <a:buFont typeface="+mj-lt"/>
              <a:buAutoNum type="arabicPeriod"/>
            </a:pPr>
            <a:r>
              <a:rPr lang="en-US" dirty="0"/>
              <a:t>Project Cost Management.</a:t>
            </a:r>
          </a:p>
          <a:p>
            <a:pPr marL="971550" lvl="1" indent="-514350">
              <a:buFont typeface="+mj-lt"/>
              <a:buAutoNum type="arabicPeriod"/>
            </a:pPr>
            <a:r>
              <a:rPr lang="en-US" dirty="0"/>
              <a:t>Project Quality Management.</a:t>
            </a:r>
          </a:p>
          <a:p>
            <a:pPr marL="971550" lvl="1" indent="-514350">
              <a:buFont typeface="+mj-lt"/>
              <a:buAutoNum type="arabicPeriod"/>
            </a:pPr>
            <a:r>
              <a:rPr lang="en-US" dirty="0"/>
              <a:t>Project Resource Management.</a:t>
            </a:r>
          </a:p>
          <a:p>
            <a:pPr marL="971550" lvl="1" indent="-514350">
              <a:buFont typeface="+mj-lt"/>
              <a:buAutoNum type="arabicPeriod"/>
            </a:pPr>
            <a:r>
              <a:rPr lang="en-US" dirty="0"/>
              <a:t>Project Communications Management.</a:t>
            </a:r>
          </a:p>
          <a:p>
            <a:pPr marL="971550" lvl="1" indent="-514350">
              <a:buFont typeface="+mj-lt"/>
              <a:buAutoNum type="arabicPeriod"/>
            </a:pPr>
            <a:r>
              <a:rPr lang="en-US" dirty="0"/>
              <a:t>Project Risk Management.</a:t>
            </a:r>
          </a:p>
          <a:p>
            <a:pPr marL="971550" lvl="1" indent="-514350">
              <a:buFont typeface="+mj-lt"/>
              <a:buAutoNum type="arabicPeriod"/>
            </a:pPr>
            <a:r>
              <a:rPr lang="en-US" dirty="0"/>
              <a:t>Project Procurement Management.</a:t>
            </a:r>
          </a:p>
          <a:p>
            <a:pPr marL="971550" lvl="1" indent="-514350">
              <a:buFont typeface="+mj-lt"/>
              <a:buAutoNum type="arabicPeriod"/>
            </a:pPr>
            <a:r>
              <a:rPr lang="en-US" dirty="0"/>
              <a:t>Project Stakeholder Engagement.</a:t>
            </a:r>
          </a:p>
          <a:p>
            <a:pPr marL="971550" lvl="1" indent="-514350">
              <a:buFont typeface="+mj-lt"/>
              <a:buAutoNum type="arabicPeriod"/>
            </a:pPr>
            <a:endParaRPr lang="en-US" dirty="0"/>
          </a:p>
          <a:p>
            <a:pPr marL="457200" lvl="1" indent="0">
              <a:buNone/>
            </a:pPr>
            <a:endParaRPr lang="en-US" dirty="0"/>
          </a:p>
          <a:p>
            <a:pPr lvl="1"/>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353ACEBE-C7BF-4326-B6E2-302335BDEAAB}"/>
              </a:ext>
            </a:extLst>
          </p:cNvPr>
          <p:cNvSpPr>
            <a:spLocks noGrp="1"/>
          </p:cNvSpPr>
          <p:nvPr>
            <p:ph sz="quarter" idx="10"/>
          </p:nvPr>
        </p:nvSpPr>
        <p:spPr/>
        <p:txBody>
          <a:bodyPr>
            <a:normAutofit fontScale="97500"/>
          </a:bodyPr>
          <a:lstStyle/>
          <a:p>
            <a:r>
              <a:rPr lang="en-US" dirty="0"/>
              <a:t>Project Management Body of Knowledge (PMBOK)</a:t>
            </a:r>
          </a:p>
        </p:txBody>
      </p:sp>
      <p:sp>
        <p:nvSpPr>
          <p:cNvPr id="2" name="Date Placeholder 1">
            <a:extLst>
              <a:ext uri="{FF2B5EF4-FFF2-40B4-BE49-F238E27FC236}">
                <a16:creationId xmlns:a16="http://schemas.microsoft.com/office/drawing/2014/main" id="{91B9F266-9164-4B1F-9534-D8B07ECAAE37}"/>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87C13CDB-AE83-4F0B-A67A-910ACC2F1FAE}"/>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28364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kern="1200" dirty="0">
                <a:solidFill>
                  <a:schemeClr val="tx1"/>
                </a:solidFill>
                <a:effectLst/>
                <a:latin typeface="+mn-lt"/>
                <a:ea typeface="+mn-ea"/>
                <a:cs typeface="+mn-cs"/>
              </a:rPr>
              <a:t>Ensuring that the various elements of the project are properly coordinated. </a:t>
            </a:r>
            <a:r>
              <a:rPr lang="en-US" sz="3200" dirty="0">
                <a:latin typeface="+mn-lt"/>
                <a:cs typeface="+mn-cs"/>
              </a:rPr>
              <a:t>T</a:t>
            </a:r>
            <a:r>
              <a:rPr lang="en-US" sz="3200" kern="1200" dirty="0">
                <a:solidFill>
                  <a:schemeClr val="tx1"/>
                </a:solidFill>
                <a:effectLst/>
                <a:latin typeface="+mn-lt"/>
                <a:ea typeface="+mn-ea"/>
                <a:cs typeface="+mn-cs"/>
              </a:rPr>
              <a:t>he processes and activities needed to identify, define, combine, unify, and coordinate the various processes and project management activities within the project management process groups.</a:t>
            </a:r>
            <a:endParaRPr lang="en-US" dirty="0">
              <a:effectLst/>
            </a:endParaRPr>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kern="1200" dirty="0">
                <a:solidFill>
                  <a:schemeClr val="tx1"/>
                </a:solidFill>
                <a:effectLst/>
                <a:latin typeface="+mn-lt"/>
                <a:ea typeface="+mn-ea"/>
                <a:cs typeface="+mn-cs"/>
              </a:rPr>
              <a:t>Developing, overseeing, and updating the project plan. Managing change control process.</a:t>
            </a:r>
            <a:endParaRPr lang="en-US" dirty="0">
              <a:effectLst/>
            </a:endParaRPr>
          </a:p>
          <a:p>
            <a:pPr lvl="1" indent="-342900">
              <a:buFont typeface="Arial" pitchFamily="34" charset="0"/>
              <a:buChar char="•"/>
              <a:defRPr/>
            </a:pPr>
            <a:r>
              <a:rPr lang="en-US" sz="2800" kern="1200" dirty="0">
                <a:solidFill>
                  <a:schemeClr val="tx1"/>
                </a:solidFill>
                <a:effectLst/>
                <a:latin typeface="+mn-lt"/>
                <a:ea typeface="+mn-ea"/>
                <a:cs typeface="+mn-cs"/>
              </a:rPr>
              <a:t>PM: Organizes project, manages resources, budgets and schedules. Defines metrics and metric collection strategy. Oversees change control process.</a:t>
            </a:r>
            <a:endParaRPr lang="en-US" dirty="0">
              <a:effectLst/>
            </a:endParaRPr>
          </a:p>
          <a:p>
            <a:pPr lvl="1" indent="-342900">
              <a:buFont typeface="Arial" pitchFamily="34" charset="0"/>
              <a:buChar char="•"/>
              <a:defRPr/>
            </a:pPr>
            <a:r>
              <a:rPr lang="en-US" sz="2800" kern="1200" dirty="0">
                <a:solidFill>
                  <a:schemeClr val="tx1"/>
                </a:solidFill>
                <a:effectLst/>
                <a:latin typeface="+mn-lt"/>
                <a:ea typeface="+mn-ea"/>
                <a:cs typeface="+mn-cs"/>
              </a:rPr>
              <a:t>SA: Creates design and organizes team around design. </a:t>
            </a:r>
            <a:r>
              <a:rPr lang="en-US" dirty="0"/>
              <a:t>M</a:t>
            </a:r>
            <a:r>
              <a:rPr lang="en-US" sz="2800" kern="1200" dirty="0">
                <a:solidFill>
                  <a:schemeClr val="tx1"/>
                </a:solidFill>
                <a:effectLst/>
                <a:latin typeface="+mn-lt"/>
                <a:ea typeface="+mn-ea"/>
                <a:cs typeface="+mn-cs"/>
              </a:rPr>
              <a:t>anages dependencies. Implements the capture of the metrics. Orchestrates requests for changes. Ensures that appropriate IT infrastructure exists.</a:t>
            </a:r>
            <a:endParaRPr lang="en-US" dirty="0">
              <a:effectLst/>
            </a:endParaRP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5416E2F7-0351-4EE7-8CD8-07171142D3F2}"/>
              </a:ext>
            </a:extLst>
          </p:cNvPr>
          <p:cNvSpPr>
            <a:spLocks noGrp="1"/>
          </p:cNvSpPr>
          <p:nvPr>
            <p:ph sz="quarter" idx="10"/>
          </p:nvPr>
        </p:nvSpPr>
        <p:spPr/>
        <p:txBody>
          <a:bodyPr>
            <a:normAutofit/>
          </a:bodyPr>
          <a:lstStyle/>
          <a:p>
            <a:r>
              <a:rPr lang="en-US" baseline="0" dirty="0"/>
              <a:t>Integration Management</a:t>
            </a:r>
            <a:endParaRPr lang="en-US" dirty="0"/>
          </a:p>
        </p:txBody>
      </p:sp>
      <p:sp>
        <p:nvSpPr>
          <p:cNvPr id="2" name="Date Placeholder 1">
            <a:extLst>
              <a:ext uri="{FF2B5EF4-FFF2-40B4-BE49-F238E27FC236}">
                <a16:creationId xmlns:a16="http://schemas.microsoft.com/office/drawing/2014/main" id="{3BA2D6B1-79D7-4179-8E63-055F1C2BFFF2}"/>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1118CBCE-05A5-45DA-BEDE-5A6377F9F31B}"/>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294234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3200" kern="1200" dirty="0">
                <a:solidFill>
                  <a:schemeClr val="tx1"/>
                </a:solidFill>
                <a:effectLst/>
                <a:latin typeface="+mn-lt"/>
                <a:ea typeface="+mn-ea"/>
                <a:cs typeface="+mn-cs"/>
              </a:rPr>
              <a:t>Ensuring that the project includes all of the work required and only the work required.</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Requirements </a:t>
            </a:r>
          </a:p>
          <a:p>
            <a:pPr lvl="1"/>
            <a:r>
              <a:rPr lang="en-US" sz="2800" kern="1200" dirty="0">
                <a:solidFill>
                  <a:schemeClr val="tx1"/>
                </a:solidFill>
                <a:effectLst/>
                <a:latin typeface="+mn-lt"/>
                <a:ea typeface="+mn-ea"/>
                <a:cs typeface="+mn-cs"/>
              </a:rPr>
              <a:t>PM: Negotiates project scope with marketing  and software architect.</a:t>
            </a:r>
          </a:p>
          <a:p>
            <a:pPr lvl="1"/>
            <a:r>
              <a:rPr lang="en-US" sz="2800" kern="1200" dirty="0">
                <a:solidFill>
                  <a:schemeClr val="tx1"/>
                </a:solidFill>
                <a:effectLst/>
                <a:latin typeface="+mn-lt"/>
                <a:ea typeface="+mn-ea"/>
                <a:cs typeface="+mn-cs"/>
              </a:rPr>
              <a:t>SA: Elicits, negotiates, and reviews run time requirements and generate development requirements. Estimates cost, schedule, and risk of meeting requirements.</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DA6F16BC-E8F8-4109-8D45-FC8636FFC985}"/>
              </a:ext>
            </a:extLst>
          </p:cNvPr>
          <p:cNvSpPr>
            <a:spLocks noGrp="1"/>
          </p:cNvSpPr>
          <p:nvPr>
            <p:ph sz="quarter" idx="10"/>
          </p:nvPr>
        </p:nvSpPr>
        <p:spPr/>
        <p:txBody>
          <a:bodyPr>
            <a:normAutofit/>
          </a:bodyPr>
          <a:lstStyle/>
          <a:p>
            <a:pPr lvl="0"/>
            <a:r>
              <a:rPr lang="en-US" sz="4400" kern="1200" dirty="0">
                <a:solidFill>
                  <a:schemeClr val="tx1"/>
                </a:solidFill>
                <a:effectLst/>
                <a:latin typeface="+mn-lt"/>
                <a:ea typeface="+mn-ea"/>
                <a:cs typeface="+mn-cs"/>
              </a:rPr>
              <a:t>Scope Management</a:t>
            </a:r>
            <a:endParaRPr lang="en-US" sz="4400" dirty="0"/>
          </a:p>
        </p:txBody>
      </p:sp>
      <p:sp>
        <p:nvSpPr>
          <p:cNvPr id="2" name="Date Placeholder 1">
            <a:extLst>
              <a:ext uri="{FF2B5EF4-FFF2-40B4-BE49-F238E27FC236}">
                <a16:creationId xmlns:a16="http://schemas.microsoft.com/office/drawing/2014/main" id="{FD59BD70-796D-4A21-9B72-0F46AAC27719}"/>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B22A21D8-CED0-4776-8A96-AD5613DA8B75}"/>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2201704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US" sz="3200" kern="1200" dirty="0">
                <a:solidFill>
                  <a:schemeClr val="tx1"/>
                </a:solidFill>
                <a:effectLst/>
                <a:latin typeface="+mn-lt"/>
                <a:ea typeface="+mn-ea"/>
                <a:cs typeface="+mn-cs"/>
              </a:rPr>
              <a:t>Ensuring that the project completes in a timely fashion.(Time Management in PMBOK6)</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Work breakdown structure and completion tracking. Project network diagram with dates.</a:t>
            </a:r>
          </a:p>
          <a:p>
            <a:pPr lvl="1"/>
            <a:r>
              <a:rPr lang="en-US" sz="2800" kern="1200" dirty="0">
                <a:solidFill>
                  <a:schemeClr val="tx1"/>
                </a:solidFill>
                <a:effectLst/>
                <a:latin typeface="+mn-lt"/>
                <a:ea typeface="+mn-ea"/>
                <a:cs typeface="+mn-cs"/>
              </a:rPr>
              <a:t>PM: Oversees progress against schedule. Helps define work breakdown structure. Schedule coarse activities to meet deadlines.</a:t>
            </a:r>
          </a:p>
          <a:p>
            <a:pPr lvl="1"/>
            <a:r>
              <a:rPr lang="en-US" sz="2800" kern="1200" dirty="0">
                <a:solidFill>
                  <a:schemeClr val="tx1"/>
                </a:solidFill>
                <a:effectLst/>
                <a:latin typeface="+mn-lt"/>
                <a:ea typeface="+mn-ea"/>
                <a:cs typeface="+mn-cs"/>
              </a:rPr>
              <a:t>SA: Helps define work breakdown structure. Defines tracking measures. Recommends assignment of resources to software development teams.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436972A5-8B24-40D0-B7D5-4D585F21951F}"/>
              </a:ext>
            </a:extLst>
          </p:cNvPr>
          <p:cNvSpPr>
            <a:spLocks noGrp="1"/>
          </p:cNvSpPr>
          <p:nvPr>
            <p:ph sz="quarter" idx="10"/>
          </p:nvPr>
        </p:nvSpPr>
        <p:spPr/>
        <p:txBody>
          <a:bodyPr>
            <a:normAutofit/>
          </a:bodyPr>
          <a:lstStyle/>
          <a:p>
            <a:r>
              <a:rPr lang="en-US" sz="4400" kern="1200" dirty="0">
                <a:solidFill>
                  <a:schemeClr val="tx1"/>
                </a:solidFill>
                <a:effectLst/>
                <a:latin typeface="+mn-lt"/>
                <a:ea typeface="+mn-ea"/>
                <a:cs typeface="+mn-cs"/>
              </a:rPr>
              <a:t>Schedule Management</a:t>
            </a:r>
            <a:endParaRPr lang="en-US" sz="4400" dirty="0"/>
          </a:p>
        </p:txBody>
      </p:sp>
      <p:sp>
        <p:nvSpPr>
          <p:cNvPr id="2" name="Date Placeholder 1">
            <a:extLst>
              <a:ext uri="{FF2B5EF4-FFF2-40B4-BE49-F238E27FC236}">
                <a16:creationId xmlns:a16="http://schemas.microsoft.com/office/drawing/2014/main" id="{594E1B49-D1EE-4E21-B02E-20576FF83942}"/>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A1125BAB-DCEE-48D3-B035-368BBF6C40AD}"/>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294040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AU" dirty="0"/>
              <a:t>Management and Governance</a:t>
            </a:r>
            <a:endParaRPr lang="en-US"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 ZG651/ SS 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November 11, 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457200" indent="-457200">
              <a:buFont typeface="Arial" panose="020B0604020202020204" pitchFamily="34" charset="0"/>
              <a:buChar char="•"/>
            </a:pPr>
            <a:r>
              <a:rPr lang="en-US" sz="3200" kern="1200" dirty="0">
                <a:solidFill>
                  <a:schemeClr val="tx1"/>
                </a:solidFill>
                <a:effectLst/>
                <a:latin typeface="+mn-lt"/>
                <a:ea typeface="+mn-ea"/>
                <a:cs typeface="+mn-cs"/>
              </a:rPr>
              <a:t>Ensuring that the project is completed within the approved budget.</a:t>
            </a:r>
          </a:p>
          <a:p>
            <a:pPr marL="457200" indent="-457200">
              <a:buFont typeface="Arial" panose="020B0604020202020204" pitchFamily="34" charset="0"/>
              <a:buChar char="•"/>
            </a:pPr>
            <a:r>
              <a:rPr lang="en-US" sz="3200" dirty="0">
                <a:latin typeface="+mn-lt"/>
                <a:cs typeface="+mn-cs"/>
              </a:rPr>
              <a:t>P</a:t>
            </a:r>
            <a:r>
              <a:rPr lang="en-US" sz="3200" kern="1200" dirty="0">
                <a:solidFill>
                  <a:schemeClr val="tx1"/>
                </a:solidFill>
                <a:effectLst/>
                <a:latin typeface="+mn-lt"/>
                <a:ea typeface="+mn-ea"/>
                <a:cs typeface="+mn-cs"/>
              </a:rPr>
              <a:t>lanning, estimating, budgeting, financing, funding, managing, and controlling costs.</a:t>
            </a:r>
          </a:p>
          <a:p>
            <a:pPr lvl="1"/>
            <a:r>
              <a:rPr lang="en-US" sz="2800" kern="1200" dirty="0">
                <a:solidFill>
                  <a:schemeClr val="tx1"/>
                </a:solidFill>
                <a:effectLst/>
                <a:latin typeface="+mn-lt"/>
                <a:ea typeface="+mn-ea"/>
                <a:cs typeface="+mn-cs"/>
              </a:rPr>
              <a:t>PM: Calculates cost to completion at various stages, makes decisions regarding build/buy and allocation of resources.</a:t>
            </a:r>
          </a:p>
          <a:p>
            <a:pPr lvl="1"/>
            <a:r>
              <a:rPr lang="en-US" sz="2800" kern="1200" dirty="0">
                <a:solidFill>
                  <a:schemeClr val="tx1"/>
                </a:solidFill>
                <a:effectLst/>
                <a:latin typeface="+mn-lt"/>
                <a:ea typeface="+mn-ea"/>
                <a:cs typeface="+mn-cs"/>
              </a:rPr>
              <a:t>SA: Gathers costs from individual teams, makes recommendations regarding build/buy and resource allocations.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8778D806-0936-47EA-9DE4-9663447D5133}"/>
              </a:ext>
            </a:extLst>
          </p:cNvPr>
          <p:cNvSpPr>
            <a:spLocks noGrp="1"/>
          </p:cNvSpPr>
          <p:nvPr>
            <p:ph sz="quarter" idx="10"/>
          </p:nvPr>
        </p:nvSpPr>
        <p:spPr/>
        <p:txBody>
          <a:bodyPr>
            <a:normAutofit/>
          </a:bodyPr>
          <a:lstStyle/>
          <a:p>
            <a:pPr lvl="0"/>
            <a:r>
              <a:rPr lang="en-US" sz="4400" kern="1200" dirty="0">
                <a:solidFill>
                  <a:schemeClr val="tx1"/>
                </a:solidFill>
                <a:effectLst/>
                <a:latin typeface="+mn-lt"/>
                <a:ea typeface="+mn-ea"/>
                <a:cs typeface="+mn-cs"/>
              </a:rPr>
              <a:t>Cost Management</a:t>
            </a:r>
            <a:endParaRPr lang="en-US" sz="4400" dirty="0"/>
          </a:p>
        </p:txBody>
      </p:sp>
      <p:sp>
        <p:nvSpPr>
          <p:cNvPr id="2" name="Date Placeholder 1">
            <a:extLst>
              <a:ext uri="{FF2B5EF4-FFF2-40B4-BE49-F238E27FC236}">
                <a16:creationId xmlns:a16="http://schemas.microsoft.com/office/drawing/2014/main" id="{3A5CEAC3-1308-42E9-B561-0C0A5533AEF4}"/>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349C3B83-BC8B-42AE-920C-A135DD6D26AE}"/>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4060689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3200" dirty="0">
                <a:latin typeface="+mn-lt"/>
                <a:cs typeface="+mn-cs"/>
              </a:rPr>
              <a:t>Determine quality policies, objectives, and responsibilities e</a:t>
            </a:r>
            <a:r>
              <a:rPr lang="en-US" sz="3200" kern="1200" dirty="0">
                <a:solidFill>
                  <a:schemeClr val="tx1"/>
                </a:solidFill>
                <a:effectLst/>
                <a:latin typeface="+mn-lt"/>
                <a:ea typeface="+mn-ea"/>
                <a:cs typeface="+mn-cs"/>
              </a:rPr>
              <a:t>nsuring that the project will satisfy the needs for which it was undertaken.</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Quality &amp; Metrics</a:t>
            </a:r>
          </a:p>
          <a:p>
            <a:pPr lvl="1"/>
            <a:r>
              <a:rPr lang="en-US" sz="2800" kern="1200" dirty="0">
                <a:solidFill>
                  <a:schemeClr val="tx1"/>
                </a:solidFill>
                <a:effectLst/>
                <a:latin typeface="+mn-lt"/>
                <a:ea typeface="+mn-ea"/>
                <a:cs typeface="+mn-cs"/>
              </a:rPr>
              <a:t>PM:</a:t>
            </a:r>
            <a:r>
              <a:rPr lang="en-US" sz="2800" kern="1200" baseline="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Defines productivity, size, and project-level quality measures.</a:t>
            </a:r>
          </a:p>
          <a:p>
            <a:pPr lvl="1"/>
            <a:r>
              <a:rPr lang="en-US" sz="2800" kern="1200" dirty="0">
                <a:solidFill>
                  <a:schemeClr val="tx1"/>
                </a:solidFill>
                <a:effectLst/>
                <a:latin typeface="+mn-lt"/>
                <a:ea typeface="+mn-ea"/>
                <a:cs typeface="+mn-cs"/>
              </a:rPr>
              <a:t>SA: Designs for quality and tracks system against design. Defines code-level quality metrics. </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8313FF87-5126-4C04-B0B3-583C6F4F582F}"/>
              </a:ext>
            </a:extLst>
          </p:cNvPr>
          <p:cNvSpPr>
            <a:spLocks noGrp="1"/>
          </p:cNvSpPr>
          <p:nvPr>
            <p:ph sz="quarter" idx="10"/>
          </p:nvPr>
        </p:nvSpPr>
        <p:spPr/>
        <p:txBody>
          <a:bodyPr>
            <a:normAutofit/>
          </a:bodyPr>
          <a:lstStyle/>
          <a:p>
            <a:pPr lvl="0"/>
            <a:r>
              <a:rPr lang="en-US" sz="4400" kern="1200" dirty="0">
                <a:solidFill>
                  <a:schemeClr val="tx1"/>
                </a:solidFill>
                <a:effectLst/>
                <a:latin typeface="+mn-lt"/>
                <a:ea typeface="+mn-ea"/>
                <a:cs typeface="+mn-cs"/>
              </a:rPr>
              <a:t>Quality Management</a:t>
            </a:r>
            <a:endParaRPr lang="en-US" sz="4400" dirty="0"/>
          </a:p>
        </p:txBody>
      </p:sp>
      <p:sp>
        <p:nvSpPr>
          <p:cNvPr id="2" name="Date Placeholder 1">
            <a:extLst>
              <a:ext uri="{FF2B5EF4-FFF2-40B4-BE49-F238E27FC236}">
                <a16:creationId xmlns:a16="http://schemas.microsoft.com/office/drawing/2014/main" id="{B9AF2F45-BE20-408D-BD47-BE7C0D9239DD}"/>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6416B5CC-9E6D-480E-99B3-BBA2F2273DED}"/>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2441334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sz="3200" kern="1200" dirty="0" err="1">
                <a:solidFill>
                  <a:schemeClr val="tx1"/>
                </a:solidFill>
                <a:effectLst/>
                <a:latin typeface="+mn-lt"/>
                <a:ea typeface="+mn-ea"/>
                <a:cs typeface="+mn-cs"/>
              </a:rPr>
              <a:t>Organise</a:t>
            </a:r>
            <a:r>
              <a:rPr lang="en-US" sz="3200" kern="1200" dirty="0">
                <a:solidFill>
                  <a:schemeClr val="tx1"/>
                </a:solidFill>
                <a:effectLst/>
                <a:latin typeface="+mn-lt"/>
                <a:ea typeface="+mn-ea"/>
                <a:cs typeface="+mn-cs"/>
              </a:rPr>
              <a:t>, manage and lead </a:t>
            </a:r>
            <a:r>
              <a:rPr lang="en-US" sz="3200" dirty="0">
                <a:latin typeface="+mn-lt"/>
                <a:cs typeface="+mn-cs"/>
              </a:rPr>
              <a:t>e</a:t>
            </a:r>
            <a:r>
              <a:rPr lang="en-US" sz="3200" kern="1200" dirty="0">
                <a:solidFill>
                  <a:schemeClr val="tx1"/>
                </a:solidFill>
                <a:effectLst/>
                <a:latin typeface="+mn-lt"/>
                <a:ea typeface="+mn-ea"/>
                <a:cs typeface="+mn-cs"/>
              </a:rPr>
              <a:t>nsuring that the project makes the most effective use of the people involved with the project.(Human Resource Management in PMBOK6)</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Managing people and their careers</a:t>
            </a:r>
          </a:p>
          <a:p>
            <a:pPr lvl="1"/>
            <a:r>
              <a:rPr lang="en-US" sz="2800" kern="1200" dirty="0">
                <a:solidFill>
                  <a:schemeClr val="tx1"/>
                </a:solidFill>
                <a:effectLst/>
                <a:latin typeface="+mn-lt"/>
                <a:ea typeface="+mn-ea"/>
                <a:cs typeface="+mn-cs"/>
              </a:rPr>
              <a:t>PM: Maps skill sets of people against required skill sets. Ensures that appropriate training is provided. Monitors and mentors career paths of individuals. Authorizes recruitment.</a:t>
            </a:r>
          </a:p>
          <a:p>
            <a:pPr lvl="1"/>
            <a:r>
              <a:rPr lang="en-US" sz="2800" kern="1200" dirty="0">
                <a:solidFill>
                  <a:schemeClr val="tx1"/>
                </a:solidFill>
                <a:effectLst/>
                <a:latin typeface="+mn-lt"/>
                <a:ea typeface="+mn-ea"/>
                <a:cs typeface="+mn-cs"/>
              </a:rPr>
              <a:t>SA: Defines required technical skill sets. Mentors developers about career paths. Recommends training. Interviews candidates.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A07CECB1-9824-4139-BB54-0510112125DF}"/>
              </a:ext>
            </a:extLst>
          </p:cNvPr>
          <p:cNvSpPr>
            <a:spLocks noGrp="1"/>
          </p:cNvSpPr>
          <p:nvPr>
            <p:ph sz="quarter" idx="10"/>
          </p:nvPr>
        </p:nvSpPr>
        <p:spPr/>
        <p:txBody>
          <a:bodyPr>
            <a:normAutofit/>
          </a:bodyPr>
          <a:lstStyle/>
          <a:p>
            <a:pPr lvl="0"/>
            <a:r>
              <a:rPr lang="en-US" sz="4400" kern="1200" dirty="0">
                <a:solidFill>
                  <a:schemeClr val="tx1"/>
                </a:solidFill>
                <a:effectLst/>
                <a:latin typeface="+mn-lt"/>
                <a:ea typeface="+mn-ea"/>
                <a:cs typeface="+mn-cs"/>
              </a:rPr>
              <a:t>Resource Management</a:t>
            </a:r>
            <a:endParaRPr lang="en-US" sz="4400" dirty="0"/>
          </a:p>
        </p:txBody>
      </p:sp>
      <p:sp>
        <p:nvSpPr>
          <p:cNvPr id="2" name="Date Placeholder 1">
            <a:extLst>
              <a:ext uri="{FF2B5EF4-FFF2-40B4-BE49-F238E27FC236}">
                <a16:creationId xmlns:a16="http://schemas.microsoft.com/office/drawing/2014/main" id="{F6AA5CAA-A43E-42C0-9C96-F3F6BB3587D8}"/>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BDD8EE6D-97AA-4106-B8D8-04BB2D5DE12C}"/>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315603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US" sz="3200" kern="1200" dirty="0">
                <a:solidFill>
                  <a:schemeClr val="tx1"/>
                </a:solidFill>
                <a:effectLst/>
                <a:latin typeface="+mn-lt"/>
                <a:ea typeface="+mn-ea"/>
                <a:cs typeface="+mn-cs"/>
              </a:rPr>
              <a:t>Ensuring timely and appropriate planning, collection, creation, distribution, storage, retrieval, management, control, monitoring, and the ultimate disposition of project information.</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Communicating</a:t>
            </a:r>
          </a:p>
          <a:p>
            <a:pPr lvl="1"/>
            <a:r>
              <a:rPr lang="en-US" sz="2800" kern="1200" dirty="0">
                <a:solidFill>
                  <a:schemeClr val="tx1"/>
                </a:solidFill>
                <a:effectLst/>
                <a:latin typeface="+mn-lt"/>
                <a:ea typeface="+mn-ea"/>
                <a:cs typeface="+mn-cs"/>
              </a:rPr>
              <a:t>PM: Manages communication between team and external entities. Reports to upper management.</a:t>
            </a:r>
          </a:p>
          <a:p>
            <a:pPr lvl="1"/>
            <a:r>
              <a:rPr lang="en-US" sz="2800" kern="1200" dirty="0">
                <a:solidFill>
                  <a:schemeClr val="tx1"/>
                </a:solidFill>
                <a:effectLst/>
                <a:latin typeface="+mn-lt"/>
                <a:ea typeface="+mn-ea"/>
                <a:cs typeface="+mn-cs"/>
              </a:rPr>
              <a:t>SA: Ensures communication and coordination among developers. Solicits feedback as to progress, problems, and risks.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984AC170-CC71-441B-94F5-DACB49EE5C4B}"/>
              </a:ext>
            </a:extLst>
          </p:cNvPr>
          <p:cNvSpPr>
            <a:spLocks noGrp="1"/>
          </p:cNvSpPr>
          <p:nvPr>
            <p:ph sz="quarter" idx="10"/>
          </p:nvPr>
        </p:nvSpPr>
        <p:spPr/>
        <p:txBody>
          <a:bodyPr>
            <a:normAutofit/>
          </a:bodyPr>
          <a:lstStyle/>
          <a:p>
            <a:pPr lvl="0"/>
            <a:r>
              <a:rPr lang="en-US" sz="4400" kern="1200" dirty="0">
                <a:solidFill>
                  <a:schemeClr val="tx1"/>
                </a:solidFill>
                <a:effectLst/>
                <a:latin typeface="+mn-lt"/>
                <a:ea typeface="+mn-ea"/>
                <a:cs typeface="+mn-cs"/>
              </a:rPr>
              <a:t>Communications Management</a:t>
            </a:r>
            <a:endParaRPr lang="en-US" sz="4400" dirty="0"/>
          </a:p>
        </p:txBody>
      </p:sp>
      <p:sp>
        <p:nvSpPr>
          <p:cNvPr id="2" name="Date Placeholder 1">
            <a:extLst>
              <a:ext uri="{FF2B5EF4-FFF2-40B4-BE49-F238E27FC236}">
                <a16:creationId xmlns:a16="http://schemas.microsoft.com/office/drawing/2014/main" id="{10D0DEC4-77C4-4BBF-A4CF-228A5812B6C6}"/>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29A7D280-67EF-4621-8C02-237FA18136D4}"/>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249709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3200" kern="1200" dirty="0">
                <a:solidFill>
                  <a:schemeClr val="tx1"/>
                </a:solidFill>
                <a:effectLst/>
                <a:latin typeface="+mn-lt"/>
                <a:ea typeface="+mn-ea"/>
                <a:cs typeface="+mn-cs"/>
              </a:rPr>
              <a:t>conducting risk management planning, identification, analysis, response planning, and controlling risk on a project. </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Risk Management</a:t>
            </a:r>
          </a:p>
          <a:p>
            <a:pPr lvl="1"/>
            <a:r>
              <a:rPr lang="en-US" sz="2800" kern="1200" dirty="0">
                <a:solidFill>
                  <a:schemeClr val="tx1"/>
                </a:solidFill>
                <a:effectLst/>
                <a:latin typeface="+mn-lt"/>
                <a:ea typeface="+mn-ea"/>
                <a:cs typeface="+mn-cs"/>
              </a:rPr>
              <a:t>PM: Prioritizes risks, reports risks to management, takes steps to mitigate risks.</a:t>
            </a:r>
          </a:p>
          <a:p>
            <a:pPr lvl="1"/>
            <a:r>
              <a:rPr lang="en-US" sz="2800" kern="1200" dirty="0">
                <a:solidFill>
                  <a:schemeClr val="tx1"/>
                </a:solidFill>
                <a:effectLst/>
                <a:latin typeface="+mn-lt"/>
                <a:ea typeface="+mn-ea"/>
                <a:cs typeface="+mn-cs"/>
              </a:rPr>
              <a:t>SA: Identifies and quantifies risks, adjusts architecture and processes to mitigate risk.</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7344FD74-E725-4A15-A185-14665EFCE164}"/>
              </a:ext>
            </a:extLst>
          </p:cNvPr>
          <p:cNvSpPr>
            <a:spLocks noGrp="1"/>
          </p:cNvSpPr>
          <p:nvPr>
            <p:ph sz="quarter" idx="10"/>
          </p:nvPr>
        </p:nvSpPr>
        <p:spPr/>
        <p:txBody>
          <a:bodyPr>
            <a:normAutofit/>
          </a:bodyPr>
          <a:lstStyle/>
          <a:p>
            <a:pPr lvl="0"/>
            <a:r>
              <a:rPr lang="en-US" kern="1200" dirty="0">
                <a:solidFill>
                  <a:schemeClr val="tx1"/>
                </a:solidFill>
                <a:effectLst/>
                <a:latin typeface="+mn-lt"/>
                <a:ea typeface="+mn-ea"/>
                <a:cs typeface="+mn-cs"/>
              </a:rPr>
              <a:t>Risk Management</a:t>
            </a:r>
            <a:endParaRPr lang="en-US" dirty="0"/>
          </a:p>
        </p:txBody>
      </p:sp>
      <p:sp>
        <p:nvSpPr>
          <p:cNvPr id="2" name="Date Placeholder 1">
            <a:extLst>
              <a:ext uri="{FF2B5EF4-FFF2-40B4-BE49-F238E27FC236}">
                <a16:creationId xmlns:a16="http://schemas.microsoft.com/office/drawing/2014/main" id="{A67E6A85-44CB-4F2A-BB51-98983A34DEA9}"/>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352B3376-1429-4C21-86DC-F32B5CC86A1E}"/>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418886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sz="3200" dirty="0">
                <a:latin typeface="+mn-lt"/>
                <a:cs typeface="+mn-cs"/>
              </a:rPr>
              <a:t>P</a:t>
            </a:r>
            <a:r>
              <a:rPr lang="en-US" sz="3200" kern="1200" dirty="0">
                <a:solidFill>
                  <a:schemeClr val="tx1"/>
                </a:solidFill>
                <a:effectLst/>
                <a:latin typeface="+mn-lt"/>
                <a:ea typeface="+mn-ea"/>
                <a:cs typeface="+mn-cs"/>
              </a:rPr>
              <a:t>urchase or acquire products, services, or results needed from outside the project team. Processes in this area include Procurement Planning, Solicitation Planning, Solicitation, Source Selection, Contract Administration, and Contract Closeout.</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Technology</a:t>
            </a:r>
          </a:p>
          <a:p>
            <a:pPr lvl="1"/>
            <a:r>
              <a:rPr lang="en-US" sz="2800" kern="1200" dirty="0">
                <a:solidFill>
                  <a:schemeClr val="tx1"/>
                </a:solidFill>
                <a:effectLst/>
                <a:latin typeface="+mn-lt"/>
                <a:ea typeface="+mn-ea"/>
                <a:cs typeface="+mn-cs"/>
              </a:rPr>
              <a:t>PM: Procures necessary resources. Introduces new technology. </a:t>
            </a:r>
          </a:p>
          <a:p>
            <a:pPr lvl="1"/>
            <a:r>
              <a:rPr lang="en-US" sz="2800" kern="1200" dirty="0">
                <a:solidFill>
                  <a:schemeClr val="tx1"/>
                </a:solidFill>
                <a:effectLst/>
                <a:latin typeface="+mn-lt"/>
                <a:ea typeface="+mn-ea"/>
                <a:cs typeface="+mn-cs"/>
              </a:rPr>
              <a:t>SA: Determines technology requirements. Recommends technology, training, and tools.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2BCC2273-B8B0-4194-9D36-492A675AD748}"/>
              </a:ext>
            </a:extLst>
          </p:cNvPr>
          <p:cNvSpPr>
            <a:spLocks noGrp="1"/>
          </p:cNvSpPr>
          <p:nvPr>
            <p:ph sz="quarter" idx="10"/>
          </p:nvPr>
        </p:nvSpPr>
        <p:spPr/>
        <p:txBody>
          <a:bodyPr>
            <a:normAutofit/>
          </a:bodyPr>
          <a:lstStyle/>
          <a:p>
            <a:pPr lvl="0"/>
            <a:r>
              <a:rPr lang="en-US" kern="1200" dirty="0">
                <a:solidFill>
                  <a:schemeClr val="tx1"/>
                </a:solidFill>
                <a:effectLst/>
                <a:latin typeface="+mn-lt"/>
                <a:ea typeface="+mn-ea"/>
                <a:cs typeface="+mn-cs"/>
              </a:rPr>
              <a:t>Procurement Management</a:t>
            </a:r>
            <a:endParaRPr lang="en-US" dirty="0"/>
          </a:p>
        </p:txBody>
      </p:sp>
      <p:sp>
        <p:nvSpPr>
          <p:cNvPr id="2" name="Date Placeholder 1">
            <a:extLst>
              <a:ext uri="{FF2B5EF4-FFF2-40B4-BE49-F238E27FC236}">
                <a16:creationId xmlns:a16="http://schemas.microsoft.com/office/drawing/2014/main" id="{19DB0050-3E4F-4B66-A4E9-9DDE5974F8BE}"/>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8C53D0FD-4DFF-409B-9744-7B6B5439DC32}"/>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1803571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27CF48-ED3F-5FA2-9624-4C354A9FF04C}"/>
              </a:ext>
            </a:extLst>
          </p:cNvPr>
          <p:cNvSpPr>
            <a:spLocks noGrp="1"/>
          </p:cNvSpPr>
          <p:nvPr>
            <p:ph idx="1"/>
          </p:nvPr>
        </p:nvSpPr>
        <p:spPr/>
        <p:txBody>
          <a:bodyPr/>
          <a:lstStyle/>
          <a:p>
            <a:pPr>
              <a:buFont typeface="Arial" panose="020B0604020202020204" pitchFamily="34" charset="0"/>
              <a:buChar char="•"/>
            </a:pPr>
            <a:r>
              <a:rPr lang="en-US" dirty="0"/>
              <a:t>The processes required to identify all people or organizations impacted by the project, analyzing stakeholder expectations and impact on the project, and developing appropriate management strategies for effectively engaging stakeholders in project decisions and execution.</a:t>
            </a:r>
          </a:p>
          <a:p>
            <a:pPr>
              <a:buFont typeface="Arial" panose="020B0604020202020204" pitchFamily="34" charset="0"/>
              <a:buChar char="•"/>
            </a:pPr>
            <a:r>
              <a:rPr lang="en-US" dirty="0"/>
              <a:t>PM- Assess key participants and how the project affects their problems and needs.</a:t>
            </a:r>
          </a:p>
          <a:p>
            <a:pPr>
              <a:buFont typeface="Arial" panose="020B0604020202020204" pitchFamily="34" charset="0"/>
              <a:buChar char="•"/>
            </a:pPr>
            <a:r>
              <a:rPr lang="en-US" dirty="0"/>
              <a:t>SA- Ensure the stakeholders’ needs and concerns are dealt with appropriately.</a:t>
            </a:r>
            <a:endParaRPr lang="en-IN" dirty="0"/>
          </a:p>
        </p:txBody>
      </p:sp>
      <p:sp>
        <p:nvSpPr>
          <p:cNvPr id="3" name="Content Placeholder 2">
            <a:extLst>
              <a:ext uri="{FF2B5EF4-FFF2-40B4-BE49-F238E27FC236}">
                <a16:creationId xmlns:a16="http://schemas.microsoft.com/office/drawing/2014/main" id="{05240EA5-1E25-F984-E33B-6DA2F22A256B}"/>
              </a:ext>
            </a:extLst>
          </p:cNvPr>
          <p:cNvSpPr>
            <a:spLocks noGrp="1"/>
          </p:cNvSpPr>
          <p:nvPr>
            <p:ph sz="quarter" idx="10"/>
          </p:nvPr>
        </p:nvSpPr>
        <p:spPr/>
        <p:txBody>
          <a:bodyPr/>
          <a:lstStyle/>
          <a:p>
            <a:r>
              <a:rPr lang="en-IN" dirty="0"/>
              <a:t>Project Stakeholder Engagement</a:t>
            </a:r>
          </a:p>
        </p:txBody>
      </p:sp>
      <p:sp>
        <p:nvSpPr>
          <p:cNvPr id="4" name="Content Placeholder 3">
            <a:extLst>
              <a:ext uri="{FF2B5EF4-FFF2-40B4-BE49-F238E27FC236}">
                <a16:creationId xmlns:a16="http://schemas.microsoft.com/office/drawing/2014/main" id="{6AC62E0E-04E4-66A4-4424-1F3C2B976175}"/>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5727F6F4-ABA1-D4A2-5D25-2B2E4C4E3C4B}"/>
              </a:ext>
            </a:extLst>
          </p:cNvPr>
          <p:cNvSpPr>
            <a:spLocks noGrp="1"/>
          </p:cNvSpPr>
          <p:nvPr>
            <p:ph type="dt" sz="half" idx="12"/>
          </p:nvPr>
        </p:nvSpPr>
        <p:spPr/>
        <p:txBody>
          <a:bodyPr/>
          <a:lstStyle/>
          <a:p>
            <a:r>
              <a:rPr lang="en-US"/>
              <a:t>November 11, 2023</a:t>
            </a:r>
          </a:p>
        </p:txBody>
      </p:sp>
      <p:sp>
        <p:nvSpPr>
          <p:cNvPr id="6" name="Footer Placeholder 5">
            <a:extLst>
              <a:ext uri="{FF2B5EF4-FFF2-40B4-BE49-F238E27FC236}">
                <a16:creationId xmlns:a16="http://schemas.microsoft.com/office/drawing/2014/main" id="{E15786B9-BF27-2AC9-9997-B148F485643E}"/>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A48510B2-E1B2-ADD5-AE94-BC6F49E740D2}"/>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4265185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52946A-A6C4-E48C-508D-E80DEC48E7C3}"/>
              </a:ext>
            </a:extLst>
          </p:cNvPr>
          <p:cNvSpPr>
            <a:spLocks noGrp="1"/>
          </p:cNvSpPr>
          <p:nvPr>
            <p:ph idx="1"/>
          </p:nvPr>
        </p:nvSpPr>
        <p:spPr/>
        <p:txBody>
          <a:bodyPr/>
          <a:lstStyle/>
          <a:p>
            <a:pPr>
              <a:buFont typeface="Arial" panose="020B0604020202020204" pitchFamily="34" charset="0"/>
              <a:buChar char="•"/>
            </a:pPr>
            <a:r>
              <a:rPr lang="en-US" b="0" i="0" dirty="0">
                <a:solidFill>
                  <a:srgbClr val="202122"/>
                </a:solidFill>
                <a:effectLst/>
                <a:latin typeface="Arial" panose="020B0604020202020204" pitchFamily="34" charset="0"/>
              </a:rPr>
              <a:t>Each of the ten knowledge areas contains the processes that need to be accomplished within its discipline in order to achieve effective project management. </a:t>
            </a:r>
          </a:p>
          <a:p>
            <a:pPr>
              <a:buFont typeface="Arial" panose="020B0604020202020204" pitchFamily="34" charset="0"/>
              <a:buChar char="•"/>
            </a:pPr>
            <a:r>
              <a:rPr lang="en-US" b="0" i="0" dirty="0">
                <a:solidFill>
                  <a:srgbClr val="202122"/>
                </a:solidFill>
                <a:effectLst/>
                <a:latin typeface="Arial" panose="020B0604020202020204" pitchFamily="34" charset="0"/>
              </a:rPr>
              <a:t>Each of these processes also falls into one of the five process groups, creating a matrix structure such that every process can be related to one knowledge area and one process group.</a:t>
            </a:r>
            <a:endParaRPr lang="en-IN" dirty="0"/>
          </a:p>
        </p:txBody>
      </p:sp>
      <p:sp>
        <p:nvSpPr>
          <p:cNvPr id="3" name="Content Placeholder 2">
            <a:extLst>
              <a:ext uri="{FF2B5EF4-FFF2-40B4-BE49-F238E27FC236}">
                <a16:creationId xmlns:a16="http://schemas.microsoft.com/office/drawing/2014/main" id="{F39A1847-8C8B-5188-643D-B093D222971C}"/>
              </a:ext>
            </a:extLst>
          </p:cNvPr>
          <p:cNvSpPr>
            <a:spLocks noGrp="1"/>
          </p:cNvSpPr>
          <p:nvPr>
            <p:ph sz="quarter" idx="10"/>
          </p:nvPr>
        </p:nvSpPr>
        <p:spPr/>
        <p:txBody>
          <a:bodyPr/>
          <a:lstStyle/>
          <a:p>
            <a:r>
              <a:rPr lang="en-IN" dirty="0"/>
              <a:t>Processes/Activities – Knowledge Areas.</a:t>
            </a:r>
          </a:p>
        </p:txBody>
      </p:sp>
      <p:sp>
        <p:nvSpPr>
          <p:cNvPr id="4" name="Content Placeholder 3">
            <a:extLst>
              <a:ext uri="{FF2B5EF4-FFF2-40B4-BE49-F238E27FC236}">
                <a16:creationId xmlns:a16="http://schemas.microsoft.com/office/drawing/2014/main" id="{11436663-27ED-7F10-4494-305F239EC81E}"/>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956F2920-4693-132C-2A71-C59EE9B03251}"/>
              </a:ext>
            </a:extLst>
          </p:cNvPr>
          <p:cNvSpPr>
            <a:spLocks noGrp="1"/>
          </p:cNvSpPr>
          <p:nvPr>
            <p:ph type="dt" sz="half" idx="12"/>
          </p:nvPr>
        </p:nvSpPr>
        <p:spPr/>
        <p:txBody>
          <a:bodyPr/>
          <a:lstStyle/>
          <a:p>
            <a:r>
              <a:rPr lang="en-US"/>
              <a:t>November 11, 2023</a:t>
            </a:r>
          </a:p>
        </p:txBody>
      </p:sp>
      <p:sp>
        <p:nvSpPr>
          <p:cNvPr id="6" name="Footer Placeholder 5">
            <a:extLst>
              <a:ext uri="{FF2B5EF4-FFF2-40B4-BE49-F238E27FC236}">
                <a16:creationId xmlns:a16="http://schemas.microsoft.com/office/drawing/2014/main" id="{FA6E4E3D-80A9-C5A0-C887-2852820C57A6}"/>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4B200E00-5123-1C6A-D23B-FC4E194569C2}"/>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2431043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 very common development context.</a:t>
            </a:r>
          </a:p>
          <a:p>
            <a:pPr>
              <a:buFont typeface="Arial" panose="020B0604020202020204" pitchFamily="34" charset="0"/>
              <a:buChar char="•"/>
            </a:pPr>
            <a:r>
              <a:rPr lang="en-US" dirty="0"/>
              <a:t>Driven by </a:t>
            </a:r>
          </a:p>
          <a:p>
            <a:pPr lvl="1"/>
            <a:r>
              <a:rPr lang="en-US" sz="2800" kern="1200" dirty="0">
                <a:solidFill>
                  <a:schemeClr val="tx1"/>
                </a:solidFill>
                <a:effectLst/>
                <a:latin typeface="+mn-lt"/>
                <a:ea typeface="+mn-ea"/>
                <a:cs typeface="+mn-cs"/>
              </a:rPr>
              <a:t>(Labor) costs</a:t>
            </a:r>
          </a:p>
          <a:p>
            <a:pPr lvl="1"/>
            <a:r>
              <a:rPr lang="en-US" sz="2800" kern="1200" dirty="0">
                <a:solidFill>
                  <a:schemeClr val="tx1"/>
                </a:solidFill>
                <a:effectLst/>
                <a:latin typeface="+mn-lt"/>
                <a:ea typeface="+mn-ea"/>
                <a:cs typeface="+mn-cs"/>
              </a:rPr>
              <a:t>Skill sets and labor availability. </a:t>
            </a:r>
          </a:p>
          <a:p>
            <a:pPr lvl="1"/>
            <a:r>
              <a:rPr lang="en-US" kern="1200" dirty="0">
                <a:solidFill>
                  <a:schemeClr val="tx1"/>
                </a:solidFill>
                <a:effectLst/>
                <a:latin typeface="+mn-lt"/>
                <a:ea typeface="+mn-ea"/>
                <a:cs typeface="+mn-cs"/>
              </a:rPr>
              <a:t>Local knowledge of markets. </a:t>
            </a:r>
          </a:p>
          <a:p>
            <a:pPr lvl="0">
              <a:buFont typeface="Arial" panose="020B0604020202020204" pitchFamily="34" charset="0"/>
              <a:buChar char="•"/>
            </a:pPr>
            <a:r>
              <a:rPr lang="en-US" dirty="0"/>
              <a:t>Global development means that coordination among teams is critical.</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CE35717B-3A83-446C-A861-E462253FE83B}"/>
              </a:ext>
            </a:extLst>
          </p:cNvPr>
          <p:cNvSpPr>
            <a:spLocks noGrp="1"/>
          </p:cNvSpPr>
          <p:nvPr>
            <p:ph sz="quarter" idx="10"/>
          </p:nvPr>
        </p:nvSpPr>
        <p:spPr/>
        <p:txBody>
          <a:bodyPr>
            <a:normAutofit/>
          </a:bodyPr>
          <a:lstStyle/>
          <a:p>
            <a:pPr rtl="0" eaLnBrk="1" latinLnBrk="0" hangingPunct="1"/>
            <a:r>
              <a:rPr lang="en-US" sz="4400" kern="1200" dirty="0">
                <a:solidFill>
                  <a:schemeClr val="tx1"/>
                </a:solidFill>
                <a:effectLst/>
                <a:latin typeface="+mj-lt"/>
                <a:ea typeface="+mj-ea"/>
                <a:cs typeface="+mj-cs"/>
              </a:rPr>
              <a:t>Global Software Development</a:t>
            </a:r>
            <a:endParaRPr lang="en-US" dirty="0">
              <a:effectLst/>
            </a:endParaRPr>
          </a:p>
        </p:txBody>
      </p:sp>
      <p:sp>
        <p:nvSpPr>
          <p:cNvPr id="2" name="Date Placeholder 1">
            <a:extLst>
              <a:ext uri="{FF2B5EF4-FFF2-40B4-BE49-F238E27FC236}">
                <a16:creationId xmlns:a16="http://schemas.microsoft.com/office/drawing/2014/main" id="{2E80F757-CA72-4A55-8FAC-2CE038511D37}"/>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E1AE271D-B917-4809-BF12-2FE5F1A9AE17}"/>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3360385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2800" dirty="0"/>
              <a:t>If there is a dependency between two modules, the teams assigned to those modules must coordinate over the shared interfaces.</a:t>
            </a:r>
          </a:p>
        </p:txBody>
      </p:sp>
      <p:sp>
        <p:nvSpPr>
          <p:cNvPr id="43" name="Content Placeholder 42">
            <a:extLst>
              <a:ext uri="{FF2B5EF4-FFF2-40B4-BE49-F238E27FC236}">
                <a16:creationId xmlns:a16="http://schemas.microsoft.com/office/drawing/2014/main" id="{749C7865-A6DD-44C9-B19F-6590F5F87134}"/>
              </a:ext>
            </a:extLst>
          </p:cNvPr>
          <p:cNvSpPr>
            <a:spLocks noGrp="1"/>
          </p:cNvSpPr>
          <p:nvPr>
            <p:ph sz="quarter" idx="10"/>
          </p:nvPr>
        </p:nvSpPr>
        <p:spPr/>
        <p:txBody>
          <a:bodyPr/>
          <a:lstStyle/>
          <a:p>
            <a:r>
              <a:rPr lang="en-US" dirty="0"/>
              <a:t>Team Coordination Induced by Module Interaction</a:t>
            </a:r>
            <a:endParaRPr lang="en-IN"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grpSp>
        <p:nvGrpSpPr>
          <p:cNvPr id="5" name="Group 4"/>
          <p:cNvGrpSpPr/>
          <p:nvPr/>
        </p:nvGrpSpPr>
        <p:grpSpPr>
          <a:xfrm>
            <a:off x="838200" y="3035718"/>
            <a:ext cx="6889982" cy="3367756"/>
            <a:chOff x="1472407" y="1991519"/>
            <a:chExt cx="4268787" cy="2441625"/>
          </a:xfrm>
        </p:grpSpPr>
        <p:sp>
          <p:nvSpPr>
            <p:cNvPr id="6" name="Line 7"/>
            <p:cNvSpPr>
              <a:spLocks noChangeShapeType="1"/>
            </p:cNvSpPr>
            <p:nvPr/>
          </p:nvSpPr>
          <p:spPr bwMode="auto">
            <a:xfrm flipV="1">
              <a:off x="2386807" y="2914959"/>
              <a:ext cx="2389938" cy="9039"/>
            </a:xfrm>
            <a:prstGeom prst="line">
              <a:avLst/>
            </a:prstGeom>
            <a:noFill/>
            <a:ln w="76200">
              <a:solidFill>
                <a:srgbClr val="666666"/>
              </a:solidFill>
              <a:prstDash val="dash"/>
              <a:round/>
              <a:headEnd type="triangle" w="med" len="med"/>
              <a:tailEnd type="triangle" w="med" len="med"/>
            </a:ln>
          </p:spPr>
          <p:txBody>
            <a:bodyPr wrap="square" anchor="ctr">
              <a:spAutoFit/>
            </a:bodyPr>
            <a:lstStyle/>
            <a:p>
              <a:endParaRPr lang="en-US" sz="2400"/>
            </a:p>
          </p:txBody>
        </p:sp>
        <p:sp>
          <p:nvSpPr>
            <p:cNvPr id="7" name="Text Box 8"/>
            <p:cNvSpPr txBox="1">
              <a:spLocks noChangeArrowheads="1"/>
            </p:cNvSpPr>
            <p:nvPr/>
          </p:nvSpPr>
          <p:spPr bwMode="auto">
            <a:xfrm>
              <a:off x="3076491" y="2220121"/>
              <a:ext cx="1109474" cy="327357"/>
            </a:xfrm>
            <a:prstGeom prst="rect">
              <a:avLst/>
            </a:prstGeom>
            <a:noFill/>
            <a:ln w="6350">
              <a:noFill/>
              <a:miter lim="800000"/>
              <a:headEnd/>
              <a:tailEnd/>
            </a:ln>
          </p:spPr>
          <p:txBody>
            <a:bodyPr wrap="none" lIns="81400" tIns="40700" rIns="81400" bIns="40700">
              <a:spAutoFit/>
            </a:bodyPr>
            <a:lstStyle/>
            <a:p>
              <a:pPr algn="ctr" defTabSz="814388">
                <a:spcBef>
                  <a:spcPct val="50000"/>
                </a:spcBef>
              </a:pPr>
              <a:r>
                <a:rPr lang="en-US" sz="2400" dirty="0">
                  <a:solidFill>
                    <a:srgbClr val="000000"/>
                  </a:solidFill>
                </a:rPr>
                <a:t>Coordination</a:t>
              </a:r>
              <a:endParaRPr lang="en-US" sz="2400" dirty="0"/>
            </a:p>
          </p:txBody>
        </p:sp>
        <p:grpSp>
          <p:nvGrpSpPr>
            <p:cNvPr id="8" name="Group 9"/>
            <p:cNvGrpSpPr>
              <a:grpSpLocks/>
            </p:cNvGrpSpPr>
            <p:nvPr/>
          </p:nvGrpSpPr>
          <p:grpSpPr bwMode="auto">
            <a:xfrm>
              <a:off x="1472407" y="1991519"/>
              <a:ext cx="998682" cy="2172190"/>
              <a:chOff x="183" y="923"/>
              <a:chExt cx="846" cy="1875"/>
            </a:xfrm>
          </p:grpSpPr>
          <p:sp>
            <p:nvSpPr>
              <p:cNvPr id="28" name="Rectangle 10"/>
              <p:cNvSpPr>
                <a:spLocks noChangeArrowheads="1"/>
              </p:cNvSpPr>
              <p:nvPr/>
            </p:nvSpPr>
            <p:spPr bwMode="auto">
              <a:xfrm>
                <a:off x="183" y="2515"/>
                <a:ext cx="846" cy="283"/>
              </a:xfrm>
              <a:prstGeom prst="rect">
                <a:avLst/>
              </a:prstGeom>
              <a:solidFill>
                <a:schemeClr val="accent1"/>
              </a:solidFill>
              <a:ln w="6350">
                <a:noFill/>
                <a:miter lim="800000"/>
                <a:headEnd/>
                <a:tailEnd/>
              </a:ln>
            </p:spPr>
            <p:txBody>
              <a:bodyPr lIns="81400" tIns="40700" rIns="81400" bIns="40700" anchor="ctr">
                <a:spAutoFit/>
              </a:bodyPr>
              <a:lstStyle/>
              <a:p>
                <a:pPr algn="ctr" defTabSz="814388">
                  <a:spcBef>
                    <a:spcPct val="50000"/>
                  </a:spcBef>
                </a:pPr>
                <a:r>
                  <a:rPr lang="en-US" sz="2400"/>
                  <a:t>Module A</a:t>
                </a:r>
              </a:p>
            </p:txBody>
          </p:sp>
          <p:grpSp>
            <p:nvGrpSpPr>
              <p:cNvPr id="29" name="Group 11"/>
              <p:cNvGrpSpPr>
                <a:grpSpLocks/>
              </p:cNvGrpSpPr>
              <p:nvPr/>
            </p:nvGrpSpPr>
            <p:grpSpPr bwMode="auto">
              <a:xfrm>
                <a:off x="392" y="1178"/>
                <a:ext cx="429" cy="1188"/>
                <a:chOff x="267" y="1186"/>
                <a:chExt cx="429" cy="1188"/>
              </a:xfrm>
            </p:grpSpPr>
            <p:sp>
              <p:nvSpPr>
                <p:cNvPr id="31" name="Oval 12"/>
                <p:cNvSpPr>
                  <a:spLocks noChangeArrowheads="1"/>
                </p:cNvSpPr>
                <p:nvPr/>
              </p:nvSpPr>
              <p:spPr bwMode="auto">
                <a:xfrm>
                  <a:off x="390" y="1186"/>
                  <a:ext cx="182" cy="214"/>
                </a:xfrm>
                <a:prstGeom prst="ellipse">
                  <a:avLst/>
                </a:prstGeom>
                <a:solidFill>
                  <a:schemeClr val="accent1"/>
                </a:solidFill>
                <a:ln w="9525">
                  <a:noFill/>
                  <a:round/>
                  <a:headEnd/>
                  <a:tailEnd/>
                </a:ln>
              </p:spPr>
              <p:txBody>
                <a:bodyPr wrap="none" lIns="91416" tIns="45708" rIns="91416" bIns="45708" anchor="ctr"/>
                <a:lstStyle/>
                <a:p>
                  <a:pPr>
                    <a:spcBef>
                      <a:spcPct val="50000"/>
                    </a:spcBef>
                  </a:pPr>
                  <a:endParaRPr lang="en-US" sz="2400"/>
                </a:p>
              </p:txBody>
            </p:sp>
            <p:sp>
              <p:nvSpPr>
                <p:cNvPr id="32" name="Rectangle 13"/>
                <p:cNvSpPr>
                  <a:spLocks noChangeArrowheads="1"/>
                </p:cNvSpPr>
                <p:nvPr/>
              </p:nvSpPr>
              <p:spPr bwMode="auto">
                <a:xfrm>
                  <a:off x="491" y="1909"/>
                  <a:ext cx="109" cy="465"/>
                </a:xfrm>
                <a:prstGeom prst="rect">
                  <a:avLst/>
                </a:prstGeom>
                <a:solidFill>
                  <a:schemeClr val="accent1"/>
                </a:solidFill>
                <a:ln w="9525">
                  <a:noFill/>
                  <a:miter lim="800000"/>
                  <a:headEnd/>
                  <a:tailEnd/>
                </a:ln>
              </p:spPr>
              <p:txBody>
                <a:bodyPr wrap="none" lIns="91416" tIns="45708" rIns="91416" bIns="45708" anchor="ctr"/>
                <a:lstStyle/>
                <a:p>
                  <a:pPr>
                    <a:spcBef>
                      <a:spcPct val="50000"/>
                    </a:spcBef>
                  </a:pPr>
                  <a:endParaRPr lang="en-US" sz="2400"/>
                </a:p>
              </p:txBody>
            </p:sp>
            <p:sp>
              <p:nvSpPr>
                <p:cNvPr id="33" name="Rectangle 14"/>
                <p:cNvSpPr>
                  <a:spLocks noChangeArrowheads="1"/>
                </p:cNvSpPr>
                <p:nvPr/>
              </p:nvSpPr>
              <p:spPr bwMode="auto">
                <a:xfrm>
                  <a:off x="362" y="1535"/>
                  <a:ext cx="237" cy="455"/>
                </a:xfrm>
                <a:prstGeom prst="rect">
                  <a:avLst/>
                </a:prstGeom>
                <a:solidFill>
                  <a:schemeClr val="accent1"/>
                </a:solidFill>
                <a:ln w="9525">
                  <a:noFill/>
                  <a:miter lim="800000"/>
                  <a:headEnd/>
                  <a:tailEnd/>
                </a:ln>
              </p:spPr>
              <p:txBody>
                <a:bodyPr wrap="none" lIns="91416" tIns="45708" rIns="91416" bIns="45708" anchor="ctr"/>
                <a:lstStyle/>
                <a:p>
                  <a:pPr>
                    <a:spcBef>
                      <a:spcPct val="50000"/>
                    </a:spcBef>
                  </a:pPr>
                  <a:endParaRPr lang="en-US" sz="2400"/>
                </a:p>
              </p:txBody>
            </p:sp>
            <p:sp>
              <p:nvSpPr>
                <p:cNvPr id="34" name="Oval 15"/>
                <p:cNvSpPr>
                  <a:spLocks noChangeArrowheads="1"/>
                </p:cNvSpPr>
                <p:nvPr/>
              </p:nvSpPr>
              <p:spPr bwMode="auto">
                <a:xfrm>
                  <a:off x="267" y="1415"/>
                  <a:ext cx="428" cy="216"/>
                </a:xfrm>
                <a:prstGeom prst="ellipse">
                  <a:avLst/>
                </a:prstGeom>
                <a:solidFill>
                  <a:schemeClr val="accent1"/>
                </a:solidFill>
                <a:ln w="9525">
                  <a:noFill/>
                  <a:round/>
                  <a:headEnd/>
                  <a:tailEnd/>
                </a:ln>
              </p:spPr>
              <p:txBody>
                <a:bodyPr wrap="none" lIns="91416" tIns="45708" rIns="91416" bIns="45708" anchor="ctr"/>
                <a:lstStyle/>
                <a:p>
                  <a:pPr algn="ctr"/>
                  <a:r>
                    <a:rPr lang="en-US" sz="2400" b="1" dirty="0"/>
                    <a:t> </a:t>
                  </a:r>
                </a:p>
              </p:txBody>
            </p:sp>
            <p:grpSp>
              <p:nvGrpSpPr>
                <p:cNvPr id="35" name="Group 16"/>
                <p:cNvGrpSpPr>
                  <a:grpSpLocks/>
                </p:cNvGrpSpPr>
                <p:nvPr/>
              </p:nvGrpSpPr>
              <p:grpSpPr bwMode="auto">
                <a:xfrm>
                  <a:off x="610" y="1519"/>
                  <a:ext cx="86" cy="374"/>
                  <a:chOff x="648" y="1519"/>
                  <a:chExt cx="86" cy="374"/>
                </a:xfrm>
              </p:grpSpPr>
              <p:sp>
                <p:nvSpPr>
                  <p:cNvPr id="41" name="Rectangle 17"/>
                  <p:cNvSpPr>
                    <a:spLocks noChangeArrowheads="1"/>
                  </p:cNvSpPr>
                  <p:nvPr/>
                </p:nvSpPr>
                <p:spPr bwMode="auto">
                  <a:xfrm>
                    <a:off x="648" y="1519"/>
                    <a:ext cx="86" cy="331"/>
                  </a:xfrm>
                  <a:prstGeom prst="rect">
                    <a:avLst/>
                  </a:prstGeom>
                  <a:solidFill>
                    <a:schemeClr val="accent1"/>
                  </a:solidFill>
                  <a:ln w="9525">
                    <a:noFill/>
                    <a:miter lim="800000"/>
                    <a:headEnd/>
                    <a:tailEnd/>
                  </a:ln>
                </p:spPr>
                <p:txBody>
                  <a:bodyPr wrap="none" lIns="91416" tIns="45708" rIns="91416" bIns="45708" anchor="ctr"/>
                  <a:lstStyle/>
                  <a:p>
                    <a:pPr algn="ctr"/>
                    <a:r>
                      <a:rPr lang="en-US" sz="2400" b="1"/>
                      <a:t>   </a:t>
                    </a:r>
                  </a:p>
                </p:txBody>
              </p:sp>
              <p:sp>
                <p:nvSpPr>
                  <p:cNvPr id="42" name="Oval 18"/>
                  <p:cNvSpPr>
                    <a:spLocks noChangeArrowheads="1"/>
                  </p:cNvSpPr>
                  <p:nvPr/>
                </p:nvSpPr>
                <p:spPr bwMode="auto">
                  <a:xfrm>
                    <a:off x="648" y="1813"/>
                    <a:ext cx="86" cy="80"/>
                  </a:xfrm>
                  <a:prstGeom prst="ellipse">
                    <a:avLst/>
                  </a:prstGeom>
                  <a:solidFill>
                    <a:schemeClr val="accent1"/>
                  </a:solidFill>
                  <a:ln w="9525">
                    <a:noFill/>
                    <a:round/>
                    <a:headEnd/>
                    <a:tailEnd/>
                  </a:ln>
                </p:spPr>
                <p:txBody>
                  <a:bodyPr wrap="none" lIns="91416" tIns="45708" rIns="91416" bIns="45708" anchor="ctr"/>
                  <a:lstStyle/>
                  <a:p>
                    <a:pPr>
                      <a:spcBef>
                        <a:spcPct val="50000"/>
                      </a:spcBef>
                    </a:pPr>
                    <a:endParaRPr lang="en-US" sz="2400"/>
                  </a:p>
                </p:txBody>
              </p:sp>
            </p:grpSp>
            <p:sp>
              <p:nvSpPr>
                <p:cNvPr id="36" name="Rectangle 19"/>
                <p:cNvSpPr>
                  <a:spLocks noChangeArrowheads="1"/>
                </p:cNvSpPr>
                <p:nvPr/>
              </p:nvSpPr>
              <p:spPr bwMode="auto">
                <a:xfrm>
                  <a:off x="292" y="1556"/>
                  <a:ext cx="390" cy="62"/>
                </a:xfrm>
                <a:prstGeom prst="rect">
                  <a:avLst/>
                </a:prstGeom>
                <a:solidFill>
                  <a:schemeClr val="accent1"/>
                </a:solidFill>
                <a:ln w="9525">
                  <a:noFill/>
                  <a:miter lim="800000"/>
                  <a:headEnd/>
                  <a:tailEnd/>
                </a:ln>
              </p:spPr>
              <p:txBody>
                <a:bodyPr wrap="none" lIns="91416" tIns="45708" rIns="91416" bIns="45708" anchor="ctr"/>
                <a:lstStyle/>
                <a:p>
                  <a:pPr>
                    <a:spcBef>
                      <a:spcPct val="50000"/>
                    </a:spcBef>
                  </a:pPr>
                  <a:endParaRPr lang="en-US" sz="2400"/>
                </a:p>
              </p:txBody>
            </p:sp>
            <p:grpSp>
              <p:nvGrpSpPr>
                <p:cNvPr id="37" name="Group 20"/>
                <p:cNvGrpSpPr>
                  <a:grpSpLocks/>
                </p:cNvGrpSpPr>
                <p:nvPr/>
              </p:nvGrpSpPr>
              <p:grpSpPr bwMode="auto">
                <a:xfrm>
                  <a:off x="268" y="1519"/>
                  <a:ext cx="86" cy="374"/>
                  <a:chOff x="648" y="1519"/>
                  <a:chExt cx="86" cy="374"/>
                </a:xfrm>
              </p:grpSpPr>
              <p:sp>
                <p:nvSpPr>
                  <p:cNvPr id="39" name="Rectangle 21"/>
                  <p:cNvSpPr>
                    <a:spLocks noChangeArrowheads="1"/>
                  </p:cNvSpPr>
                  <p:nvPr/>
                </p:nvSpPr>
                <p:spPr bwMode="auto">
                  <a:xfrm>
                    <a:off x="648" y="1519"/>
                    <a:ext cx="86" cy="331"/>
                  </a:xfrm>
                  <a:prstGeom prst="rect">
                    <a:avLst/>
                  </a:prstGeom>
                  <a:solidFill>
                    <a:schemeClr val="accent1"/>
                  </a:solidFill>
                  <a:ln w="9525">
                    <a:noFill/>
                    <a:miter lim="800000"/>
                    <a:headEnd/>
                    <a:tailEnd/>
                  </a:ln>
                </p:spPr>
                <p:txBody>
                  <a:bodyPr wrap="none" lIns="91416" tIns="45708" rIns="91416" bIns="45708" anchor="ctr"/>
                  <a:lstStyle/>
                  <a:p>
                    <a:pPr algn="ctr"/>
                    <a:r>
                      <a:rPr lang="en-US" sz="2400" b="1"/>
                      <a:t>   </a:t>
                    </a:r>
                  </a:p>
                </p:txBody>
              </p:sp>
              <p:sp>
                <p:nvSpPr>
                  <p:cNvPr id="40" name="Oval 22"/>
                  <p:cNvSpPr>
                    <a:spLocks noChangeArrowheads="1"/>
                  </p:cNvSpPr>
                  <p:nvPr/>
                </p:nvSpPr>
                <p:spPr bwMode="auto">
                  <a:xfrm>
                    <a:off x="648" y="1813"/>
                    <a:ext cx="86" cy="80"/>
                  </a:xfrm>
                  <a:prstGeom prst="ellipse">
                    <a:avLst/>
                  </a:prstGeom>
                  <a:solidFill>
                    <a:schemeClr val="accent1"/>
                  </a:solidFill>
                  <a:ln w="9525">
                    <a:noFill/>
                    <a:round/>
                    <a:headEnd/>
                    <a:tailEnd/>
                  </a:ln>
                </p:spPr>
                <p:txBody>
                  <a:bodyPr wrap="none" lIns="91416" tIns="45708" rIns="91416" bIns="45708" anchor="ctr"/>
                  <a:lstStyle/>
                  <a:p>
                    <a:pPr>
                      <a:spcBef>
                        <a:spcPct val="50000"/>
                      </a:spcBef>
                    </a:pPr>
                    <a:endParaRPr lang="en-US" sz="2400"/>
                  </a:p>
                </p:txBody>
              </p:sp>
            </p:grpSp>
            <p:sp>
              <p:nvSpPr>
                <p:cNvPr id="38" name="Rectangle 23"/>
                <p:cNvSpPr>
                  <a:spLocks noChangeArrowheads="1"/>
                </p:cNvSpPr>
                <p:nvPr/>
              </p:nvSpPr>
              <p:spPr bwMode="auto">
                <a:xfrm>
                  <a:off x="361" y="1909"/>
                  <a:ext cx="109" cy="465"/>
                </a:xfrm>
                <a:prstGeom prst="rect">
                  <a:avLst/>
                </a:prstGeom>
                <a:solidFill>
                  <a:schemeClr val="accent1"/>
                </a:solidFill>
                <a:ln w="9525">
                  <a:noFill/>
                  <a:miter lim="800000"/>
                  <a:headEnd/>
                  <a:tailEnd/>
                </a:ln>
              </p:spPr>
              <p:txBody>
                <a:bodyPr wrap="none" lIns="91416" tIns="45708" rIns="91416" bIns="45708" anchor="ctr"/>
                <a:lstStyle/>
                <a:p>
                  <a:pPr>
                    <a:spcBef>
                      <a:spcPct val="50000"/>
                    </a:spcBef>
                  </a:pPr>
                  <a:endParaRPr lang="en-US" sz="2400"/>
                </a:p>
              </p:txBody>
            </p:sp>
          </p:grpSp>
          <p:sp>
            <p:nvSpPr>
              <p:cNvPr id="30" name="Text Box 24"/>
              <p:cNvSpPr txBox="1">
                <a:spLocks noChangeArrowheads="1"/>
              </p:cNvSpPr>
              <p:nvPr/>
            </p:nvSpPr>
            <p:spPr bwMode="auto">
              <a:xfrm>
                <a:off x="323" y="923"/>
                <a:ext cx="567" cy="283"/>
              </a:xfrm>
              <a:prstGeom prst="rect">
                <a:avLst/>
              </a:prstGeom>
              <a:noFill/>
              <a:ln w="6350">
                <a:noFill/>
                <a:miter lim="800000"/>
                <a:headEnd/>
                <a:tailEnd/>
              </a:ln>
            </p:spPr>
            <p:txBody>
              <a:bodyPr wrap="none" lIns="81400" tIns="40700" rIns="81400" bIns="40700">
                <a:spAutoFit/>
              </a:bodyPr>
              <a:lstStyle/>
              <a:p>
                <a:pPr algn="ctr" defTabSz="814388">
                  <a:spcBef>
                    <a:spcPct val="50000"/>
                  </a:spcBef>
                </a:pPr>
                <a:r>
                  <a:rPr lang="en-US" sz="2400" dirty="0"/>
                  <a:t>Team A</a:t>
                </a:r>
              </a:p>
            </p:txBody>
          </p:sp>
        </p:grpSp>
        <p:grpSp>
          <p:nvGrpSpPr>
            <p:cNvPr id="9" name="Group 40"/>
            <p:cNvGrpSpPr/>
            <p:nvPr/>
          </p:nvGrpSpPr>
          <p:grpSpPr>
            <a:xfrm>
              <a:off x="2738953" y="4005360"/>
              <a:ext cx="1794532" cy="427784"/>
              <a:chOff x="3274734" y="5072158"/>
              <a:chExt cx="1794532" cy="427784"/>
            </a:xfrm>
          </p:grpSpPr>
          <p:sp>
            <p:nvSpPr>
              <p:cNvPr id="26" name="Text Box 6"/>
              <p:cNvSpPr txBox="1">
                <a:spLocks noChangeArrowheads="1"/>
              </p:cNvSpPr>
              <p:nvPr/>
            </p:nvSpPr>
            <p:spPr bwMode="auto">
              <a:xfrm>
                <a:off x="3636966" y="5172585"/>
                <a:ext cx="1073164" cy="327357"/>
              </a:xfrm>
              <a:prstGeom prst="rect">
                <a:avLst/>
              </a:prstGeom>
              <a:noFill/>
              <a:ln w="6350">
                <a:noFill/>
                <a:miter lim="800000"/>
                <a:headEnd/>
                <a:tailEnd/>
              </a:ln>
            </p:spPr>
            <p:txBody>
              <a:bodyPr wrap="none" lIns="81400" tIns="40700" rIns="81400" bIns="40700">
                <a:spAutoFit/>
              </a:bodyPr>
              <a:lstStyle/>
              <a:p>
                <a:pPr algn="ctr" defTabSz="814388">
                  <a:spcBef>
                    <a:spcPct val="50000"/>
                  </a:spcBef>
                </a:pPr>
                <a:r>
                  <a:rPr lang="en-US" sz="2400">
                    <a:solidFill>
                      <a:srgbClr val="000000"/>
                    </a:solidFill>
                  </a:rPr>
                  <a:t>Dependency</a:t>
                </a:r>
                <a:endParaRPr lang="en-US" sz="2400"/>
              </a:p>
            </p:txBody>
          </p:sp>
          <p:sp>
            <p:nvSpPr>
              <p:cNvPr id="27" name="Line 25"/>
              <p:cNvSpPr>
                <a:spLocks noChangeShapeType="1"/>
              </p:cNvSpPr>
              <p:nvPr/>
            </p:nvSpPr>
            <p:spPr bwMode="auto">
              <a:xfrm>
                <a:off x="3274734" y="5072158"/>
                <a:ext cx="1794532" cy="0"/>
              </a:xfrm>
              <a:prstGeom prst="line">
                <a:avLst/>
              </a:prstGeom>
              <a:noFill/>
              <a:ln w="76200">
                <a:solidFill>
                  <a:srgbClr val="666666"/>
                </a:solidFill>
                <a:round/>
                <a:headEnd type="triangle" w="med" len="med"/>
                <a:tailEnd type="triangle" w="med" len="med"/>
              </a:ln>
            </p:spPr>
            <p:txBody>
              <a:bodyPr anchor="ctr">
                <a:spAutoFit/>
              </a:bodyPr>
              <a:lstStyle/>
              <a:p>
                <a:endParaRPr lang="en-US" sz="2400"/>
              </a:p>
            </p:txBody>
          </p:sp>
        </p:grpSp>
        <p:grpSp>
          <p:nvGrpSpPr>
            <p:cNvPr id="10" name="Group 26"/>
            <p:cNvGrpSpPr>
              <a:grpSpLocks/>
            </p:cNvGrpSpPr>
            <p:nvPr/>
          </p:nvGrpSpPr>
          <p:grpSpPr bwMode="auto">
            <a:xfrm>
              <a:off x="4742512" y="1991519"/>
              <a:ext cx="998682" cy="2172190"/>
              <a:chOff x="2951" y="923"/>
              <a:chExt cx="846" cy="1875"/>
            </a:xfrm>
          </p:grpSpPr>
          <p:sp>
            <p:nvSpPr>
              <p:cNvPr id="11" name="Rectangle 27"/>
              <p:cNvSpPr>
                <a:spLocks noChangeArrowheads="1"/>
              </p:cNvSpPr>
              <p:nvPr/>
            </p:nvSpPr>
            <p:spPr bwMode="auto">
              <a:xfrm>
                <a:off x="2951" y="2515"/>
                <a:ext cx="846" cy="283"/>
              </a:xfrm>
              <a:prstGeom prst="rect">
                <a:avLst/>
              </a:prstGeom>
              <a:solidFill>
                <a:srgbClr val="98BC4E"/>
              </a:solidFill>
              <a:ln w="6350">
                <a:noFill/>
                <a:miter lim="800000"/>
                <a:headEnd/>
                <a:tailEnd/>
              </a:ln>
            </p:spPr>
            <p:txBody>
              <a:bodyPr lIns="81400" tIns="40700" rIns="81400" bIns="40700" anchor="ctr">
                <a:spAutoFit/>
              </a:bodyPr>
              <a:lstStyle/>
              <a:p>
                <a:pPr algn="ctr" defTabSz="814388">
                  <a:spcBef>
                    <a:spcPct val="50000"/>
                  </a:spcBef>
                </a:pPr>
                <a:r>
                  <a:rPr lang="en-US" sz="2400">
                    <a:solidFill>
                      <a:srgbClr val="4E6623"/>
                    </a:solidFill>
                  </a:rPr>
                  <a:t>Module B</a:t>
                </a:r>
              </a:p>
            </p:txBody>
          </p:sp>
          <p:grpSp>
            <p:nvGrpSpPr>
              <p:cNvPr id="12" name="Group 28"/>
              <p:cNvGrpSpPr>
                <a:grpSpLocks/>
              </p:cNvGrpSpPr>
              <p:nvPr/>
            </p:nvGrpSpPr>
            <p:grpSpPr bwMode="auto">
              <a:xfrm>
                <a:off x="3160" y="1178"/>
                <a:ext cx="429" cy="1188"/>
                <a:chOff x="267" y="1186"/>
                <a:chExt cx="429" cy="1188"/>
              </a:xfrm>
            </p:grpSpPr>
            <p:sp>
              <p:nvSpPr>
                <p:cNvPr id="14" name="Oval 29"/>
                <p:cNvSpPr>
                  <a:spLocks noChangeArrowheads="1"/>
                </p:cNvSpPr>
                <p:nvPr/>
              </p:nvSpPr>
              <p:spPr bwMode="auto">
                <a:xfrm>
                  <a:off x="390" y="1186"/>
                  <a:ext cx="182" cy="214"/>
                </a:xfrm>
                <a:prstGeom prst="ellipse">
                  <a:avLst/>
                </a:prstGeom>
                <a:solidFill>
                  <a:srgbClr val="98BC4E"/>
                </a:solidFill>
                <a:ln w="9525">
                  <a:noFill/>
                  <a:round/>
                  <a:headEnd/>
                  <a:tailEnd/>
                </a:ln>
              </p:spPr>
              <p:txBody>
                <a:bodyPr wrap="none" lIns="91416" tIns="45708" rIns="91416" bIns="45708" anchor="ctr"/>
                <a:lstStyle/>
                <a:p>
                  <a:pPr>
                    <a:spcBef>
                      <a:spcPct val="50000"/>
                    </a:spcBef>
                  </a:pPr>
                  <a:endParaRPr lang="en-US" sz="2400"/>
                </a:p>
              </p:txBody>
            </p:sp>
            <p:sp>
              <p:nvSpPr>
                <p:cNvPr id="15" name="Rectangle 30"/>
                <p:cNvSpPr>
                  <a:spLocks noChangeArrowheads="1"/>
                </p:cNvSpPr>
                <p:nvPr/>
              </p:nvSpPr>
              <p:spPr bwMode="auto">
                <a:xfrm>
                  <a:off x="491" y="1909"/>
                  <a:ext cx="109" cy="465"/>
                </a:xfrm>
                <a:prstGeom prst="rect">
                  <a:avLst/>
                </a:prstGeom>
                <a:solidFill>
                  <a:srgbClr val="98BC4E"/>
                </a:solidFill>
                <a:ln w="9525">
                  <a:noFill/>
                  <a:miter lim="800000"/>
                  <a:headEnd/>
                  <a:tailEnd/>
                </a:ln>
              </p:spPr>
              <p:txBody>
                <a:bodyPr wrap="none" lIns="91416" tIns="45708" rIns="91416" bIns="45708" anchor="ctr"/>
                <a:lstStyle/>
                <a:p>
                  <a:pPr>
                    <a:spcBef>
                      <a:spcPct val="50000"/>
                    </a:spcBef>
                  </a:pPr>
                  <a:endParaRPr lang="en-US" sz="2400"/>
                </a:p>
              </p:txBody>
            </p:sp>
            <p:sp>
              <p:nvSpPr>
                <p:cNvPr id="16" name="Rectangle 31"/>
                <p:cNvSpPr>
                  <a:spLocks noChangeArrowheads="1"/>
                </p:cNvSpPr>
                <p:nvPr/>
              </p:nvSpPr>
              <p:spPr bwMode="auto">
                <a:xfrm>
                  <a:off x="362" y="1535"/>
                  <a:ext cx="237" cy="455"/>
                </a:xfrm>
                <a:prstGeom prst="rect">
                  <a:avLst/>
                </a:prstGeom>
                <a:solidFill>
                  <a:srgbClr val="98BC4E"/>
                </a:solidFill>
                <a:ln w="9525">
                  <a:noFill/>
                  <a:miter lim="800000"/>
                  <a:headEnd/>
                  <a:tailEnd/>
                </a:ln>
              </p:spPr>
              <p:txBody>
                <a:bodyPr wrap="none" lIns="91416" tIns="45708" rIns="91416" bIns="45708" anchor="ctr"/>
                <a:lstStyle/>
                <a:p>
                  <a:pPr>
                    <a:spcBef>
                      <a:spcPct val="50000"/>
                    </a:spcBef>
                  </a:pPr>
                  <a:endParaRPr lang="en-US" sz="2400"/>
                </a:p>
              </p:txBody>
            </p:sp>
            <p:sp>
              <p:nvSpPr>
                <p:cNvPr id="17" name="Oval 32"/>
                <p:cNvSpPr>
                  <a:spLocks noChangeArrowheads="1"/>
                </p:cNvSpPr>
                <p:nvPr/>
              </p:nvSpPr>
              <p:spPr bwMode="auto">
                <a:xfrm>
                  <a:off x="267" y="1415"/>
                  <a:ext cx="428" cy="216"/>
                </a:xfrm>
                <a:prstGeom prst="ellipse">
                  <a:avLst/>
                </a:prstGeom>
                <a:solidFill>
                  <a:srgbClr val="98BC4E"/>
                </a:solidFill>
                <a:ln w="9525">
                  <a:noFill/>
                  <a:round/>
                  <a:headEnd/>
                  <a:tailEnd/>
                </a:ln>
              </p:spPr>
              <p:txBody>
                <a:bodyPr wrap="none" lIns="91416" tIns="45708" rIns="91416" bIns="45708" anchor="ctr"/>
                <a:lstStyle/>
                <a:p>
                  <a:pPr algn="ctr"/>
                  <a:r>
                    <a:rPr lang="en-US" sz="2400" b="1"/>
                    <a:t> </a:t>
                  </a:r>
                </a:p>
              </p:txBody>
            </p:sp>
            <p:grpSp>
              <p:nvGrpSpPr>
                <p:cNvPr id="18" name="Group 33"/>
                <p:cNvGrpSpPr>
                  <a:grpSpLocks/>
                </p:cNvGrpSpPr>
                <p:nvPr/>
              </p:nvGrpSpPr>
              <p:grpSpPr bwMode="auto">
                <a:xfrm>
                  <a:off x="610" y="1519"/>
                  <a:ext cx="86" cy="374"/>
                  <a:chOff x="648" y="1519"/>
                  <a:chExt cx="86" cy="374"/>
                </a:xfrm>
              </p:grpSpPr>
              <p:sp>
                <p:nvSpPr>
                  <p:cNvPr id="24" name="Rectangle 34"/>
                  <p:cNvSpPr>
                    <a:spLocks noChangeArrowheads="1"/>
                  </p:cNvSpPr>
                  <p:nvPr/>
                </p:nvSpPr>
                <p:spPr bwMode="auto">
                  <a:xfrm>
                    <a:off x="648" y="1519"/>
                    <a:ext cx="86" cy="331"/>
                  </a:xfrm>
                  <a:prstGeom prst="rect">
                    <a:avLst/>
                  </a:prstGeom>
                  <a:solidFill>
                    <a:srgbClr val="98BC4E"/>
                  </a:solidFill>
                  <a:ln w="9525">
                    <a:noFill/>
                    <a:miter lim="800000"/>
                    <a:headEnd/>
                    <a:tailEnd/>
                  </a:ln>
                </p:spPr>
                <p:txBody>
                  <a:bodyPr wrap="none" lIns="91416" tIns="45708" rIns="91416" bIns="45708" anchor="ctr"/>
                  <a:lstStyle/>
                  <a:p>
                    <a:pPr algn="ctr"/>
                    <a:r>
                      <a:rPr lang="en-US" sz="2400" b="1"/>
                      <a:t>   </a:t>
                    </a:r>
                  </a:p>
                </p:txBody>
              </p:sp>
              <p:sp>
                <p:nvSpPr>
                  <p:cNvPr id="25" name="Oval 35"/>
                  <p:cNvSpPr>
                    <a:spLocks noChangeArrowheads="1"/>
                  </p:cNvSpPr>
                  <p:nvPr/>
                </p:nvSpPr>
                <p:spPr bwMode="auto">
                  <a:xfrm>
                    <a:off x="648" y="1813"/>
                    <a:ext cx="86" cy="80"/>
                  </a:xfrm>
                  <a:prstGeom prst="ellipse">
                    <a:avLst/>
                  </a:prstGeom>
                  <a:solidFill>
                    <a:srgbClr val="98BC4E"/>
                  </a:solidFill>
                  <a:ln w="9525">
                    <a:noFill/>
                    <a:round/>
                    <a:headEnd/>
                    <a:tailEnd/>
                  </a:ln>
                </p:spPr>
                <p:txBody>
                  <a:bodyPr wrap="none" lIns="91416" tIns="45708" rIns="91416" bIns="45708" anchor="ctr"/>
                  <a:lstStyle/>
                  <a:p>
                    <a:pPr>
                      <a:spcBef>
                        <a:spcPct val="50000"/>
                      </a:spcBef>
                    </a:pPr>
                    <a:endParaRPr lang="en-US" sz="2400"/>
                  </a:p>
                </p:txBody>
              </p:sp>
            </p:grpSp>
            <p:sp>
              <p:nvSpPr>
                <p:cNvPr id="19" name="Rectangle 36"/>
                <p:cNvSpPr>
                  <a:spLocks noChangeArrowheads="1"/>
                </p:cNvSpPr>
                <p:nvPr/>
              </p:nvSpPr>
              <p:spPr bwMode="auto">
                <a:xfrm>
                  <a:off x="292" y="1556"/>
                  <a:ext cx="390" cy="62"/>
                </a:xfrm>
                <a:prstGeom prst="rect">
                  <a:avLst/>
                </a:prstGeom>
                <a:solidFill>
                  <a:srgbClr val="98BC4E"/>
                </a:solidFill>
                <a:ln w="9525">
                  <a:noFill/>
                  <a:miter lim="800000"/>
                  <a:headEnd/>
                  <a:tailEnd/>
                </a:ln>
              </p:spPr>
              <p:txBody>
                <a:bodyPr wrap="none" lIns="91416" tIns="45708" rIns="91416" bIns="45708" anchor="ctr"/>
                <a:lstStyle/>
                <a:p>
                  <a:pPr>
                    <a:spcBef>
                      <a:spcPct val="50000"/>
                    </a:spcBef>
                  </a:pPr>
                  <a:endParaRPr lang="en-US" sz="2400"/>
                </a:p>
              </p:txBody>
            </p:sp>
            <p:grpSp>
              <p:nvGrpSpPr>
                <p:cNvPr id="20" name="Group 37"/>
                <p:cNvGrpSpPr>
                  <a:grpSpLocks/>
                </p:cNvGrpSpPr>
                <p:nvPr/>
              </p:nvGrpSpPr>
              <p:grpSpPr bwMode="auto">
                <a:xfrm>
                  <a:off x="268" y="1519"/>
                  <a:ext cx="86" cy="374"/>
                  <a:chOff x="648" y="1519"/>
                  <a:chExt cx="86" cy="374"/>
                </a:xfrm>
              </p:grpSpPr>
              <p:sp>
                <p:nvSpPr>
                  <p:cNvPr id="22" name="Rectangle 38"/>
                  <p:cNvSpPr>
                    <a:spLocks noChangeArrowheads="1"/>
                  </p:cNvSpPr>
                  <p:nvPr/>
                </p:nvSpPr>
                <p:spPr bwMode="auto">
                  <a:xfrm>
                    <a:off x="648" y="1519"/>
                    <a:ext cx="86" cy="331"/>
                  </a:xfrm>
                  <a:prstGeom prst="rect">
                    <a:avLst/>
                  </a:prstGeom>
                  <a:solidFill>
                    <a:srgbClr val="98BC4E"/>
                  </a:solidFill>
                  <a:ln w="9525">
                    <a:noFill/>
                    <a:miter lim="800000"/>
                    <a:headEnd/>
                    <a:tailEnd/>
                  </a:ln>
                </p:spPr>
                <p:txBody>
                  <a:bodyPr wrap="none" lIns="91416" tIns="45708" rIns="91416" bIns="45708" anchor="ctr"/>
                  <a:lstStyle/>
                  <a:p>
                    <a:pPr algn="ctr"/>
                    <a:r>
                      <a:rPr lang="en-US" sz="2400" b="1"/>
                      <a:t>   </a:t>
                    </a:r>
                  </a:p>
                </p:txBody>
              </p:sp>
              <p:sp>
                <p:nvSpPr>
                  <p:cNvPr id="23" name="Oval 39"/>
                  <p:cNvSpPr>
                    <a:spLocks noChangeArrowheads="1"/>
                  </p:cNvSpPr>
                  <p:nvPr/>
                </p:nvSpPr>
                <p:spPr bwMode="auto">
                  <a:xfrm>
                    <a:off x="648" y="1813"/>
                    <a:ext cx="86" cy="80"/>
                  </a:xfrm>
                  <a:prstGeom prst="ellipse">
                    <a:avLst/>
                  </a:prstGeom>
                  <a:solidFill>
                    <a:srgbClr val="98BC4E"/>
                  </a:solidFill>
                  <a:ln w="9525">
                    <a:noFill/>
                    <a:round/>
                    <a:headEnd/>
                    <a:tailEnd/>
                  </a:ln>
                </p:spPr>
                <p:txBody>
                  <a:bodyPr wrap="none" lIns="91416" tIns="45708" rIns="91416" bIns="45708" anchor="ctr"/>
                  <a:lstStyle/>
                  <a:p>
                    <a:pPr>
                      <a:spcBef>
                        <a:spcPct val="50000"/>
                      </a:spcBef>
                    </a:pPr>
                    <a:endParaRPr lang="en-US" sz="2400"/>
                  </a:p>
                </p:txBody>
              </p:sp>
            </p:grpSp>
            <p:sp>
              <p:nvSpPr>
                <p:cNvPr id="21" name="Rectangle 40"/>
                <p:cNvSpPr>
                  <a:spLocks noChangeArrowheads="1"/>
                </p:cNvSpPr>
                <p:nvPr/>
              </p:nvSpPr>
              <p:spPr bwMode="auto">
                <a:xfrm>
                  <a:off x="361" y="1909"/>
                  <a:ext cx="109" cy="465"/>
                </a:xfrm>
                <a:prstGeom prst="rect">
                  <a:avLst/>
                </a:prstGeom>
                <a:solidFill>
                  <a:srgbClr val="98BC4E"/>
                </a:solidFill>
                <a:ln w="9525">
                  <a:noFill/>
                  <a:miter lim="800000"/>
                  <a:headEnd/>
                  <a:tailEnd/>
                </a:ln>
              </p:spPr>
              <p:txBody>
                <a:bodyPr wrap="none" lIns="91416" tIns="45708" rIns="91416" bIns="45708" anchor="ctr"/>
                <a:lstStyle/>
                <a:p>
                  <a:pPr>
                    <a:spcBef>
                      <a:spcPct val="50000"/>
                    </a:spcBef>
                  </a:pPr>
                  <a:endParaRPr lang="en-US" sz="2400"/>
                </a:p>
              </p:txBody>
            </p:sp>
          </p:grpSp>
          <p:sp>
            <p:nvSpPr>
              <p:cNvPr id="13" name="Text Box 41"/>
              <p:cNvSpPr txBox="1">
                <a:spLocks noChangeArrowheads="1"/>
              </p:cNvSpPr>
              <p:nvPr/>
            </p:nvSpPr>
            <p:spPr bwMode="auto">
              <a:xfrm>
                <a:off x="3094" y="923"/>
                <a:ext cx="562" cy="283"/>
              </a:xfrm>
              <a:prstGeom prst="rect">
                <a:avLst/>
              </a:prstGeom>
              <a:noFill/>
              <a:ln w="6350">
                <a:noFill/>
                <a:miter lim="800000"/>
                <a:headEnd/>
                <a:tailEnd/>
              </a:ln>
            </p:spPr>
            <p:txBody>
              <a:bodyPr wrap="none" lIns="81400" tIns="40700" rIns="81400" bIns="40700">
                <a:spAutoFit/>
              </a:bodyPr>
              <a:lstStyle/>
              <a:p>
                <a:pPr algn="ctr" defTabSz="814388">
                  <a:spcBef>
                    <a:spcPct val="50000"/>
                  </a:spcBef>
                </a:pPr>
                <a:r>
                  <a:rPr lang="en-US" sz="2400">
                    <a:solidFill>
                      <a:srgbClr val="4E6623"/>
                    </a:solidFill>
                  </a:rPr>
                  <a:t>Team B</a:t>
                </a:r>
                <a:endParaRPr lang="en-US" sz="2400"/>
              </a:p>
            </p:txBody>
          </p:sp>
        </p:grpSp>
      </p:grpSp>
      <p:sp>
        <p:nvSpPr>
          <p:cNvPr id="2" name="Date Placeholder 1">
            <a:extLst>
              <a:ext uri="{FF2B5EF4-FFF2-40B4-BE49-F238E27FC236}">
                <a16:creationId xmlns:a16="http://schemas.microsoft.com/office/drawing/2014/main" id="{3A6D4A4C-2B37-4FFB-991A-BC7D2F615449}"/>
              </a:ext>
            </a:extLst>
          </p:cNvPr>
          <p:cNvSpPr>
            <a:spLocks noGrp="1"/>
          </p:cNvSpPr>
          <p:nvPr>
            <p:ph type="dt" sz="half" idx="12"/>
          </p:nvPr>
        </p:nvSpPr>
        <p:spPr/>
        <p:txBody>
          <a:bodyPr/>
          <a:lstStyle/>
          <a:p>
            <a:r>
              <a:rPr lang="en-US"/>
              <a:t>November 11, 2023</a:t>
            </a:r>
          </a:p>
        </p:txBody>
      </p:sp>
      <p:sp>
        <p:nvSpPr>
          <p:cNvPr id="44" name="Slide Number Placeholder 43">
            <a:extLst>
              <a:ext uri="{FF2B5EF4-FFF2-40B4-BE49-F238E27FC236}">
                <a16:creationId xmlns:a16="http://schemas.microsoft.com/office/drawing/2014/main" id="{7FDE12DC-B206-4110-8598-0E2363E4052B}"/>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Tree>
    <p:extLst>
      <p:ext uri="{BB962C8B-B14F-4D97-AF65-F5344CB8AC3E}">
        <p14:creationId xmlns:p14="http://schemas.microsoft.com/office/powerpoint/2010/main" val="110077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Planning </a:t>
            </a:r>
          </a:p>
          <a:p>
            <a:r>
              <a:rPr lang="en-US" sz="3200" b="0" i="0" u="none" strike="noStrike" kern="1200" baseline="0" dirty="0">
                <a:solidFill>
                  <a:schemeClr val="tx1"/>
                </a:solidFill>
                <a:latin typeface="+mn-lt"/>
                <a:ea typeface="+mn-ea"/>
                <a:cs typeface="+mn-cs"/>
              </a:rPr>
              <a:t>Organizing </a:t>
            </a:r>
          </a:p>
          <a:p>
            <a:r>
              <a:rPr lang="en-US" sz="3200" b="0" i="0" u="none" strike="noStrike" kern="1200" baseline="0" dirty="0">
                <a:solidFill>
                  <a:schemeClr val="tx1"/>
                </a:solidFill>
                <a:latin typeface="+mn-lt"/>
                <a:ea typeface="+mn-ea"/>
                <a:cs typeface="+mn-cs"/>
              </a:rPr>
              <a:t>Implementing </a:t>
            </a:r>
          </a:p>
          <a:p>
            <a:r>
              <a:rPr lang="en-US" sz="3200" b="0" i="0" u="none" strike="noStrike" kern="1200" baseline="0" dirty="0">
                <a:solidFill>
                  <a:schemeClr val="tx1"/>
                </a:solidFill>
                <a:latin typeface="+mn-lt"/>
                <a:ea typeface="+mn-ea"/>
                <a:cs typeface="+mn-cs"/>
              </a:rPr>
              <a:t>Measuring </a:t>
            </a:r>
          </a:p>
          <a:p>
            <a:r>
              <a:rPr lang="en-US" sz="3200" b="0" i="0" u="none" strike="noStrike" kern="1200" baseline="0" dirty="0">
                <a:solidFill>
                  <a:schemeClr val="tx1"/>
                </a:solidFill>
                <a:latin typeface="+mn-lt"/>
                <a:ea typeface="+mn-ea"/>
                <a:cs typeface="+mn-cs"/>
              </a:rPr>
              <a:t>Governance </a:t>
            </a:r>
          </a:p>
          <a:p>
            <a:r>
              <a:rPr lang="en-US" sz="3200" b="0" i="0" u="none" strike="noStrike" kern="1200" baseline="0" dirty="0">
                <a:solidFill>
                  <a:schemeClr val="tx1"/>
                </a:solidFill>
                <a:latin typeface="+mn-lt"/>
                <a:ea typeface="+mn-ea"/>
                <a:cs typeface="+mn-cs"/>
              </a:rPr>
              <a:t>Summary </a:t>
            </a:r>
          </a:p>
        </p:txBody>
      </p:sp>
      <p:sp>
        <p:nvSpPr>
          <p:cNvPr id="6" name="Content Placeholder 5">
            <a:extLst>
              <a:ext uri="{FF2B5EF4-FFF2-40B4-BE49-F238E27FC236}">
                <a16:creationId xmlns:a16="http://schemas.microsoft.com/office/drawing/2014/main" id="{65C4D756-6A6C-47C0-A1F5-55E4BE0380B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48B334E1-4DB8-4DC0-826A-2BF8636A6A33}"/>
              </a:ext>
            </a:extLst>
          </p:cNvPr>
          <p:cNvSpPr>
            <a:spLocks noGrp="1"/>
          </p:cNvSpPr>
          <p:nvPr>
            <p:ph sz="quarter" idx="10"/>
          </p:nvPr>
        </p:nvSpPr>
        <p:spPr>
          <a:xfrm>
            <a:off x="228600" y="152400"/>
            <a:ext cx="6387846" cy="1143000"/>
          </a:xfrm>
        </p:spPr>
        <p:txBody>
          <a:bodyPr/>
          <a:lstStyle/>
          <a:p>
            <a:r>
              <a:rPr lang="en-AU" dirty="0"/>
              <a:t>Outline</a:t>
            </a:r>
          </a:p>
        </p:txBody>
      </p:sp>
      <p:sp>
        <p:nvSpPr>
          <p:cNvPr id="2" name="Date Placeholder 1">
            <a:extLst>
              <a:ext uri="{FF2B5EF4-FFF2-40B4-BE49-F238E27FC236}">
                <a16:creationId xmlns:a16="http://schemas.microsoft.com/office/drawing/2014/main" id="{C21C383B-FAC2-4815-9A33-C567D4554CBC}"/>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04E4FA6E-45A3-4684-982C-64ACE66D5C97}"/>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2293940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Local coordination can be informal and spontaneous.</a:t>
            </a:r>
          </a:p>
          <a:p>
            <a:pPr>
              <a:buFont typeface="Arial" panose="020B0604020202020204" pitchFamily="34" charset="0"/>
              <a:buChar char="•"/>
            </a:pPr>
            <a:r>
              <a:rPr lang="en-US" dirty="0"/>
              <a:t>Remote</a:t>
            </a:r>
            <a:r>
              <a:rPr lang="en-US" baseline="0" dirty="0"/>
              <a:t> coordination must be more structured.</a:t>
            </a:r>
          </a:p>
          <a:p>
            <a:pPr>
              <a:buFont typeface="Arial" panose="020B0604020202020204" pitchFamily="34" charset="0"/>
              <a:buChar char="•"/>
            </a:pPr>
            <a:r>
              <a:rPr lang="en-US" baseline="0" dirty="0"/>
              <a:t>Coordination mechanisms:</a:t>
            </a:r>
          </a:p>
          <a:p>
            <a:pPr lvl="1"/>
            <a:r>
              <a:rPr lang="en-US" sz="2800" kern="1200" dirty="0">
                <a:solidFill>
                  <a:schemeClr val="tx1"/>
                </a:solidFill>
                <a:effectLst/>
                <a:latin typeface="+mn-lt"/>
                <a:ea typeface="+mn-ea"/>
                <a:cs typeface="+mn-cs"/>
              </a:rPr>
              <a:t>Documentation</a:t>
            </a:r>
          </a:p>
          <a:p>
            <a:pPr lvl="1"/>
            <a:r>
              <a:rPr lang="en-US" sz="2800" kern="1200" dirty="0">
                <a:solidFill>
                  <a:schemeClr val="tx1"/>
                </a:solidFill>
                <a:effectLst/>
                <a:latin typeface="+mn-lt"/>
                <a:ea typeface="+mn-ea"/>
                <a:cs typeface="+mn-cs"/>
              </a:rPr>
              <a:t>Meetings</a:t>
            </a:r>
          </a:p>
          <a:p>
            <a:pPr lvl="1"/>
            <a:r>
              <a:rPr lang="en-US" sz="2800" kern="1200" dirty="0">
                <a:solidFill>
                  <a:schemeClr val="tx1"/>
                </a:solidFill>
                <a:effectLst/>
                <a:latin typeface="+mn-lt"/>
                <a:ea typeface="+mn-ea"/>
                <a:cs typeface="+mn-cs"/>
              </a:rPr>
              <a:t>Electronic media</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C376AEA8-DF4B-4ACD-BDEA-B0EDCB7AAFB3}"/>
              </a:ext>
            </a:extLst>
          </p:cNvPr>
          <p:cNvSpPr>
            <a:spLocks noGrp="1"/>
          </p:cNvSpPr>
          <p:nvPr>
            <p:ph sz="quarter" idx="10"/>
          </p:nvPr>
        </p:nvSpPr>
        <p:spPr/>
        <p:txBody>
          <a:bodyPr>
            <a:normAutofit/>
          </a:bodyPr>
          <a:lstStyle/>
          <a:p>
            <a:pPr rtl="0" eaLnBrk="1" latinLnBrk="0" hangingPunct="1"/>
            <a:r>
              <a:rPr lang="en-US" sz="4400" b="0" i="0" kern="1200" baseline="0" dirty="0">
                <a:solidFill>
                  <a:schemeClr val="tx1"/>
                </a:solidFill>
                <a:effectLst/>
                <a:latin typeface="+mj-lt"/>
                <a:ea typeface="+mj-ea"/>
                <a:cs typeface="+mj-cs"/>
              </a:rPr>
              <a:t>Coordination</a:t>
            </a:r>
            <a:endParaRPr lang="en-US" dirty="0"/>
          </a:p>
        </p:txBody>
      </p:sp>
      <p:sp>
        <p:nvSpPr>
          <p:cNvPr id="2" name="Date Placeholder 1">
            <a:extLst>
              <a:ext uri="{FF2B5EF4-FFF2-40B4-BE49-F238E27FC236}">
                <a16:creationId xmlns:a16="http://schemas.microsoft.com/office/drawing/2014/main" id="{774AB31A-DE4F-4583-837A-6361A374241C}"/>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3E7BC2DD-5827-49F6-9D79-0E881756C3A9}"/>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3781288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Trade-offs</a:t>
            </a:r>
          </a:p>
          <a:p>
            <a:pPr>
              <a:buFont typeface="Arial" panose="020B0604020202020204" pitchFamily="34" charset="0"/>
              <a:buChar char="•"/>
            </a:pPr>
            <a:r>
              <a:rPr lang="en-US" dirty="0"/>
              <a:t>Incremental development</a:t>
            </a:r>
          </a:p>
          <a:p>
            <a:pPr>
              <a:buFont typeface="Arial" panose="020B0604020202020204" pitchFamily="34" charset="0"/>
              <a:buChar char="•"/>
            </a:pPr>
            <a:r>
              <a:rPr lang="en-US" dirty="0"/>
              <a:t>Tracking progress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5B4053F8-028A-4A05-8C2D-D500E54B32B2}"/>
              </a:ext>
            </a:extLst>
          </p:cNvPr>
          <p:cNvSpPr>
            <a:spLocks noGrp="1"/>
          </p:cNvSpPr>
          <p:nvPr>
            <p:ph sz="quarter" idx="10"/>
          </p:nvPr>
        </p:nvSpPr>
        <p:spPr/>
        <p:txBody>
          <a:bodyPr/>
          <a:lstStyle/>
          <a:p>
            <a:r>
              <a:rPr lang="en-US" sz="4400" b="0" i="0" kern="1200" baseline="0" dirty="0">
                <a:solidFill>
                  <a:schemeClr val="tx1"/>
                </a:solidFill>
                <a:effectLst/>
                <a:latin typeface="+mj-lt"/>
                <a:ea typeface="+mj-ea"/>
                <a:cs typeface="+mj-cs"/>
              </a:rPr>
              <a:t>Implementation Issues </a:t>
            </a:r>
            <a:endParaRPr lang="en-US" dirty="0"/>
          </a:p>
        </p:txBody>
      </p:sp>
      <p:sp>
        <p:nvSpPr>
          <p:cNvPr id="2" name="Date Placeholder 1">
            <a:extLst>
              <a:ext uri="{FF2B5EF4-FFF2-40B4-BE49-F238E27FC236}">
                <a16:creationId xmlns:a16="http://schemas.microsoft.com/office/drawing/2014/main" id="{433B37D3-1FB2-46E2-9664-B9A27AE6382A}"/>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401ECCCE-C9FC-491D-A636-5A6C25DCE5C7}"/>
              </a:ext>
            </a:extLst>
          </p:cNvPr>
          <p:cNvSpPr>
            <a:spLocks noGrp="1"/>
          </p:cNvSpPr>
          <p:nvPr>
            <p:ph type="sldNum" sz="quarter" idx="14"/>
          </p:nvPr>
        </p:nvSpPr>
        <p:spPr/>
        <p:txBody>
          <a:bodyPr/>
          <a:lstStyle/>
          <a:p>
            <a:fld id="{BC8D7E44-7D4F-4942-A8C9-2DF6BF8399E8}" type="slidenum">
              <a:rPr lang="en-US" smtClean="0"/>
              <a:pPr/>
              <a:t>31</a:t>
            </a:fld>
            <a:endParaRPr lang="en-US" dirty="0"/>
          </a:p>
        </p:txBody>
      </p:sp>
    </p:spTree>
    <p:extLst>
      <p:ext uri="{BB962C8B-B14F-4D97-AF65-F5344CB8AC3E}">
        <p14:creationId xmlns:p14="http://schemas.microsoft.com/office/powerpoint/2010/main" val="4234503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Software architect</a:t>
            </a:r>
            <a:r>
              <a:rPr lang="en-US" baseline="0" dirty="0"/>
              <a:t> makes trade-offs among various quality attributes.</a:t>
            </a:r>
          </a:p>
          <a:p>
            <a:pPr>
              <a:buFont typeface="Arial" panose="020B0604020202020204" pitchFamily="34" charset="0"/>
              <a:buChar char="•"/>
            </a:pPr>
            <a:r>
              <a:rPr lang="en-US" baseline="0" dirty="0"/>
              <a:t>Project manager makes trade-offs among</a:t>
            </a:r>
          </a:p>
          <a:p>
            <a:pPr lvl="1"/>
            <a:r>
              <a:rPr lang="en-US" dirty="0"/>
              <a:t>Features</a:t>
            </a:r>
          </a:p>
          <a:p>
            <a:pPr lvl="1"/>
            <a:r>
              <a:rPr lang="en-US" dirty="0"/>
              <a:t>Schedule</a:t>
            </a:r>
          </a:p>
          <a:p>
            <a:pPr lvl="1"/>
            <a:r>
              <a:rPr lang="en-US" dirty="0"/>
              <a:t>Quality</a:t>
            </a:r>
          </a:p>
          <a:p>
            <a:pPr>
              <a:buFont typeface="Arial" panose="020B0604020202020204" pitchFamily="34" charset="0"/>
              <a:buChar char="•"/>
            </a:pPr>
            <a:r>
              <a:rPr lang="en-US" dirty="0"/>
              <a:t>Project manager should resist creeping functionality (scope creep)</a:t>
            </a:r>
          </a:p>
          <a:p>
            <a:pPr lvl="1"/>
            <a:r>
              <a:rPr lang="en-US" dirty="0"/>
              <a:t>Affects schedule</a:t>
            </a:r>
          </a:p>
          <a:p>
            <a:pPr lvl="1"/>
            <a:r>
              <a:rPr lang="en-US" dirty="0"/>
              <a:t>Can use a Change Control Board to</a:t>
            </a:r>
            <a:r>
              <a:rPr lang="en-US" baseline="0" dirty="0"/>
              <a:t> manage (typically slow down) the pace of changes</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7F1255D7-2467-4D84-A543-A49EC54AA8BC}"/>
              </a:ext>
            </a:extLst>
          </p:cNvPr>
          <p:cNvSpPr>
            <a:spLocks noGrp="1"/>
          </p:cNvSpPr>
          <p:nvPr>
            <p:ph sz="quarter" idx="10"/>
          </p:nvPr>
        </p:nvSpPr>
        <p:spPr/>
        <p:txBody>
          <a:bodyPr>
            <a:normAutofit/>
          </a:bodyPr>
          <a:lstStyle/>
          <a:p>
            <a:pPr lvl="0" rtl="0" eaLnBrk="1" latinLnBrk="0" hangingPunct="1"/>
            <a:r>
              <a:rPr lang="en-US" sz="4400" kern="1200" dirty="0">
                <a:solidFill>
                  <a:schemeClr val="tx1"/>
                </a:solidFill>
                <a:effectLst/>
                <a:latin typeface="+mn-lt"/>
                <a:ea typeface="+mn-ea"/>
                <a:cs typeface="+mn-cs"/>
              </a:rPr>
              <a:t>Trade-offs</a:t>
            </a:r>
            <a:endParaRPr lang="en-US" sz="4400" dirty="0"/>
          </a:p>
        </p:txBody>
      </p:sp>
      <p:sp>
        <p:nvSpPr>
          <p:cNvPr id="2" name="Date Placeholder 1">
            <a:extLst>
              <a:ext uri="{FF2B5EF4-FFF2-40B4-BE49-F238E27FC236}">
                <a16:creationId xmlns:a16="http://schemas.microsoft.com/office/drawing/2014/main" id="{7DF10D07-34E3-4F92-BF0A-22924B1B7331}"/>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E71BE57B-E4D4-438F-B216-E441D0A4F785}"/>
              </a:ext>
            </a:extLst>
          </p:cNvPr>
          <p:cNvSpPr>
            <a:spLocks noGrp="1"/>
          </p:cNvSpPr>
          <p:nvPr>
            <p:ph type="sldNum" sz="quarter" idx="14"/>
          </p:nvPr>
        </p:nvSpPr>
        <p:spPr/>
        <p:txBody>
          <a:bodyPr/>
          <a:lstStyle/>
          <a:p>
            <a:fld id="{BC8D7E44-7D4F-4942-A8C9-2DF6BF8399E8}" type="slidenum">
              <a:rPr lang="en-US" smtClean="0"/>
              <a:pPr/>
              <a:t>32</a:t>
            </a:fld>
            <a:endParaRPr lang="en-US" dirty="0"/>
          </a:p>
        </p:txBody>
      </p:sp>
    </p:spTree>
    <p:extLst>
      <p:ext uri="{BB962C8B-B14F-4D97-AF65-F5344CB8AC3E}">
        <p14:creationId xmlns:p14="http://schemas.microsoft.com/office/powerpoint/2010/main" val="2370456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A release may be in one of three states</a:t>
            </a:r>
          </a:p>
          <a:p>
            <a:pPr lvl="1"/>
            <a:r>
              <a:rPr lang="en-US" dirty="0"/>
              <a:t>Planning</a:t>
            </a:r>
          </a:p>
          <a:p>
            <a:pPr lvl="1"/>
            <a:r>
              <a:rPr lang="en-US" dirty="0"/>
              <a:t>Development</a:t>
            </a:r>
          </a:p>
          <a:p>
            <a:pPr lvl="1"/>
            <a:r>
              <a:rPr lang="en-US" dirty="0"/>
              <a:t>Test and repair</a:t>
            </a:r>
          </a:p>
          <a:p>
            <a:pPr lvl="0">
              <a:buFont typeface="Arial" panose="020B0604020202020204" pitchFamily="34" charset="0"/>
              <a:buChar char="•"/>
            </a:pPr>
            <a:r>
              <a:rPr lang="en-US" dirty="0"/>
              <a:t>All three states can be simultaneously active for different releases.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9E947A1E-C26C-436D-A8DA-7C52C5A5B8EF}"/>
              </a:ext>
            </a:extLst>
          </p:cNvPr>
          <p:cNvSpPr>
            <a:spLocks noGrp="1"/>
          </p:cNvSpPr>
          <p:nvPr>
            <p:ph sz="quarter" idx="10"/>
          </p:nvPr>
        </p:nvSpPr>
        <p:spPr/>
        <p:txBody>
          <a:bodyPr/>
          <a:lstStyle/>
          <a:p>
            <a:pPr lvl="0" rtl="0" eaLnBrk="1" latinLnBrk="0" hangingPunct="1"/>
            <a:r>
              <a:rPr lang="en-US" sz="4400" kern="1200" dirty="0">
                <a:solidFill>
                  <a:schemeClr val="tx1"/>
                </a:solidFill>
                <a:effectLst/>
                <a:latin typeface="+mn-lt"/>
                <a:ea typeface="+mn-ea"/>
                <a:cs typeface="+mn-cs"/>
              </a:rPr>
              <a:t>Incremental Development</a:t>
            </a:r>
            <a:endParaRPr lang="en-US" sz="4400" dirty="0"/>
          </a:p>
        </p:txBody>
      </p:sp>
      <p:sp>
        <p:nvSpPr>
          <p:cNvPr id="2" name="Date Placeholder 1">
            <a:extLst>
              <a:ext uri="{FF2B5EF4-FFF2-40B4-BE49-F238E27FC236}">
                <a16:creationId xmlns:a16="http://schemas.microsoft.com/office/drawing/2014/main" id="{620100BB-4894-45E7-B5AB-9B43FEA670B4}"/>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CFD3A601-1A4B-4580-ADA6-DD26A37C1E65}"/>
              </a:ext>
            </a:extLst>
          </p:cNvPr>
          <p:cNvSpPr>
            <a:spLocks noGrp="1"/>
          </p:cNvSpPr>
          <p:nvPr>
            <p:ph type="sldNum" sz="quarter" idx="14"/>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1296758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Progress can be tracked through </a:t>
            </a:r>
          </a:p>
          <a:p>
            <a:pPr lvl="1"/>
            <a:r>
              <a:rPr lang="en-US" dirty="0"/>
              <a:t>Personal contact (doesn’t scale)</a:t>
            </a:r>
          </a:p>
          <a:p>
            <a:pPr lvl="1"/>
            <a:r>
              <a:rPr lang="en-US" dirty="0"/>
              <a:t>Meetings</a:t>
            </a:r>
          </a:p>
          <a:p>
            <a:pPr lvl="1"/>
            <a:r>
              <a:rPr lang="en-US" dirty="0"/>
              <a:t>Metrics</a:t>
            </a:r>
          </a:p>
          <a:p>
            <a:pPr lvl="1"/>
            <a:r>
              <a:rPr lang="en-US" dirty="0"/>
              <a:t>Risk management</a:t>
            </a:r>
          </a:p>
          <a:p>
            <a:pPr lvl="0"/>
            <a:r>
              <a:rPr lang="en-US" dirty="0"/>
              <a:t>Meetings</a:t>
            </a:r>
          </a:p>
          <a:p>
            <a:pPr lvl="1"/>
            <a:r>
              <a:rPr lang="en-US" dirty="0"/>
              <a:t>Expensive use of time</a:t>
            </a:r>
          </a:p>
          <a:p>
            <a:pPr lvl="1"/>
            <a:r>
              <a:rPr lang="en-US" dirty="0"/>
              <a:t>Either</a:t>
            </a:r>
            <a:r>
              <a:rPr lang="en-US" baseline="0" dirty="0"/>
              <a:t> status or working – do not intermix</a:t>
            </a:r>
          </a:p>
          <a:p>
            <a:pPr lvl="1"/>
            <a:r>
              <a:rPr lang="en-US" baseline="0" dirty="0"/>
              <a:t>One output of status meetings should be risks</a:t>
            </a:r>
          </a:p>
          <a:p>
            <a:pPr lvl="0"/>
            <a:r>
              <a:rPr lang="en-US" baseline="0" dirty="0"/>
              <a:t>Risks have</a:t>
            </a:r>
          </a:p>
          <a:p>
            <a:pPr lvl="1"/>
            <a:r>
              <a:rPr lang="en-US" baseline="0" dirty="0"/>
              <a:t>Cost if they occur</a:t>
            </a:r>
          </a:p>
          <a:p>
            <a:pPr lvl="1"/>
            <a:r>
              <a:rPr lang="en-US" baseline="0" dirty="0"/>
              <a:t>Likelihood of their occurrence</a:t>
            </a:r>
          </a:p>
          <a:p>
            <a:pPr lvl="0"/>
            <a:r>
              <a:rPr lang="en-US" baseline="0" dirty="0"/>
              <a:t>Project manager prioritizes risks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72C5AC3C-2ECE-4AF8-BBB3-04EBC91A8A4E}"/>
              </a:ext>
            </a:extLst>
          </p:cNvPr>
          <p:cNvSpPr>
            <a:spLocks noGrp="1"/>
          </p:cNvSpPr>
          <p:nvPr>
            <p:ph sz="quarter" idx="10"/>
          </p:nvPr>
        </p:nvSpPr>
        <p:spPr/>
        <p:txBody>
          <a:bodyPr>
            <a:normAutofit/>
          </a:bodyPr>
          <a:lstStyle/>
          <a:p>
            <a:pPr lvl="0" rtl="0" eaLnBrk="1" latinLnBrk="0" hangingPunct="1"/>
            <a:r>
              <a:rPr lang="en-US" sz="4400" kern="1200" dirty="0">
                <a:solidFill>
                  <a:schemeClr val="tx1"/>
                </a:solidFill>
                <a:effectLst/>
                <a:latin typeface="+mn-lt"/>
                <a:ea typeface="+mn-ea"/>
                <a:cs typeface="+mn-cs"/>
              </a:rPr>
              <a:t>Tracking Progress</a:t>
            </a:r>
            <a:endParaRPr lang="en-US" sz="4400" dirty="0"/>
          </a:p>
        </p:txBody>
      </p:sp>
      <p:sp>
        <p:nvSpPr>
          <p:cNvPr id="2" name="Date Placeholder 1">
            <a:extLst>
              <a:ext uri="{FF2B5EF4-FFF2-40B4-BE49-F238E27FC236}">
                <a16:creationId xmlns:a16="http://schemas.microsoft.com/office/drawing/2014/main" id="{3DB53164-3718-4F8A-95C5-17365ADF38BD}"/>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3ECAB2E4-B7A8-48E8-A057-92343098C211}"/>
              </a:ext>
            </a:extLst>
          </p:cNvPr>
          <p:cNvSpPr>
            <a:spLocks noGrp="1"/>
          </p:cNvSpPr>
          <p:nvPr>
            <p:ph type="sldNum" sz="quarter" idx="14"/>
          </p:nvPr>
        </p:nvSpPr>
        <p:spPr/>
        <p:txBody>
          <a:bodyPr/>
          <a:lstStyle/>
          <a:p>
            <a:fld id="{BC8D7E44-7D4F-4942-A8C9-2DF6BF8399E8}" type="slidenum">
              <a:rPr lang="en-US" smtClean="0"/>
              <a:pPr/>
              <a:t>34</a:t>
            </a:fld>
            <a:endParaRPr lang="en-US" dirty="0"/>
          </a:p>
        </p:txBody>
      </p:sp>
    </p:spTree>
    <p:extLst>
      <p:ext uri="{BB962C8B-B14F-4D97-AF65-F5344CB8AC3E}">
        <p14:creationId xmlns:p14="http://schemas.microsoft.com/office/powerpoint/2010/main" val="364562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Metrics are an important tool for project managers. They enable the manager to have an objective basis both for their own decision making and for reporting to upper management on the progress of the project.</a:t>
            </a:r>
          </a:p>
          <a:p>
            <a:pPr>
              <a:buFont typeface="Arial" panose="020B0604020202020204" pitchFamily="34" charset="0"/>
              <a:buChar char="•"/>
            </a:pPr>
            <a:r>
              <a:rPr lang="en-US" dirty="0"/>
              <a:t>Metrics can be global—pertaining to the whole project—or they may depend on a particular phase of the project. </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2F0AF67D-092C-4DCB-88D9-B75B4EBD4DC2}"/>
              </a:ext>
            </a:extLst>
          </p:cNvPr>
          <p:cNvSpPr>
            <a:spLocks noGrp="1"/>
          </p:cNvSpPr>
          <p:nvPr>
            <p:ph sz="quarter" idx="10"/>
          </p:nvPr>
        </p:nvSpPr>
        <p:spPr/>
        <p:txBody>
          <a:bodyPr>
            <a:normAutofit/>
          </a:bodyPr>
          <a:lstStyle/>
          <a:p>
            <a:pPr rtl="0" eaLnBrk="1" latinLnBrk="0" hangingPunct="1"/>
            <a:r>
              <a:rPr lang="en-US" sz="4400" b="0" i="0" kern="1200" baseline="0" dirty="0">
                <a:solidFill>
                  <a:schemeClr val="tx1"/>
                </a:solidFill>
                <a:effectLst/>
                <a:latin typeface="+mj-lt"/>
                <a:ea typeface="+mj-ea"/>
                <a:cs typeface="+mj-cs"/>
              </a:rPr>
              <a:t>Measuring </a:t>
            </a:r>
            <a:endParaRPr lang="en-US" dirty="0"/>
          </a:p>
        </p:txBody>
      </p:sp>
      <p:sp>
        <p:nvSpPr>
          <p:cNvPr id="2" name="Date Placeholder 1">
            <a:extLst>
              <a:ext uri="{FF2B5EF4-FFF2-40B4-BE49-F238E27FC236}">
                <a16:creationId xmlns:a16="http://schemas.microsoft.com/office/drawing/2014/main" id="{87D505EB-BDDD-4B82-81AD-16F8ABC067B8}"/>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C8295385-5B84-4E6A-AD76-258F68260C94}"/>
              </a:ext>
            </a:extLst>
          </p:cNvPr>
          <p:cNvSpPr>
            <a:spLocks noGrp="1"/>
          </p:cNvSpPr>
          <p:nvPr>
            <p:ph type="sldNum" sz="quarter" idx="14"/>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1594832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Global metrics aid the project manager in obtaining an overall sense of the project and tracking its progress over time. </a:t>
            </a:r>
          </a:p>
          <a:p>
            <a:pPr>
              <a:buFont typeface="Arial" panose="020B0604020202020204" pitchFamily="34" charset="0"/>
              <a:buChar char="•"/>
            </a:pPr>
            <a:r>
              <a:rPr lang="en-US" dirty="0"/>
              <a:t>Some example metrics, that any project should capture:</a:t>
            </a:r>
          </a:p>
          <a:p>
            <a:pPr lvl="1"/>
            <a:r>
              <a:rPr lang="en-US" dirty="0"/>
              <a:t>Size</a:t>
            </a:r>
          </a:p>
          <a:p>
            <a:pPr lvl="1"/>
            <a:r>
              <a:rPr lang="en-US" dirty="0"/>
              <a:t>Schedule deviation</a:t>
            </a:r>
          </a:p>
          <a:p>
            <a:pPr lvl="1"/>
            <a:r>
              <a:rPr lang="en-US" dirty="0"/>
              <a:t>Developer</a:t>
            </a:r>
            <a:r>
              <a:rPr lang="en-US" baseline="0" dirty="0"/>
              <a:t> productivity</a:t>
            </a:r>
          </a:p>
          <a:p>
            <a:pPr lvl="1"/>
            <a:r>
              <a:rPr lang="en-US" baseline="0" dirty="0"/>
              <a:t>Defects</a:t>
            </a:r>
          </a:p>
          <a:p>
            <a:pPr>
              <a:buFont typeface="Arial" panose="020B0604020202020204" pitchFamily="34" charset="0"/>
              <a:buChar char="•"/>
            </a:pPr>
            <a:r>
              <a:rPr lang="en-US" baseline="0" dirty="0"/>
              <a:t>Metrics should be tracked both historically for the organization</a:t>
            </a:r>
            <a:r>
              <a:rPr lang="en-US" dirty="0"/>
              <a:t> </a:t>
            </a:r>
            <a:r>
              <a:rPr lang="en-US" baseline="0" dirty="0"/>
              <a:t>and for the specific project.</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9C4E12CC-C41D-4097-8AC8-FB9AD755E53E}"/>
              </a:ext>
            </a:extLst>
          </p:cNvPr>
          <p:cNvSpPr>
            <a:spLocks noGrp="1"/>
          </p:cNvSpPr>
          <p:nvPr>
            <p:ph sz="quarter" idx="10"/>
          </p:nvPr>
        </p:nvSpPr>
        <p:spPr/>
        <p:txBody>
          <a:bodyPr/>
          <a:lstStyle/>
          <a:p>
            <a:r>
              <a:rPr lang="en-US" dirty="0"/>
              <a:t>Global Metrics</a:t>
            </a:r>
          </a:p>
        </p:txBody>
      </p:sp>
      <p:sp>
        <p:nvSpPr>
          <p:cNvPr id="2" name="Date Placeholder 1">
            <a:extLst>
              <a:ext uri="{FF2B5EF4-FFF2-40B4-BE49-F238E27FC236}">
                <a16:creationId xmlns:a16="http://schemas.microsoft.com/office/drawing/2014/main" id="{07C3D950-0C2B-4D02-8BF8-470E594924BA}"/>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5D70B2F7-3B15-4E9C-9877-613616221E9D}"/>
              </a:ext>
            </a:extLst>
          </p:cNvPr>
          <p:cNvSpPr>
            <a:spLocks noGrp="1"/>
          </p:cNvSpPr>
          <p:nvPr>
            <p:ph type="sldNum" sz="quarter" idx="14"/>
          </p:nvPr>
        </p:nvSpPr>
        <p:spPr/>
        <p:txBody>
          <a:bodyPr/>
          <a:lstStyle/>
          <a:p>
            <a:fld id="{BC8D7E44-7D4F-4942-A8C9-2DF6BF8399E8}" type="slidenum">
              <a:rPr lang="en-US" smtClean="0"/>
              <a:pPr/>
              <a:t>36</a:t>
            </a:fld>
            <a:endParaRPr lang="en-US" dirty="0"/>
          </a:p>
        </p:txBody>
      </p:sp>
    </p:spTree>
    <p:extLst>
      <p:ext uri="{BB962C8B-B14F-4D97-AF65-F5344CB8AC3E}">
        <p14:creationId xmlns:p14="http://schemas.microsoft.com/office/powerpoint/2010/main" val="4270126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Phase metrics</a:t>
            </a:r>
          </a:p>
          <a:p>
            <a:pPr lvl="1"/>
            <a:r>
              <a:rPr lang="en-US" dirty="0"/>
              <a:t>Open issues</a:t>
            </a:r>
          </a:p>
          <a:p>
            <a:pPr lvl="1"/>
            <a:r>
              <a:rPr lang="en-US" dirty="0"/>
              <a:t>Unmitigated</a:t>
            </a:r>
            <a:r>
              <a:rPr lang="en-US" baseline="0" dirty="0"/>
              <a:t> risks</a:t>
            </a:r>
          </a:p>
          <a:p>
            <a:pPr lvl="0"/>
            <a:r>
              <a:rPr lang="en-US" dirty="0"/>
              <a:t>Cost to complete</a:t>
            </a:r>
          </a:p>
          <a:p>
            <a:pPr lvl="1"/>
            <a:r>
              <a:rPr lang="en-US" dirty="0"/>
              <a:t>Bottom-up metric</a:t>
            </a:r>
          </a:p>
          <a:p>
            <a:pPr lvl="2"/>
            <a:r>
              <a:rPr lang="en-US" dirty="0"/>
              <a:t>Responsibility of lead architect for each subsystem</a:t>
            </a:r>
            <a:r>
              <a:rPr lang="en-US" baseline="0" dirty="0"/>
              <a:t> team</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9B3D6789-91F5-4742-9C7B-D693D5F8B8C5}"/>
              </a:ext>
            </a:extLst>
          </p:cNvPr>
          <p:cNvSpPr>
            <a:spLocks noGrp="1"/>
          </p:cNvSpPr>
          <p:nvPr>
            <p:ph sz="quarter" idx="10"/>
          </p:nvPr>
        </p:nvSpPr>
        <p:spPr/>
        <p:txBody>
          <a:bodyPr>
            <a:normAutofit fontScale="97500"/>
          </a:bodyPr>
          <a:lstStyle/>
          <a:p>
            <a:r>
              <a:rPr lang="en-US" dirty="0"/>
              <a:t>Phase</a:t>
            </a:r>
            <a:r>
              <a:rPr lang="en-US" baseline="0" dirty="0"/>
              <a:t> Metrics and Cost to Complete</a:t>
            </a:r>
            <a:endParaRPr lang="en-US" dirty="0"/>
          </a:p>
        </p:txBody>
      </p:sp>
      <p:sp>
        <p:nvSpPr>
          <p:cNvPr id="2" name="Date Placeholder 1">
            <a:extLst>
              <a:ext uri="{FF2B5EF4-FFF2-40B4-BE49-F238E27FC236}">
                <a16:creationId xmlns:a16="http://schemas.microsoft.com/office/drawing/2014/main" id="{A7F46874-A8BB-489D-8B76-81655F3BBAFB}"/>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60E33791-D6A1-45B0-B2A6-F11ECCD729E5}"/>
              </a:ext>
            </a:extLst>
          </p:cNvPr>
          <p:cNvSpPr>
            <a:spLocks noGrp="1"/>
          </p:cNvSpPr>
          <p:nvPr>
            <p:ph type="sldNum" sz="quarter" idx="14"/>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4093205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lvl="0" indent="0">
              <a:buNone/>
            </a:pPr>
            <a:r>
              <a:rPr lang="en-US" dirty="0"/>
              <a:t>Four responsibilities of a governing</a:t>
            </a:r>
            <a:r>
              <a:rPr lang="en-US" baseline="0" dirty="0"/>
              <a:t> board</a:t>
            </a:r>
          </a:p>
          <a:p>
            <a:pPr marL="914400" lvl="1" indent="-514350">
              <a:buFont typeface="+mj-lt"/>
              <a:buAutoNum type="arabicPeriod"/>
            </a:pPr>
            <a:r>
              <a:rPr lang="en-US" sz="2800" kern="1200" dirty="0">
                <a:solidFill>
                  <a:schemeClr val="tx1"/>
                </a:solidFill>
                <a:effectLst/>
                <a:latin typeface="+mn-lt"/>
                <a:ea typeface="+mn-ea"/>
                <a:cs typeface="+mn-cs"/>
              </a:rPr>
              <a:t>Implementing a system of controls over the creation and monitoring of all architectural components and activities, to ensure the effective introduction, implementation, and evolution of architectures within the organization.</a:t>
            </a:r>
          </a:p>
          <a:p>
            <a:pPr marL="914400" lvl="1" indent="-514350">
              <a:buFont typeface="+mj-lt"/>
              <a:buAutoNum type="arabicPeriod"/>
            </a:pPr>
            <a:r>
              <a:rPr lang="en-US" sz="2800" kern="1200" dirty="0">
                <a:solidFill>
                  <a:schemeClr val="tx1"/>
                </a:solidFill>
                <a:effectLst/>
                <a:latin typeface="+mn-lt"/>
                <a:ea typeface="+mn-ea"/>
                <a:cs typeface="+mn-cs"/>
              </a:rPr>
              <a:t>Implementing a system to ensure compliance with internal and external standards and regulatory obligations.</a:t>
            </a:r>
          </a:p>
          <a:p>
            <a:pPr marL="914400" lvl="1" indent="-514350">
              <a:buFont typeface="+mj-lt"/>
              <a:buAutoNum type="arabicPeriod"/>
            </a:pPr>
            <a:r>
              <a:rPr lang="en-US" sz="2800" kern="1200" dirty="0">
                <a:solidFill>
                  <a:schemeClr val="tx1"/>
                </a:solidFill>
                <a:effectLst/>
                <a:latin typeface="+mn-lt"/>
                <a:ea typeface="+mn-ea"/>
                <a:cs typeface="+mn-cs"/>
              </a:rPr>
              <a:t>Establishing processes that support effective management of the above processes within agreed parameters.</a:t>
            </a:r>
          </a:p>
          <a:p>
            <a:pPr marL="914400" lvl="1" indent="-514350">
              <a:buFont typeface="+mj-lt"/>
              <a:buAutoNum type="arabicPeriod"/>
            </a:pPr>
            <a:r>
              <a:rPr lang="en-US" sz="2800" kern="1200" dirty="0">
                <a:solidFill>
                  <a:schemeClr val="tx1"/>
                </a:solidFill>
                <a:effectLst/>
                <a:latin typeface="+mn-lt"/>
                <a:ea typeface="+mn-ea"/>
                <a:cs typeface="+mn-cs"/>
              </a:rPr>
              <a:t>Developing practices that ensure accountability to a clearly identified stakeholder community, both inside and outside the organization.</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98DC9EDE-3CAA-463D-9844-BADC9BB0AE44}"/>
              </a:ext>
            </a:extLst>
          </p:cNvPr>
          <p:cNvSpPr>
            <a:spLocks noGrp="1"/>
          </p:cNvSpPr>
          <p:nvPr>
            <p:ph sz="quarter" idx="10"/>
          </p:nvPr>
        </p:nvSpPr>
        <p:spPr/>
        <p:txBody>
          <a:bodyPr>
            <a:normAutofit/>
          </a:bodyPr>
          <a:lstStyle/>
          <a:p>
            <a:pPr rtl="0" eaLnBrk="1" latinLnBrk="0" hangingPunct="1"/>
            <a:r>
              <a:rPr lang="en-US" sz="4400" b="0" i="0" kern="1200" baseline="0" dirty="0">
                <a:solidFill>
                  <a:schemeClr val="tx1"/>
                </a:solidFill>
                <a:effectLst/>
                <a:latin typeface="+mj-lt"/>
                <a:ea typeface="+mj-ea"/>
                <a:cs typeface="+mj-cs"/>
              </a:rPr>
              <a:t>Governance </a:t>
            </a:r>
            <a:endParaRPr lang="en-US" dirty="0"/>
          </a:p>
        </p:txBody>
      </p:sp>
      <p:sp>
        <p:nvSpPr>
          <p:cNvPr id="2" name="Date Placeholder 1">
            <a:extLst>
              <a:ext uri="{FF2B5EF4-FFF2-40B4-BE49-F238E27FC236}">
                <a16:creationId xmlns:a16="http://schemas.microsoft.com/office/drawing/2014/main" id="{E9259E18-2D70-40F5-9B68-896EDE5EDB8A}"/>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4E010B8C-D407-48AB-AC2F-D216B71B7836}"/>
              </a:ext>
            </a:extLst>
          </p:cNvPr>
          <p:cNvSpPr>
            <a:spLocks noGrp="1"/>
          </p:cNvSpPr>
          <p:nvPr>
            <p:ph type="sldNum" sz="quarter" idx="14"/>
          </p:nvPr>
        </p:nvSpPr>
        <p:spPr/>
        <p:txBody>
          <a:bodyPr/>
          <a:lstStyle/>
          <a:p>
            <a:fld id="{BC8D7E44-7D4F-4942-A8C9-2DF6BF8399E8}" type="slidenum">
              <a:rPr lang="en-US" smtClean="0"/>
              <a:pPr/>
              <a:t>38</a:t>
            </a:fld>
            <a:endParaRPr lang="en-US" dirty="0"/>
          </a:p>
        </p:txBody>
      </p:sp>
    </p:spTree>
    <p:extLst>
      <p:ext uri="{BB962C8B-B14F-4D97-AF65-F5344CB8AC3E}">
        <p14:creationId xmlns:p14="http://schemas.microsoft.com/office/powerpoint/2010/main" val="2257492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457200" indent="-457200">
              <a:buFont typeface="Arial" panose="020B0604020202020204" pitchFamily="34" charset="0"/>
              <a:buChar char="•"/>
            </a:pPr>
            <a:r>
              <a:rPr lang="en-US" sz="3200" kern="1200" dirty="0">
                <a:solidFill>
                  <a:schemeClr val="tx1"/>
                </a:solidFill>
                <a:effectLst/>
                <a:latin typeface="+mn-lt"/>
                <a:ea typeface="+mn-ea"/>
                <a:cs typeface="+mn-cs"/>
              </a:rPr>
              <a:t>A project must be planned, organized, implemented, tracked, and governed. </a:t>
            </a:r>
          </a:p>
          <a:p>
            <a:pPr lvl="1"/>
            <a:r>
              <a:rPr lang="en-US" sz="2800" kern="1200" dirty="0">
                <a:solidFill>
                  <a:schemeClr val="tx1"/>
                </a:solidFill>
                <a:effectLst/>
                <a:latin typeface="+mn-lt"/>
                <a:ea typeface="+mn-ea"/>
                <a:cs typeface="+mn-cs"/>
              </a:rPr>
              <a:t>Top-down schedule based</a:t>
            </a:r>
            <a:r>
              <a:rPr lang="en-US" sz="2800" kern="1200" baseline="0" dirty="0">
                <a:solidFill>
                  <a:schemeClr val="tx1"/>
                </a:solidFill>
                <a:effectLst/>
                <a:latin typeface="+mn-lt"/>
                <a:ea typeface="+mn-ea"/>
                <a:cs typeface="+mn-cs"/>
              </a:rPr>
              <a:t> on size</a:t>
            </a:r>
          </a:p>
          <a:p>
            <a:pPr lvl="1"/>
            <a:r>
              <a:rPr lang="en-US" sz="2800" kern="1200" dirty="0">
                <a:solidFill>
                  <a:schemeClr val="tx1"/>
                </a:solidFill>
                <a:effectLst/>
                <a:latin typeface="+mn-lt"/>
                <a:ea typeface="+mn-ea"/>
                <a:cs typeface="+mn-cs"/>
              </a:rPr>
              <a:t>Bottom-up schedule based on top</a:t>
            </a:r>
            <a:r>
              <a:rPr lang="en-US" sz="2800" kern="1200" baseline="0" dirty="0">
                <a:solidFill>
                  <a:schemeClr val="tx1"/>
                </a:solidFill>
                <a:effectLst/>
                <a:latin typeface="+mn-lt"/>
                <a:ea typeface="+mn-ea"/>
                <a:cs typeface="+mn-cs"/>
              </a:rPr>
              <a:t> level decomposition.</a:t>
            </a:r>
          </a:p>
          <a:p>
            <a:pPr lvl="1"/>
            <a:r>
              <a:rPr lang="en-US" sz="2800" kern="1200" dirty="0">
                <a:solidFill>
                  <a:schemeClr val="tx1"/>
                </a:solidFill>
                <a:effectLst/>
                <a:latin typeface="+mn-lt"/>
                <a:ea typeface="+mn-ea"/>
                <a:cs typeface="+mn-cs"/>
              </a:rPr>
              <a:t>Reconciliation</a:t>
            </a:r>
            <a:r>
              <a:rPr lang="en-US" sz="2800" kern="1200" baseline="0" dirty="0">
                <a:solidFill>
                  <a:schemeClr val="tx1"/>
                </a:solidFill>
                <a:effectLst/>
                <a:latin typeface="+mn-lt"/>
                <a:ea typeface="+mn-ea"/>
                <a:cs typeface="+mn-cs"/>
              </a:rPr>
              <a:t> of two schedules is the</a:t>
            </a:r>
            <a:r>
              <a:rPr lang="en-US" sz="2800" kern="1200" dirty="0">
                <a:solidFill>
                  <a:schemeClr val="tx1"/>
                </a:solidFill>
                <a:effectLst/>
                <a:latin typeface="+mn-lt"/>
                <a:ea typeface="+mn-ea"/>
                <a:cs typeface="+mn-cs"/>
              </a:rPr>
              <a:t> basis for the software development plan.</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Teams are created based on the software development plan. </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The software architect and the project manage must coordinate to oversee the implementation.</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 Global development creates a need for an explicit coordination strategy.</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Management trade offs are between schedule, function, and cost. </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Progress must be tracked.</a:t>
            </a:r>
          </a:p>
          <a:p>
            <a:pPr marL="457200" indent="-457200">
              <a:buFont typeface="Arial" panose="020B0604020202020204" pitchFamily="34" charset="0"/>
              <a:buChar char="•"/>
            </a:pPr>
            <a:r>
              <a:rPr lang="en-US" sz="3200" kern="1200" dirty="0">
                <a:solidFill>
                  <a:schemeClr val="tx1"/>
                </a:solidFill>
                <a:effectLst/>
                <a:latin typeface="+mn-lt"/>
                <a:ea typeface="+mn-ea"/>
                <a:cs typeface="+mn-cs"/>
              </a:rPr>
              <a:t>Larger systems require formal governance mechanisms. </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99E9E2BF-5F01-45D6-BD9A-E14E5B5DDC6A}"/>
              </a:ext>
            </a:extLst>
          </p:cNvPr>
          <p:cNvSpPr>
            <a:spLocks noGrp="1"/>
          </p:cNvSpPr>
          <p:nvPr>
            <p:ph sz="quarter" idx="10"/>
          </p:nvPr>
        </p:nvSpPr>
        <p:spPr/>
        <p:txBody>
          <a:bodyPr/>
          <a:lstStyle/>
          <a:p>
            <a:pPr rtl="0" eaLnBrk="1" latinLnBrk="0" hangingPunct="1"/>
            <a:r>
              <a:rPr lang="en-US" sz="4400" b="0" i="0" kern="1200" baseline="0" dirty="0">
                <a:solidFill>
                  <a:schemeClr val="tx1"/>
                </a:solidFill>
                <a:effectLst/>
                <a:latin typeface="+mj-lt"/>
                <a:ea typeface="+mj-ea"/>
                <a:cs typeface="+mj-cs"/>
              </a:rPr>
              <a:t>Summary </a:t>
            </a:r>
            <a:endParaRPr lang="en-US" dirty="0"/>
          </a:p>
        </p:txBody>
      </p:sp>
      <p:sp>
        <p:nvSpPr>
          <p:cNvPr id="2" name="Date Placeholder 1">
            <a:extLst>
              <a:ext uri="{FF2B5EF4-FFF2-40B4-BE49-F238E27FC236}">
                <a16:creationId xmlns:a16="http://schemas.microsoft.com/office/drawing/2014/main" id="{16794A9F-047E-46B6-B207-3F8163459B57}"/>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979697E1-F588-4422-BEA8-544326D82D60}"/>
              </a:ext>
            </a:extLst>
          </p:cNvPr>
          <p:cNvSpPr>
            <a:spLocks noGrp="1"/>
          </p:cNvSpPr>
          <p:nvPr>
            <p:ph type="sldNum" sz="quarter" idx="14"/>
          </p:nvPr>
        </p:nvSpPr>
        <p:spPr/>
        <p:txBody>
          <a:bodyPr/>
          <a:lstStyle/>
          <a:p>
            <a:fld id="{BC8D7E44-7D4F-4942-A8C9-2DF6BF8399E8}" type="slidenum">
              <a:rPr lang="en-US" smtClean="0"/>
              <a:pPr/>
              <a:t>39</a:t>
            </a:fld>
            <a:endParaRPr lang="en-US" dirty="0"/>
          </a:p>
        </p:txBody>
      </p:sp>
    </p:spTree>
    <p:extLst>
      <p:ext uri="{BB962C8B-B14F-4D97-AF65-F5344CB8AC3E}">
        <p14:creationId xmlns:p14="http://schemas.microsoft.com/office/powerpoint/2010/main" val="282468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The planning for a project proceeds over time. </a:t>
            </a:r>
          </a:p>
          <a:p>
            <a:pPr>
              <a:buFont typeface="Arial" panose="020B0604020202020204" pitchFamily="34" charset="0"/>
              <a:buChar char="•"/>
            </a:pPr>
            <a:r>
              <a:rPr lang="en-US" dirty="0"/>
              <a:t>There is an initial plan that is necessarily top-down to convince upper management to build this system and give them some idea of the cost and schedule. </a:t>
            </a:r>
          </a:p>
          <a:p>
            <a:pPr>
              <a:buFont typeface="Arial" panose="020B0604020202020204" pitchFamily="34" charset="0"/>
              <a:buChar char="•"/>
            </a:pPr>
            <a:r>
              <a:rPr lang="en-US" dirty="0"/>
              <a:t>This top-down schedule is inherently going to be incorrect, possibly by large amounts. </a:t>
            </a:r>
          </a:p>
          <a:p>
            <a:pPr>
              <a:buFont typeface="Arial" panose="020B0604020202020204" pitchFamily="34" charset="0"/>
              <a:buChar char="•"/>
            </a:pPr>
            <a:r>
              <a:rPr lang="en-US" dirty="0"/>
              <a:t>Once the system has been given a go-ahead and a budget, the architecture team is formed and produces an initial architecture design. </a:t>
            </a:r>
          </a:p>
        </p:txBody>
      </p:sp>
      <p:sp>
        <p:nvSpPr>
          <p:cNvPr id="6" name="Content Placeholder 5">
            <a:extLst>
              <a:ext uri="{FF2B5EF4-FFF2-40B4-BE49-F238E27FC236}">
                <a16:creationId xmlns:a16="http://schemas.microsoft.com/office/drawing/2014/main" id="{CACC27BC-00B1-4D93-B5A8-656075A10611}"/>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5DC04742-67FB-4B48-9CE4-CDE03096CAE9}"/>
              </a:ext>
            </a:extLst>
          </p:cNvPr>
          <p:cNvSpPr>
            <a:spLocks noGrp="1"/>
          </p:cNvSpPr>
          <p:nvPr>
            <p:ph sz="quarter" idx="10"/>
          </p:nvPr>
        </p:nvSpPr>
        <p:spPr/>
        <p:txBody>
          <a:bodyPr/>
          <a:lstStyle/>
          <a:p>
            <a:r>
              <a:rPr lang="en-US" dirty="0"/>
              <a:t>Planning</a:t>
            </a:r>
          </a:p>
        </p:txBody>
      </p:sp>
      <p:sp>
        <p:nvSpPr>
          <p:cNvPr id="2" name="Date Placeholder 1">
            <a:extLst>
              <a:ext uri="{FF2B5EF4-FFF2-40B4-BE49-F238E27FC236}">
                <a16:creationId xmlns:a16="http://schemas.microsoft.com/office/drawing/2014/main" id="{8B137A78-FA55-4462-8574-8DB6AA1D1276}"/>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0DFB4D77-6F44-4F78-B991-000D5090A4D9}"/>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243781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143E391-1166-4D95-BFEE-764394522663}"/>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9" name="Title 1">
            <a:extLst>
              <a:ext uri="{FF2B5EF4-FFF2-40B4-BE49-F238E27FC236}">
                <a16:creationId xmlns:a16="http://schemas.microsoft.com/office/drawing/2014/main" id="{4972054C-283F-462E-AA38-A70E5BF42BDD}"/>
              </a:ext>
            </a:extLst>
          </p:cNvPr>
          <p:cNvSpPr>
            <a:spLocks noGrp="1"/>
          </p:cNvSpPr>
          <p:nvPr>
            <p:ph sz="quarter" idx="10"/>
          </p:nvPr>
        </p:nvSpPr>
        <p:spPr/>
        <p:txBody>
          <a:bodyPr>
            <a:normAutofit/>
          </a:bodyPr>
          <a:lstStyle/>
          <a:p>
            <a:pPr rtl="0" eaLnBrk="1" latinLnBrk="0" hangingPunct="1"/>
            <a:r>
              <a:rPr lang="en-US" sz="4400" b="0" i="0" kern="1200" baseline="0" dirty="0">
                <a:solidFill>
                  <a:schemeClr val="tx1"/>
                </a:solidFill>
                <a:effectLst/>
                <a:latin typeface="+mj-lt"/>
                <a:ea typeface="+mj-ea"/>
                <a:cs typeface="+mj-cs"/>
              </a:rPr>
              <a:t>The Planning Process </a:t>
            </a:r>
            <a:endParaRPr lang="en-US" dirty="0"/>
          </a:p>
        </p:txBody>
      </p:sp>
      <p:pic>
        <p:nvPicPr>
          <p:cNvPr id="10" name="Picture 6">
            <a:extLst>
              <a:ext uri="{FF2B5EF4-FFF2-40B4-BE49-F238E27FC236}">
                <a16:creationId xmlns:a16="http://schemas.microsoft.com/office/drawing/2014/main" id="{B68F0FA0-7B25-4DBF-B63B-DF160B4B1B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96"/>
          <a:stretch/>
        </p:blipFill>
        <p:spPr bwMode="auto">
          <a:xfrm>
            <a:off x="1702922" y="1493838"/>
            <a:ext cx="5433355" cy="4525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4DB30E2F-DC5E-495C-92D0-28CB0786BB58}"/>
              </a:ext>
            </a:extLst>
          </p:cNvPr>
          <p:cNvSpPr>
            <a:spLocks noGrp="1"/>
          </p:cNvSpPr>
          <p:nvPr>
            <p:ph type="dt" sz="half" idx="12"/>
          </p:nvPr>
        </p:nvSpPr>
        <p:spPr/>
        <p:txBody>
          <a:bodyPr/>
          <a:lstStyle/>
          <a:p>
            <a:r>
              <a:rPr lang="en-US"/>
              <a:t>November 11, 2023</a:t>
            </a:r>
          </a:p>
        </p:txBody>
      </p:sp>
      <p:sp>
        <p:nvSpPr>
          <p:cNvPr id="3" name="Slide Number Placeholder 2">
            <a:extLst>
              <a:ext uri="{FF2B5EF4-FFF2-40B4-BE49-F238E27FC236}">
                <a16:creationId xmlns:a16="http://schemas.microsoft.com/office/drawing/2014/main" id="{F2D12AAB-9194-4131-A461-A80B54DDA51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391762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US" dirty="0"/>
              <a:t>A</a:t>
            </a:r>
            <a:r>
              <a:rPr lang="en-US" baseline="0" dirty="0"/>
              <a:t> top down schedule is needed to enable management to decide  whether to do the project and to allocate resources.</a:t>
            </a:r>
          </a:p>
          <a:p>
            <a:r>
              <a:rPr lang="en-US" baseline="0" dirty="0"/>
              <a:t>Example: For a medium size project (~150K SLOC)</a:t>
            </a:r>
          </a:p>
          <a:p>
            <a:pPr lvl="1"/>
            <a:r>
              <a:rPr lang="en-US" sz="2800" b="0" i="0" u="none" strike="noStrike" kern="1200" baseline="0" dirty="0">
                <a:solidFill>
                  <a:schemeClr val="tx1"/>
                </a:solidFill>
                <a:latin typeface="+mn-lt"/>
                <a:ea typeface="+mn-ea"/>
                <a:cs typeface="+mn-cs"/>
              </a:rPr>
              <a:t>Number of components to be estimated: ~150</a:t>
            </a:r>
          </a:p>
          <a:p>
            <a:pPr lvl="1"/>
            <a:r>
              <a:rPr lang="en-US" sz="3200" b="0" i="0" u="none" strike="noStrike" kern="1200" baseline="0" dirty="0">
                <a:solidFill>
                  <a:schemeClr val="tx1"/>
                </a:solidFill>
                <a:latin typeface="+mn-lt"/>
                <a:ea typeface="+mn-ea"/>
                <a:cs typeface="+mn-cs"/>
              </a:rPr>
              <a:t>Paper design time per component: ~4 hours</a:t>
            </a:r>
          </a:p>
          <a:p>
            <a:pPr lvl="1"/>
            <a:r>
              <a:rPr lang="en-US" sz="3200" b="0" i="0" u="none" strike="noStrike" kern="1200" baseline="0" dirty="0">
                <a:solidFill>
                  <a:schemeClr val="tx1"/>
                </a:solidFill>
                <a:latin typeface="+mn-lt"/>
                <a:ea typeface="+mn-ea"/>
                <a:cs typeface="+mn-cs"/>
              </a:rPr>
              <a:t>Time between engineering releases: ~8 weeks</a:t>
            </a:r>
          </a:p>
          <a:p>
            <a:pPr lvl="1"/>
            <a:r>
              <a:rPr lang="en-US" sz="3200" b="0" i="0" u="none" strike="noStrike" kern="1200" baseline="0" dirty="0">
                <a:solidFill>
                  <a:schemeClr val="tx1"/>
                </a:solidFill>
                <a:latin typeface="+mn-lt"/>
                <a:ea typeface="+mn-ea"/>
                <a:cs typeface="+mn-cs"/>
              </a:rPr>
              <a:t>Overall project development allocation:</a:t>
            </a:r>
          </a:p>
          <a:p>
            <a:pPr lvl="2"/>
            <a:r>
              <a:rPr lang="en-US" sz="3200" dirty="0"/>
              <a:t>40 percent design: 5 percent architectural, 35 percent detailed</a:t>
            </a:r>
          </a:p>
          <a:p>
            <a:pPr lvl="2"/>
            <a:r>
              <a:rPr lang="en-US" sz="3200" b="0" i="0" u="none" strike="noStrike" kern="1200" baseline="0" dirty="0">
                <a:solidFill>
                  <a:schemeClr val="tx1"/>
                </a:solidFill>
                <a:latin typeface="+mn-lt"/>
                <a:ea typeface="+mn-ea"/>
                <a:cs typeface="+mn-cs"/>
              </a:rPr>
              <a:t>20 percent coding</a:t>
            </a:r>
          </a:p>
          <a:p>
            <a:pPr lvl="2"/>
            <a:r>
              <a:rPr lang="en-US" sz="3200" b="0" i="0" u="none" strike="noStrike" kern="1200" baseline="0" dirty="0">
                <a:solidFill>
                  <a:schemeClr val="tx1"/>
                </a:solidFill>
                <a:latin typeface="+mn-lt"/>
                <a:ea typeface="+mn-ea"/>
                <a:cs typeface="+mn-cs"/>
              </a:rPr>
              <a:t>40 percent testing</a:t>
            </a:r>
          </a:p>
        </p:txBody>
      </p:sp>
      <p:sp>
        <p:nvSpPr>
          <p:cNvPr id="6" name="Content Placeholder 5">
            <a:extLst>
              <a:ext uri="{FF2B5EF4-FFF2-40B4-BE49-F238E27FC236}">
                <a16:creationId xmlns:a16="http://schemas.microsoft.com/office/drawing/2014/main" id="{58CA424A-92EB-462B-9646-E2AA36F6AED3}"/>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CCBF5C96-1866-49FB-93F2-13F396820B3B}"/>
              </a:ext>
            </a:extLst>
          </p:cNvPr>
          <p:cNvSpPr>
            <a:spLocks noGrp="1"/>
          </p:cNvSpPr>
          <p:nvPr>
            <p:ph sz="quarter" idx="10"/>
          </p:nvPr>
        </p:nvSpPr>
        <p:spPr/>
        <p:txBody>
          <a:bodyPr/>
          <a:lstStyle/>
          <a:p>
            <a:r>
              <a:rPr lang="en-US" dirty="0"/>
              <a:t>Top Down Schedule</a:t>
            </a:r>
          </a:p>
        </p:txBody>
      </p:sp>
      <p:sp>
        <p:nvSpPr>
          <p:cNvPr id="2" name="Date Placeholder 1">
            <a:extLst>
              <a:ext uri="{FF2B5EF4-FFF2-40B4-BE49-F238E27FC236}">
                <a16:creationId xmlns:a16="http://schemas.microsoft.com/office/drawing/2014/main" id="{35346C11-B947-4F9C-A00D-80108EF60CD9}"/>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0597FDFA-51F6-4FB6-9478-FD9779898474}"/>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150811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An architecture team is created and they develop the first level decomposition of the architecture.</a:t>
            </a:r>
          </a:p>
          <a:p>
            <a:pPr>
              <a:buFont typeface="Arial" panose="020B0604020202020204" pitchFamily="34" charset="0"/>
              <a:buChar char="•"/>
            </a:pPr>
            <a:r>
              <a:rPr lang="en-US" dirty="0"/>
              <a:t>Each member of the architecture team will be the</a:t>
            </a:r>
            <a:r>
              <a:rPr lang="en-US" baseline="0" dirty="0"/>
              <a:t> lead architect for each major subsystem.</a:t>
            </a:r>
          </a:p>
          <a:p>
            <a:pPr>
              <a:buFont typeface="Arial" panose="020B0604020202020204" pitchFamily="34" charset="0"/>
              <a:buChar char="•"/>
            </a:pPr>
            <a:r>
              <a:rPr lang="en-US" baseline="0" dirty="0"/>
              <a:t>A bottom up schedule is created by the architecture team</a:t>
            </a:r>
          </a:p>
          <a:p>
            <a:pPr lvl="1"/>
            <a:r>
              <a:rPr lang="en-US" dirty="0"/>
              <a:t>Typically more accurate than the top</a:t>
            </a:r>
            <a:r>
              <a:rPr lang="en-US" baseline="0" dirty="0"/>
              <a:t> down schedule</a:t>
            </a:r>
          </a:p>
          <a:p>
            <a:pPr lvl="1"/>
            <a:r>
              <a:rPr lang="en-US" baseline="0" dirty="0"/>
              <a:t>The top down and the bottom up schedules must be reconciled to produce final (initial) schedule.</a:t>
            </a:r>
          </a:p>
          <a:p>
            <a:pPr lvl="0">
              <a:buFont typeface="Arial" panose="020B0604020202020204" pitchFamily="34" charset="0"/>
              <a:buChar char="•"/>
            </a:pPr>
            <a:r>
              <a:rPr lang="en-US" baseline="0" dirty="0"/>
              <a:t>Software development plan is written that specifies releases dates and features per release. This plan guides the initial activities of the project.</a:t>
            </a:r>
          </a:p>
        </p:txBody>
      </p:sp>
      <p:sp>
        <p:nvSpPr>
          <p:cNvPr id="6" name="Content Placeholder 5">
            <a:extLst>
              <a:ext uri="{FF2B5EF4-FFF2-40B4-BE49-F238E27FC236}">
                <a16:creationId xmlns:a16="http://schemas.microsoft.com/office/drawing/2014/main" id="{38B92BE7-4DA5-4F91-AF4B-156C0516653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64639A9E-AADC-4C00-9C79-484359474B6E}"/>
              </a:ext>
            </a:extLst>
          </p:cNvPr>
          <p:cNvSpPr>
            <a:spLocks noGrp="1"/>
          </p:cNvSpPr>
          <p:nvPr>
            <p:ph sz="quarter" idx="10"/>
          </p:nvPr>
        </p:nvSpPr>
        <p:spPr/>
        <p:txBody>
          <a:bodyPr>
            <a:normAutofit/>
          </a:bodyPr>
          <a:lstStyle/>
          <a:p>
            <a:r>
              <a:rPr lang="en-US" dirty="0"/>
              <a:t>Remaining</a:t>
            </a:r>
            <a:r>
              <a:rPr lang="en-US" baseline="0" dirty="0"/>
              <a:t> Planning Steps</a:t>
            </a:r>
            <a:endParaRPr lang="en-US" dirty="0"/>
          </a:p>
        </p:txBody>
      </p:sp>
      <p:sp>
        <p:nvSpPr>
          <p:cNvPr id="2" name="Date Placeholder 1">
            <a:extLst>
              <a:ext uri="{FF2B5EF4-FFF2-40B4-BE49-F238E27FC236}">
                <a16:creationId xmlns:a16="http://schemas.microsoft.com/office/drawing/2014/main" id="{C58C3FE3-D7F7-4DC2-ADFE-1AA8B95A2F1B}"/>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F8B78AC1-E569-4EC1-BD1C-E5C97CBBEF2D}"/>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418200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Division of responsibilities between project manager and software architect</a:t>
            </a:r>
          </a:p>
          <a:p>
            <a:pPr>
              <a:buFont typeface="Arial" panose="020B0604020202020204" pitchFamily="34" charset="0"/>
              <a:buChar char="•"/>
            </a:pPr>
            <a:r>
              <a:rPr lang="en-US" dirty="0"/>
              <a:t>Global Software Development</a:t>
            </a:r>
          </a:p>
        </p:txBody>
      </p:sp>
      <p:sp>
        <p:nvSpPr>
          <p:cNvPr id="6" name="Content Placeholder 5">
            <a:extLst>
              <a:ext uri="{FF2B5EF4-FFF2-40B4-BE49-F238E27FC236}">
                <a16:creationId xmlns:a16="http://schemas.microsoft.com/office/drawing/2014/main" id="{FB091063-2B89-4AB7-B27E-7DB8C7A99B8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873E49A3-5D2D-4CF9-809F-719389CD2B5E}"/>
              </a:ext>
            </a:extLst>
          </p:cNvPr>
          <p:cNvSpPr>
            <a:spLocks noGrp="1"/>
          </p:cNvSpPr>
          <p:nvPr>
            <p:ph sz="quarter" idx="10"/>
          </p:nvPr>
        </p:nvSpPr>
        <p:spPr/>
        <p:txBody>
          <a:bodyPr>
            <a:normAutofit/>
          </a:bodyPr>
          <a:lstStyle/>
          <a:p>
            <a:pPr rtl="0" eaLnBrk="1" latinLnBrk="0" hangingPunct="1"/>
            <a:r>
              <a:rPr lang="en-US" sz="4400" b="0" i="0" kern="1200" baseline="0" dirty="0">
                <a:solidFill>
                  <a:schemeClr val="tx1"/>
                </a:solidFill>
                <a:effectLst/>
                <a:latin typeface="+mj-lt"/>
                <a:ea typeface="+mj-ea"/>
                <a:cs typeface="+mj-cs"/>
              </a:rPr>
              <a:t>Organizing </a:t>
            </a:r>
            <a:endParaRPr lang="en-US" dirty="0"/>
          </a:p>
        </p:txBody>
      </p:sp>
      <p:sp>
        <p:nvSpPr>
          <p:cNvPr id="2" name="Date Placeholder 1">
            <a:extLst>
              <a:ext uri="{FF2B5EF4-FFF2-40B4-BE49-F238E27FC236}">
                <a16:creationId xmlns:a16="http://schemas.microsoft.com/office/drawing/2014/main" id="{62F285B7-CBEB-489F-A846-84D7DCDD7021}"/>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1D0E314B-04AE-4804-B22D-435E2C523D7C}"/>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1806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This is the most important working relationship on the team.</a:t>
            </a:r>
          </a:p>
          <a:p>
            <a:pPr>
              <a:buFont typeface="Arial" panose="020B0604020202020204" pitchFamily="34" charset="0"/>
              <a:buChar char="•"/>
            </a:pPr>
            <a:r>
              <a:rPr lang="en-US" dirty="0"/>
              <a:t>The</a:t>
            </a:r>
            <a:r>
              <a:rPr lang="en-US" baseline="0" dirty="0"/>
              <a:t> people in each </a:t>
            </a:r>
            <a:r>
              <a:rPr lang="en-US" dirty="0"/>
              <a:t>role—PM and SA—must </a:t>
            </a:r>
          </a:p>
          <a:p>
            <a:pPr lvl="1"/>
            <a:r>
              <a:rPr lang="en-US" dirty="0"/>
              <a:t>Respect each other</a:t>
            </a:r>
          </a:p>
          <a:p>
            <a:pPr lvl="1"/>
            <a:r>
              <a:rPr lang="en-US" dirty="0"/>
              <a:t>Coordinate</a:t>
            </a:r>
          </a:p>
          <a:p>
            <a:pPr lvl="1"/>
            <a:r>
              <a:rPr lang="en-US" dirty="0"/>
              <a:t>Stick</a:t>
            </a:r>
            <a:r>
              <a:rPr lang="en-US" baseline="0" dirty="0"/>
              <a:t> to their respective spheres.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7" name="Title 1">
            <a:extLst>
              <a:ext uri="{FF2B5EF4-FFF2-40B4-BE49-F238E27FC236}">
                <a16:creationId xmlns:a16="http://schemas.microsoft.com/office/drawing/2014/main" id="{3F6820D0-01C3-479A-8E67-540FDAD36292}"/>
              </a:ext>
            </a:extLst>
          </p:cNvPr>
          <p:cNvSpPr>
            <a:spLocks noGrp="1"/>
          </p:cNvSpPr>
          <p:nvPr>
            <p:ph sz="quarter" idx="10"/>
          </p:nvPr>
        </p:nvSpPr>
        <p:spPr/>
        <p:txBody>
          <a:bodyPr>
            <a:normAutofit fontScale="97500"/>
          </a:bodyPr>
          <a:lstStyle/>
          <a:p>
            <a:pPr rtl="0" eaLnBrk="1" latinLnBrk="0" hangingPunct="1"/>
            <a:r>
              <a:rPr lang="en-US" sz="4400" kern="1200" dirty="0">
                <a:solidFill>
                  <a:schemeClr val="tx1"/>
                </a:solidFill>
                <a:effectLst/>
                <a:latin typeface="+mj-lt"/>
                <a:ea typeface="+mj-ea"/>
                <a:cs typeface="+mj-cs"/>
              </a:rPr>
              <a:t>Project Manager and Software Architect</a:t>
            </a:r>
            <a:endParaRPr lang="en-US" dirty="0"/>
          </a:p>
        </p:txBody>
      </p:sp>
      <p:sp>
        <p:nvSpPr>
          <p:cNvPr id="2" name="Date Placeholder 1">
            <a:extLst>
              <a:ext uri="{FF2B5EF4-FFF2-40B4-BE49-F238E27FC236}">
                <a16:creationId xmlns:a16="http://schemas.microsoft.com/office/drawing/2014/main" id="{C3C6DFE3-FC08-400D-AACB-716E8823CA59}"/>
              </a:ext>
            </a:extLst>
          </p:cNvPr>
          <p:cNvSpPr>
            <a:spLocks noGrp="1"/>
          </p:cNvSpPr>
          <p:nvPr>
            <p:ph type="dt" sz="half" idx="12"/>
          </p:nvPr>
        </p:nvSpPr>
        <p:spPr/>
        <p:txBody>
          <a:bodyPr/>
          <a:lstStyle/>
          <a:p>
            <a:r>
              <a:rPr lang="en-US"/>
              <a:t>November 11, 2023</a:t>
            </a:r>
          </a:p>
        </p:txBody>
      </p:sp>
      <p:sp>
        <p:nvSpPr>
          <p:cNvPr id="5" name="Slide Number Placeholder 4">
            <a:extLst>
              <a:ext uri="{FF2B5EF4-FFF2-40B4-BE49-F238E27FC236}">
                <a16:creationId xmlns:a16="http://schemas.microsoft.com/office/drawing/2014/main" id="{0120B26D-00BA-41D0-8E67-F7E20C49E2BE}"/>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63129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339B1A-40A0-4B20-B59F-150ED14FBFEA}"/>
</file>

<file path=customXml/itemProps2.xml><?xml version="1.0" encoding="utf-8"?>
<ds:datastoreItem xmlns:ds="http://schemas.openxmlformats.org/officeDocument/2006/customXml" ds:itemID="{9D097F5E-85C1-4B70-B8D1-92F42B774DD7}"/>
</file>

<file path=customXml/itemProps3.xml><?xml version="1.0" encoding="utf-8"?>
<ds:datastoreItem xmlns:ds="http://schemas.openxmlformats.org/officeDocument/2006/customXml" ds:itemID="{75DF1CF6-ED6C-4DE5-B181-33D48C8D6411}"/>
</file>

<file path=docProps/app.xml><?xml version="1.0" encoding="utf-8"?>
<Properties xmlns="http://schemas.openxmlformats.org/officeDocument/2006/extended-properties" xmlns:vt="http://schemas.openxmlformats.org/officeDocument/2006/docPropsVTypes">
  <Template/>
  <TotalTime>958</TotalTime>
  <Words>2384</Words>
  <Application>Microsoft Office PowerPoint</Application>
  <PresentationFormat>On-screen Show (4:3)</PresentationFormat>
  <Paragraphs>346</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Module 9 Part 1 Management and Governance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68</cp:revision>
  <dcterms:created xsi:type="dcterms:W3CDTF">2011-09-14T09:42:05Z</dcterms:created>
  <dcterms:modified xsi:type="dcterms:W3CDTF">2023-11-10T20:24:04Z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