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664" r:id="rId2"/>
    <p:sldId id="787" r:id="rId3"/>
    <p:sldId id="789" r:id="rId4"/>
    <p:sldId id="792" r:id="rId5"/>
    <p:sldId id="793" r:id="rId6"/>
    <p:sldId id="661" r:id="rId7"/>
    <p:sldId id="790" r:id="rId8"/>
    <p:sldId id="791" r:id="rId9"/>
    <p:sldId id="7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AAC1"/>
    <a:srgbClr val="1598B4"/>
    <a:srgbClr val="013668"/>
    <a:srgbClr val="FDBD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754" autoAdjust="0"/>
  </p:normalViewPr>
  <p:slideViewPr>
    <p:cSldViewPr snapToGrid="0">
      <p:cViewPr>
        <p:scale>
          <a:sx n="75" d="100"/>
          <a:sy n="75" d="100"/>
        </p:scale>
        <p:origin x="965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EF6F5-6C59-498C-85A1-07885AB17E9C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EC722-2F84-4220-AA42-44A4607E7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441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Bridge Pattern separates the abstraction (e.g., the </a:t>
            </a:r>
            <a:r>
              <a:rPr lang="en-US" b="1" dirty="0"/>
              <a:t>Shape</a:t>
            </a:r>
            <a:r>
              <a:rPr lang="en-US" dirty="0"/>
              <a:t>) from its implementation (e.g., the </a:t>
            </a:r>
            <a:r>
              <a:rPr lang="en-US" b="1" dirty="0"/>
              <a:t>Color</a:t>
            </a:r>
            <a:r>
              <a:rPr lang="en-US" dirty="0"/>
              <a:t>) by creating separate classes for both. This allows changes to either the abstraction or the implementation without affecting the </a:t>
            </a:r>
            <a:r>
              <a:rPr lang="en-US" err="1"/>
              <a:t>other.</a:t>
            </a:r>
            <a:r>
              <a:rPr lang="en-US" b="1" err="1"/>
              <a:t>Solution</a:t>
            </a:r>
            <a:r>
              <a:rPr lang="en-US" b="1" dirty="0"/>
              <a:t>:</a:t>
            </a:r>
            <a:r>
              <a:rPr lang="en-US" dirty="0"/>
              <a:t> Instead of having combinations like </a:t>
            </a:r>
            <a:r>
              <a:rPr lang="en-US" err="1"/>
              <a:t>RedCircle</a:t>
            </a:r>
            <a:r>
              <a:rPr lang="en-US" dirty="0"/>
              <a:t>, </a:t>
            </a:r>
            <a:r>
              <a:rPr lang="en-US" err="1"/>
              <a:t>GreenCircle</a:t>
            </a:r>
            <a:r>
              <a:rPr lang="en-US" dirty="0"/>
              <a:t>, etc., you have a Shape abstraction with a Color implementation. The Shape class refers to a Color object, but the two can evolve </a:t>
            </a:r>
            <a:r>
              <a:rPr lang="en-US" err="1"/>
              <a:t>independently.</a:t>
            </a:r>
            <a:r>
              <a:rPr lang="en-US" b="1" err="1"/>
              <a:t>Benefit</a:t>
            </a:r>
            <a:r>
              <a:rPr lang="en-US" b="1" dirty="0"/>
              <a:t>:</a:t>
            </a:r>
            <a:r>
              <a:rPr lang="en-US" dirty="0"/>
              <a:t> You can add new shapes or new colors without modifying existing code, significantly reducing the number of required subclasses.</a:t>
            </a:r>
            <a:endParaRPr lang="en-IN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/>
              <a:t>Instead of using inheritance (where each class inherits from a base class and combines both behavior and state), the Bridge Pattern uses composition (where classes hold references to objects from other classes).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234F412-D7A3-45D2-8F22-DB8C156B74C5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17CB7-4C6B-4954-A766-005A0AA467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7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Bridge Pattern separates the abstraction (e.g., the </a:t>
            </a:r>
            <a:r>
              <a:rPr lang="en-US" b="1" dirty="0"/>
              <a:t>Shape</a:t>
            </a:r>
            <a:r>
              <a:rPr lang="en-US" dirty="0"/>
              <a:t>) from its implementation (e.g., the </a:t>
            </a:r>
            <a:r>
              <a:rPr lang="en-US" b="1" dirty="0"/>
              <a:t>Color</a:t>
            </a:r>
            <a:r>
              <a:rPr lang="en-US" dirty="0"/>
              <a:t>) by creating separate classes for both. This allows changes to either the abstraction or the implementation without affecting the </a:t>
            </a:r>
            <a:r>
              <a:rPr lang="en-US" err="1"/>
              <a:t>other.</a:t>
            </a:r>
            <a:r>
              <a:rPr lang="en-US" b="1" err="1"/>
              <a:t>Solution</a:t>
            </a:r>
            <a:r>
              <a:rPr lang="en-US" b="1" dirty="0"/>
              <a:t>:</a:t>
            </a:r>
            <a:r>
              <a:rPr lang="en-US" dirty="0"/>
              <a:t> Instead of having combinations like </a:t>
            </a:r>
            <a:r>
              <a:rPr lang="en-US" err="1"/>
              <a:t>RedCircle</a:t>
            </a:r>
            <a:r>
              <a:rPr lang="en-US" dirty="0"/>
              <a:t>, </a:t>
            </a:r>
            <a:r>
              <a:rPr lang="en-US" err="1"/>
              <a:t>GreenCircle</a:t>
            </a:r>
            <a:r>
              <a:rPr lang="en-US" dirty="0"/>
              <a:t>, etc., you have a Shape abstraction with a Color implementation. The Shape class refers to a Color object, but the two can evolve </a:t>
            </a:r>
            <a:r>
              <a:rPr lang="en-US" err="1"/>
              <a:t>independently.</a:t>
            </a:r>
            <a:r>
              <a:rPr lang="en-US" b="1" err="1"/>
              <a:t>Benefit</a:t>
            </a:r>
            <a:r>
              <a:rPr lang="en-US" b="1" dirty="0"/>
              <a:t>:</a:t>
            </a:r>
            <a:r>
              <a:rPr lang="en-US" dirty="0"/>
              <a:t> You can add new shapes or new colors without modifying existing code, significantly reducing the number of required subclasses.</a:t>
            </a:r>
            <a:endParaRPr lang="en-IN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/>
              <a:t>Instead of using inheritance (where each class inherits from a base class and combines both behavior and state), the Bridge Pattern uses composition (where classes hold references to objects from other classes).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234F412-D7A3-45D2-8F22-DB8C156B74C5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17CB7-4C6B-4954-A766-005A0AA467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67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Bridge Pattern separates the abstraction (e.g., the </a:t>
            </a:r>
            <a:r>
              <a:rPr lang="en-US" b="1" dirty="0"/>
              <a:t>Shape</a:t>
            </a:r>
            <a:r>
              <a:rPr lang="en-US" dirty="0"/>
              <a:t>) from its implementation (e.g., the </a:t>
            </a:r>
            <a:r>
              <a:rPr lang="en-US" b="1" dirty="0"/>
              <a:t>Color</a:t>
            </a:r>
            <a:r>
              <a:rPr lang="en-US" dirty="0"/>
              <a:t>) by creating separate classes for both. This allows changes to either the abstraction or the implementation without affecting the </a:t>
            </a:r>
            <a:r>
              <a:rPr lang="en-US" err="1"/>
              <a:t>other.</a:t>
            </a:r>
            <a:r>
              <a:rPr lang="en-US" b="1" err="1"/>
              <a:t>Solution</a:t>
            </a:r>
            <a:r>
              <a:rPr lang="en-US" b="1" dirty="0"/>
              <a:t>:</a:t>
            </a:r>
            <a:r>
              <a:rPr lang="en-US" dirty="0"/>
              <a:t> Instead of having combinations like </a:t>
            </a:r>
            <a:r>
              <a:rPr lang="en-US" err="1"/>
              <a:t>RedCircle</a:t>
            </a:r>
            <a:r>
              <a:rPr lang="en-US" dirty="0"/>
              <a:t>, </a:t>
            </a:r>
            <a:r>
              <a:rPr lang="en-US" err="1"/>
              <a:t>GreenCircle</a:t>
            </a:r>
            <a:r>
              <a:rPr lang="en-US" dirty="0"/>
              <a:t>, etc., you have a Shape abstraction with a Color implementation. The Shape class refers to a Color object, but the two can evolve </a:t>
            </a:r>
            <a:r>
              <a:rPr lang="en-US" err="1"/>
              <a:t>independently.</a:t>
            </a:r>
            <a:r>
              <a:rPr lang="en-US" b="1" err="1"/>
              <a:t>Benefit</a:t>
            </a:r>
            <a:r>
              <a:rPr lang="en-US" b="1" dirty="0"/>
              <a:t>:</a:t>
            </a:r>
            <a:r>
              <a:rPr lang="en-US" dirty="0"/>
              <a:t> You can add new shapes or new colors without modifying existing code, significantly reducing the number of required subclasses.</a:t>
            </a:r>
            <a:endParaRPr lang="en-IN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/>
              <a:t>Instead of using inheritance (where each class inherits from a base class and combines both behavior and state), the Bridge Pattern uses composition (where classes hold references to objects from other classes).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234F412-D7A3-45D2-8F22-DB8C156B74C5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17CB7-4C6B-4954-A766-005A0AA467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3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FEAA-49E7-0E7F-2EDC-028B7A574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5372F-8C53-97B9-AB34-6784E78AC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543E3-84DE-28EE-462B-8ECABCC2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E9CB-9FB0-4566-8121-8D33649B489F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55A8B-8F41-D628-A162-8AB55C16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AC9ED-6CA0-47D3-F3CD-2CF9D00E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4E2-F451-479C-A6CF-FB1DED803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16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B482-7331-4E4F-E66E-4BD2472C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4A5FD-EF24-BC97-C380-4EA392634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6DC8C-37F8-ABC1-5F45-D6EE73E3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E9CB-9FB0-4566-8121-8D33649B489F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436A9-043E-35F1-690E-AFD3722C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C21E3-8C28-E817-ECA6-531003EC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4E2-F451-479C-A6CF-FB1DED803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53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FF888-964E-714F-8C46-D365F535D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BBA67-4C67-BCDF-0F0E-EA13C2C1F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ED575-6BF0-B8E7-D6E9-02C393D3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E9CB-9FB0-4566-8121-8D33649B489F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B0730-6539-14AE-DA2C-7467F055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66B63-5C71-F140-40C0-AE23BD1D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4E2-F451-479C-A6CF-FB1DED803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898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B3FC8FB-0943-B888-3CA9-B155B905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020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0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1A25-020D-5702-61F2-D0834AD6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AE46-1570-FACE-E033-3CF6F69C2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243E3-740F-5635-9A62-583DABB2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E9CB-9FB0-4566-8121-8D33649B489F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A4AB0-C280-8F0C-4136-37AFF3DE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3589D-6A68-E9BA-ABE0-E0229386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4E2-F451-479C-A6CF-FB1DED803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96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9243-0ED4-BDF3-87A9-C05B9C36E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2C279-97D7-BB5B-393C-799AC7D08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DDC9-A9AF-606C-A939-70A7EE47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E9CB-9FB0-4566-8121-8D33649B489F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56E3B-0376-3885-58C0-00819079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1EEDC-6B72-19A8-F654-2BA3193C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4E2-F451-479C-A6CF-FB1DED803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3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6831-3F25-9086-DB0A-EBD63744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5387-0FB7-4EED-08D2-E79BA5201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5BE55-8420-491B-6895-73F62D9E8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D7D12-4A55-6D11-840D-B5310C43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E9CB-9FB0-4566-8121-8D33649B489F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BBA4C-0839-40C3-25D6-50DAFFF9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0106D-B7DB-983A-94F7-69DDA424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4E2-F451-479C-A6CF-FB1DED803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60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4D29-6746-0E69-62F3-EFA6AFA3B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84315-26D0-40E6-1983-96F781170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D6C41-A9F6-0BC2-0726-1E50D4A85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1B4A8-90E5-426D-0E46-B156A5419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8663-675B-DB80-E2E2-0844859BE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92E8B-37B4-F49F-4E30-F6810CEB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E9CB-9FB0-4566-8121-8D33649B489F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8A7C5-E289-B9C6-4A46-C2EF12D4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301CF-F27E-848F-9810-89D7D145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4E2-F451-479C-A6CF-FB1DED803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35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B69-7D6A-B4AA-7AA4-A7EF9D938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62118-CCF4-5C4C-6406-8091DF60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E9CB-9FB0-4566-8121-8D33649B489F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81D9E-32B5-667F-634B-9F1BAD31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745BA-5EB2-7091-FDCF-6A5EB9A7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4E2-F451-479C-A6CF-FB1DED803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17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A081A-ECA8-3BCD-C39A-F0562269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E9CB-9FB0-4566-8121-8D33649B489F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72534-F21D-95F5-ABF4-0DFBF006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584B2-99E3-2B5D-8B2A-187FD8C9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4E2-F451-479C-A6CF-FB1DED803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18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D0F9-1BAC-47B9-5583-5B3B557A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A7D0-C570-3F47-9525-367CBD99A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EEB15-5D2D-DAA1-3F9D-8465CCF7C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900C2-BE69-16B7-B43E-40AA14E7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E9CB-9FB0-4566-8121-8D33649B489F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EBC29-447B-84C9-9357-C8388A14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BA3EB-41AC-EFF9-A6FA-9773769E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4E2-F451-479C-A6CF-FB1DED803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92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A378-7434-4186-8D8E-BC36E3E6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7935A-3F55-1E2A-BD73-0A64C5487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D4F45-0CDD-63B2-213D-C47ABA555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8F51C-F927-6E15-D0E0-F39AFA54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E9CB-9FB0-4566-8121-8D33649B489F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745E4-C394-E7A2-D810-B3277084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2C042-8DDF-7ECC-0EDE-8C162882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84E2-F451-479C-A6CF-FB1DED803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36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F9459-52B9-D20E-3FEC-CAF3BB57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6A4F3-4ED8-A5A9-C39E-E3F4A91C0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E0F88-6F54-1C81-8E9D-96D27E771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8FE9CB-9FB0-4566-8121-8D33649B489F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A24F7-FFC2-A2A3-EF47-65C7B93D5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60D41-EA97-62B8-26B3-2F01F6EA8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2784E2-F451-479C-A6CF-FB1DED803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5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simplifyhealthcare/" TargetMode="External"/><Relationship Id="rId13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9.svg"/><Relationship Id="rId12" Type="http://schemas.openxmlformats.org/officeDocument/2006/relationships/image" Target="../media/image12.png"/><Relationship Id="rId2" Type="http://schemas.openxmlformats.org/officeDocument/2006/relationships/hyperlink" Target="https://www.youtube.com/channel/UCu15zsbJUV0L006eXhZOf5Q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11" Type="http://schemas.openxmlformats.org/officeDocument/2006/relationships/hyperlink" Target="https://twitter.com/simplifyhcare" TargetMode="External"/><Relationship Id="rId5" Type="http://schemas.openxmlformats.org/officeDocument/2006/relationships/hyperlink" Target="https://www.instagram.com/simplifyhcare" TargetMode="External"/><Relationship Id="rId10" Type="http://schemas.openxmlformats.org/officeDocument/2006/relationships/image" Target="../media/image11.svg"/><Relationship Id="rId4" Type="http://schemas.openxmlformats.org/officeDocument/2006/relationships/image" Target="../media/image7.sv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brianza.blogspot.com/2017/02/le-commerce-e-lodr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47A2BB-2963-ADAB-37C1-B6AADDC991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142235"/>
            <a:ext cx="4654096" cy="1079957"/>
          </a:xfrm>
        </p:spPr>
        <p:txBody>
          <a:bodyPr/>
          <a:lstStyle/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Vivek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Kolambe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494CD-9D3B-92C0-52AA-B593F4A4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67" y="1513762"/>
            <a:ext cx="5753431" cy="3011431"/>
          </a:xfrm>
        </p:spPr>
        <p:txBody>
          <a:bodyPr>
            <a:normAutofit/>
          </a:bodyPr>
          <a:lstStyle/>
          <a:p>
            <a:r>
              <a:rPr lang="en-GB" sz="3200" b="1" dirty="0"/>
              <a:t>Agile Methodology: Applying for E-commerce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D2E9-C498-272D-D50B-C21459E1F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FB5A9B-3CCB-3191-582C-15BC9FB98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CC53F-CF1D-D9E0-FDE7-C383E8C9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altLang="en-US" sz="28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Agile Manifesto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07CEDE-2796-044A-EF92-6EE88355D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94" y="2718054"/>
            <a:ext cx="3438906" cy="32072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28600" indent="-2286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b="1" dirty="0"/>
              <a:t>Individuals and interactions </a:t>
            </a:r>
            <a:r>
              <a:rPr lang="en-GB" dirty="0"/>
              <a:t>over processes and tools.</a:t>
            </a:r>
          </a:p>
          <a:p>
            <a:pPr marL="228600" indent="-2286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b="1" dirty="0"/>
              <a:t>Working software </a:t>
            </a:r>
            <a:r>
              <a:rPr lang="en-GB" dirty="0"/>
              <a:t>over comprehensive documentation.</a:t>
            </a:r>
          </a:p>
          <a:p>
            <a:pPr marL="228600" indent="-2286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b="1" dirty="0"/>
              <a:t>Customer collaboration </a:t>
            </a:r>
            <a:r>
              <a:rPr lang="en-GB" dirty="0"/>
              <a:t>over contract negotiation.</a:t>
            </a:r>
          </a:p>
          <a:p>
            <a:pPr marL="228600" indent="-2286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b="1" dirty="0"/>
              <a:t>Responding to change </a:t>
            </a:r>
            <a:r>
              <a:rPr lang="en-GB" dirty="0"/>
              <a:t>over following a plan.</a:t>
            </a:r>
            <a:endParaRPr lang="en-US" dirty="0"/>
          </a:p>
        </p:txBody>
      </p:sp>
      <p:pic>
        <p:nvPicPr>
          <p:cNvPr id="1028" name="Picture 4" descr="What Is Agile Methodology? (A Beginner's Guide) [2024] • Asana">
            <a:extLst>
              <a:ext uri="{FF2B5EF4-FFF2-40B4-BE49-F238E27FC236}">
                <a16:creationId xmlns:a16="http://schemas.microsoft.com/office/drawing/2014/main" id="{A0CA8401-D30C-3B26-96F5-697A8B037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" t="3772" r="1213" b="9096"/>
          <a:stretch/>
        </p:blipFill>
        <p:spPr bwMode="auto">
          <a:xfrm>
            <a:off x="5025004" y="998289"/>
            <a:ext cx="6822425" cy="471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40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45F7E-2A45-B638-2A39-B53DC14D4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435F-32C1-6103-C869-80C5D591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9793"/>
            <a:ext cx="11534776" cy="632882"/>
          </a:xfrm>
        </p:spPr>
        <p:txBody>
          <a:bodyPr>
            <a:normAutofit/>
          </a:bodyPr>
          <a:lstStyle/>
          <a:p>
            <a:pPr algn="ctr"/>
            <a:r>
              <a:rPr lang="en-US" altLang="en-US" u="sng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Implementing Agile in E-Commerce</a:t>
            </a:r>
            <a:endParaRPr lang="en-IN" u="sng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47F669-B665-390F-9342-F2E8617238C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05740" y="2034877"/>
            <a:ext cx="2771140" cy="3042051"/>
          </a:xfrm>
          <a:prstGeom prst="rect">
            <a:avLst/>
          </a:prstGeom>
          <a:solidFill>
            <a:srgbClr val="1598B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200000"/>
              </a:lnSpc>
            </a:pPr>
            <a:endParaRPr lang="en-GB" sz="14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GB" sz="14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Define user stories</a:t>
            </a:r>
            <a:endParaRPr lang="en-GB" sz="14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GB" sz="14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cross-functional teams</a:t>
            </a:r>
            <a:endParaRPr lang="en-GB" sz="14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GB" sz="14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Prioritize backlog</a:t>
            </a:r>
            <a:endParaRPr lang="en-GB" sz="14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GB" sz="14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Iterate in sprints</a:t>
            </a:r>
            <a:endParaRPr lang="en-GB" sz="14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en-GB" sz="14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Review and improve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endParaRPr lang="en-GB" sz="14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30" name="Picture 10" descr="What is Scrum? | Scrum.org">
            <a:extLst>
              <a:ext uri="{FF2B5EF4-FFF2-40B4-BE49-F238E27FC236}">
                <a16:creationId xmlns:a16="http://schemas.microsoft.com/office/drawing/2014/main" id="{D7AD4968-0419-CE55-F79C-F4CA4798F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082674"/>
            <a:ext cx="901065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31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45F7E-2A45-B638-2A39-B53DC14D4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435F-32C1-6103-C869-80C5D591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9793"/>
            <a:ext cx="11534776" cy="632882"/>
          </a:xfrm>
        </p:spPr>
        <p:txBody>
          <a:bodyPr>
            <a:normAutofit/>
          </a:bodyPr>
          <a:lstStyle/>
          <a:p>
            <a:pPr algn="ctr"/>
            <a:r>
              <a:rPr lang="en-US" altLang="en-US" u="sng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Few User Stories From Ecommerce </a:t>
            </a:r>
            <a:r>
              <a:rPr lang="en-US" altLang="en-US" u="sng" dirty="0" err="1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Appplication</a:t>
            </a:r>
            <a:endParaRPr lang="en-IN" u="sng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E9D71-442B-8070-E358-C85AA8EE2FB4}"/>
              </a:ext>
            </a:extLst>
          </p:cNvPr>
          <p:cNvSpPr txBox="1"/>
          <p:nvPr/>
        </p:nvSpPr>
        <p:spPr>
          <a:xfrm>
            <a:off x="406400" y="1239520"/>
            <a:ext cx="1092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Customer User Stories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As a customer, I need to add products to my shopping cart, so that I can review and purchase them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As a customer, I need to authenticate myself, so that I can see my account details and past orders.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As a customer, I want to be able to view product details, including images, descriptions, prices, and customer reviews, so I can make informed purchasing decisions.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As a customer, I need to add products to my shopping cart, so that I can review and purchase them later.</a:t>
            </a:r>
          </a:p>
          <a:p>
            <a:r>
              <a:rPr lang="en-GB" b="1" dirty="0"/>
              <a:t>Sales Representative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As a sales representative, I want to help customers modify their orders (e.g., quantity, shipping address), so that I can enhance their experience and meet their needs.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As a sales representative, I want to view all orders, regardless of the customer, so that I can track and manage sales more effectively.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As a sales representative, I want to edit product details, so that I can keep the information up to date.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As a sales representative, I want to add products, so that I can expand the product offerings for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2360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45F7E-2A45-B638-2A39-B53DC14D4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435F-32C1-6103-C869-80C5D591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9793"/>
            <a:ext cx="11534776" cy="632882"/>
          </a:xfrm>
        </p:spPr>
        <p:txBody>
          <a:bodyPr>
            <a:normAutofit/>
          </a:bodyPr>
          <a:lstStyle/>
          <a:p>
            <a:pPr algn="ctr"/>
            <a:r>
              <a:rPr lang="en-US" altLang="en-US" u="sng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Few User Stories From Ecommerce </a:t>
            </a:r>
            <a:r>
              <a:rPr lang="en-US" altLang="en-US" u="sng" dirty="0" err="1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Appplication</a:t>
            </a:r>
            <a:endParaRPr lang="en-IN" u="sng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E9D71-442B-8070-E358-C85AA8EE2FB4}"/>
              </a:ext>
            </a:extLst>
          </p:cNvPr>
          <p:cNvSpPr txBox="1"/>
          <p:nvPr/>
        </p:nvSpPr>
        <p:spPr>
          <a:xfrm>
            <a:off x="406400" y="1239520"/>
            <a:ext cx="1092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Shipment Vendor User Stories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As a shipment vendor, I want to update the shipment status, so that customers and stakeholders can track their deliveries.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As a shipment vendor, I want to view all deliveries scheduled for a specific date, so that I can prioritize and manage shipments efficiently for that day.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As a shipment vendor, I want to log in to the system, so that I can manage my shipments and monitor my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As a shipping vendor, I want to ship and deliver orders to the customer, so that I can complete the fulfilment process for the merchant.</a:t>
            </a:r>
          </a:p>
        </p:txBody>
      </p:sp>
    </p:spTree>
    <p:extLst>
      <p:ext uri="{BB962C8B-B14F-4D97-AF65-F5344CB8AC3E}">
        <p14:creationId xmlns:p14="http://schemas.microsoft.com/office/powerpoint/2010/main" val="868103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F7D4E0-B626-B829-C22B-F7633AA9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651"/>
            <a:ext cx="10515600" cy="91244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0EBC3-FC48-8525-A1B8-08D84C429404}"/>
              </a:ext>
            </a:extLst>
          </p:cNvPr>
          <p:cNvSpPr txBox="1"/>
          <p:nvPr/>
        </p:nvSpPr>
        <p:spPr>
          <a:xfrm>
            <a:off x="4956377" y="4529988"/>
            <a:ext cx="2279247" cy="40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35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11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CONNECT WITH 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C0B146-41E4-AE8A-0111-5DCD03D805F9}"/>
              </a:ext>
            </a:extLst>
          </p:cNvPr>
          <p:cNvGrpSpPr/>
          <p:nvPr/>
        </p:nvGrpSpPr>
        <p:grpSpPr>
          <a:xfrm>
            <a:off x="1491526" y="2331833"/>
            <a:ext cx="8878978" cy="1028443"/>
            <a:chOff x="1711625" y="2321673"/>
            <a:chExt cx="8878978" cy="10284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0C7CA8-CDC0-8A32-3F5D-54D4CA07612E}"/>
                </a:ext>
              </a:extLst>
            </p:cNvPr>
            <p:cNvSpPr txBox="1"/>
            <p:nvPr/>
          </p:nvSpPr>
          <p:spPr>
            <a:xfrm>
              <a:off x="1711625" y="2324194"/>
              <a:ext cx="3355323" cy="102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(844) 720-6678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info@simplifyhealthcare.com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simplifyhealthcare.com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2E7442-400C-EA04-4607-A6D8DD3852FF}"/>
                </a:ext>
              </a:extLst>
            </p:cNvPr>
            <p:cNvSpPr txBox="1"/>
            <p:nvPr/>
          </p:nvSpPr>
          <p:spPr>
            <a:xfrm>
              <a:off x="5267389" y="2321673"/>
              <a:ext cx="5323214" cy="100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 Healthcare</a:t>
              </a:r>
            </a:p>
            <a:p>
              <a:pPr>
                <a:spcAft>
                  <a:spcPts val="800"/>
                </a:spcAft>
              </a:pPr>
              <a:r>
                <a:rPr lang="en-IN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U.S.: 600 N Commons Drive, Suite 110, Aurora, IL 60504</a:t>
              </a:r>
            </a:p>
            <a:p>
              <a:pPr>
                <a:spcAft>
                  <a:spcPts val="800"/>
                </a:spcAft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India: </a:t>
              </a: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401/402, 4th Floor, Pentagon P-2, Magarpatta City, Pune 411013</a:t>
              </a:r>
              <a:endPara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1691AC-D100-9075-DC70-15B10995928C}"/>
                </a:ext>
              </a:extLst>
            </p:cNvPr>
            <p:cNvCxnSpPr>
              <a:cxnSpLocks/>
            </p:cNvCxnSpPr>
            <p:nvPr/>
          </p:nvCxnSpPr>
          <p:spPr>
            <a:xfrm>
              <a:off x="5175442" y="2417954"/>
              <a:ext cx="0" cy="8357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E45BCF-F5CC-87C4-9036-C7D0CA651C1F}"/>
              </a:ext>
            </a:extLst>
          </p:cNvPr>
          <p:cNvGrpSpPr/>
          <p:nvPr/>
        </p:nvGrpSpPr>
        <p:grpSpPr>
          <a:xfrm>
            <a:off x="2547387" y="5075409"/>
            <a:ext cx="7287493" cy="460858"/>
            <a:chOff x="2547387" y="5075409"/>
            <a:chExt cx="7287493" cy="4608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0CE78F-75C0-8E70-6153-1DAA2148033C}"/>
                </a:ext>
              </a:extLst>
            </p:cNvPr>
            <p:cNvGrpSpPr/>
            <p:nvPr/>
          </p:nvGrpSpPr>
          <p:grpSpPr>
            <a:xfrm>
              <a:off x="4697757" y="5075409"/>
              <a:ext cx="1494897" cy="460858"/>
              <a:chOff x="4443635" y="5075409"/>
              <a:chExt cx="1494897" cy="46085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A0581DD-084E-EBE9-F3BC-5A8A59F8EA14}"/>
                  </a:ext>
                </a:extLst>
              </p:cNvPr>
              <p:cNvGrpSpPr/>
              <p:nvPr/>
            </p:nvGrpSpPr>
            <p:grpSpPr>
              <a:xfrm>
                <a:off x="4443635" y="5075409"/>
                <a:ext cx="460858" cy="460858"/>
                <a:chOff x="4451255" y="5075409"/>
                <a:chExt cx="460858" cy="460858"/>
              </a:xfrm>
            </p:grpSpPr>
            <p:sp>
              <p:nvSpPr>
                <p:cNvPr id="33" name="Oval 32">
                  <a:hlinkClick r:id="rId2"/>
                  <a:extLst>
                    <a:ext uri="{FF2B5EF4-FFF2-40B4-BE49-F238E27FC236}">
                      <a16:creationId xmlns:a16="http://schemas.microsoft.com/office/drawing/2014/main" id="{EF18A42C-AF9F-716B-D271-C792B0243435}"/>
                    </a:ext>
                  </a:extLst>
                </p:cNvPr>
                <p:cNvSpPr/>
                <p:nvPr/>
              </p:nvSpPr>
              <p:spPr>
                <a:xfrm>
                  <a:off x="445125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4" name="Graphic 33">
                  <a:hlinkClick r:id="rId2"/>
                  <a:extLst>
                    <a:ext uri="{FF2B5EF4-FFF2-40B4-BE49-F238E27FC236}">
                      <a16:creationId xmlns:a16="http://schemas.microsoft.com/office/drawing/2014/main" id="{F18A5029-3794-C8D5-84A9-2C762DFEF9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4418" y="5208173"/>
                  <a:ext cx="294532" cy="201662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hlinkClick r:id="rId2"/>
                <a:extLst>
                  <a:ext uri="{FF2B5EF4-FFF2-40B4-BE49-F238E27FC236}">
                    <a16:creationId xmlns:a16="http://schemas.microsoft.com/office/drawing/2014/main" id="{72101909-1AE5-A27B-4663-5A64475E0A05}"/>
                  </a:ext>
                </a:extLst>
              </p:cNvPr>
              <p:cNvSpPr txBox="1"/>
              <p:nvPr/>
            </p:nvSpPr>
            <p:spPr>
              <a:xfrm>
                <a:off x="4896768" y="5133015"/>
                <a:ext cx="104176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YouTube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3A3474-09E4-FCD2-72AF-4FBC2260E5DC}"/>
                </a:ext>
              </a:extLst>
            </p:cNvPr>
            <p:cNvGrpSpPr/>
            <p:nvPr/>
          </p:nvGrpSpPr>
          <p:grpSpPr>
            <a:xfrm>
              <a:off x="8251034" y="5075409"/>
              <a:ext cx="1583846" cy="460858"/>
              <a:chOff x="8178165" y="5075409"/>
              <a:chExt cx="1583846" cy="46085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86CAB8E-12F3-81D9-2140-4F24505E3460}"/>
                  </a:ext>
                </a:extLst>
              </p:cNvPr>
              <p:cNvGrpSpPr/>
              <p:nvPr/>
            </p:nvGrpSpPr>
            <p:grpSpPr>
              <a:xfrm>
                <a:off x="8178165" y="5075409"/>
                <a:ext cx="460858" cy="460858"/>
                <a:chOff x="8178165" y="5075409"/>
                <a:chExt cx="460858" cy="460858"/>
              </a:xfrm>
            </p:grpSpPr>
            <p:sp>
              <p:nvSpPr>
                <p:cNvPr id="28" name="Oval 27">
                  <a:hlinkClick r:id="rId5"/>
                  <a:extLst>
                    <a:ext uri="{FF2B5EF4-FFF2-40B4-BE49-F238E27FC236}">
                      <a16:creationId xmlns:a16="http://schemas.microsoft.com/office/drawing/2014/main" id="{BD9662ED-F888-7E04-C7E9-C88762D9442A}"/>
                    </a:ext>
                  </a:extLst>
                </p:cNvPr>
                <p:cNvSpPr/>
                <p:nvPr/>
              </p:nvSpPr>
              <p:spPr>
                <a:xfrm>
                  <a:off x="817816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9" name="Graphic 28">
                  <a:hlinkClick r:id="rId5"/>
                  <a:extLst>
                    <a:ext uri="{FF2B5EF4-FFF2-40B4-BE49-F238E27FC236}">
                      <a16:creationId xmlns:a16="http://schemas.microsoft.com/office/drawing/2014/main" id="{4A1461AF-75E2-CBA6-B646-75908A51D4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1444" y="5178688"/>
                  <a:ext cx="254300" cy="254300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>
                <a:hlinkClick r:id="rId5"/>
                <a:extLst>
                  <a:ext uri="{FF2B5EF4-FFF2-40B4-BE49-F238E27FC236}">
                    <a16:creationId xmlns:a16="http://schemas.microsoft.com/office/drawing/2014/main" id="{C284126F-FA88-748E-2D0C-50D0423C464C}"/>
                  </a:ext>
                </a:extLst>
              </p:cNvPr>
              <p:cNvSpPr txBox="1"/>
              <p:nvPr/>
            </p:nvSpPr>
            <p:spPr>
              <a:xfrm>
                <a:off x="8607488" y="5136561"/>
                <a:ext cx="11545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Instagram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88A10D-D244-9F93-7D75-C77ADA8E6BC3}"/>
                </a:ext>
              </a:extLst>
            </p:cNvPr>
            <p:cNvGrpSpPr/>
            <p:nvPr/>
          </p:nvGrpSpPr>
          <p:grpSpPr>
            <a:xfrm>
              <a:off x="2547387" y="5075409"/>
              <a:ext cx="1417630" cy="460858"/>
              <a:chOff x="2520238" y="5075409"/>
              <a:chExt cx="1417630" cy="460858"/>
            </a:xfrm>
          </p:grpSpPr>
          <p:sp>
            <p:nvSpPr>
              <p:cNvPr id="18" name="TextBox 17">
                <a:hlinkClick r:id="rId8"/>
                <a:extLst>
                  <a:ext uri="{FF2B5EF4-FFF2-40B4-BE49-F238E27FC236}">
                    <a16:creationId xmlns:a16="http://schemas.microsoft.com/office/drawing/2014/main" id="{8A18A35F-C0FE-65BB-3EE7-49CE159FA8B4}"/>
                  </a:ext>
                </a:extLst>
              </p:cNvPr>
              <p:cNvSpPr txBox="1"/>
              <p:nvPr/>
            </p:nvSpPr>
            <p:spPr>
              <a:xfrm>
                <a:off x="2913078" y="5136561"/>
                <a:ext cx="10247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i="0" dirty="0">
                    <a:solidFill>
                      <a:srgbClr val="000000"/>
                    </a:solidFill>
                    <a:effectLst/>
                  </a:rPr>
                  <a:t>LinkedIn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DA31B73-083F-6B90-12EF-26D85E4403EB}"/>
                  </a:ext>
                </a:extLst>
              </p:cNvPr>
              <p:cNvGrpSpPr/>
              <p:nvPr/>
            </p:nvGrpSpPr>
            <p:grpSpPr>
              <a:xfrm>
                <a:off x="2520238" y="5075409"/>
                <a:ext cx="460858" cy="460858"/>
                <a:chOff x="2504998" y="5075409"/>
                <a:chExt cx="460858" cy="460858"/>
              </a:xfrm>
            </p:grpSpPr>
            <p:sp>
              <p:nvSpPr>
                <p:cNvPr id="21" name="Oval 20">
                  <a:hlinkClick r:id="rId8"/>
                  <a:extLst>
                    <a:ext uri="{FF2B5EF4-FFF2-40B4-BE49-F238E27FC236}">
                      <a16:creationId xmlns:a16="http://schemas.microsoft.com/office/drawing/2014/main" id="{071444CA-C176-932B-C0A4-9E9988268F89}"/>
                    </a:ext>
                  </a:extLst>
                </p:cNvPr>
                <p:cNvSpPr/>
                <p:nvPr/>
              </p:nvSpPr>
              <p:spPr>
                <a:xfrm>
                  <a:off x="2504998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4" name="Graphic 23">
                  <a:hlinkClick r:id="rId8"/>
                  <a:extLst>
                    <a:ext uri="{FF2B5EF4-FFF2-40B4-BE49-F238E27FC236}">
                      <a16:creationId xmlns:a16="http://schemas.microsoft.com/office/drawing/2014/main" id="{29E1AE86-E429-1736-B3A3-5293F29C50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0737" y="5187606"/>
                  <a:ext cx="240372" cy="2364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4DE154-2569-0A4D-5033-CC20050814D0}"/>
                </a:ext>
              </a:extLst>
            </p:cNvPr>
            <p:cNvGrpSpPr/>
            <p:nvPr/>
          </p:nvGrpSpPr>
          <p:grpSpPr>
            <a:xfrm>
              <a:off x="6825203" y="5075409"/>
              <a:ext cx="693090" cy="460858"/>
              <a:chOff x="6359412" y="5075409"/>
              <a:chExt cx="693090" cy="460858"/>
            </a:xfrm>
          </p:grpSpPr>
          <p:sp>
            <p:nvSpPr>
              <p:cNvPr id="12" name="TextBox 11">
                <a:hlinkClick r:id="rId11"/>
                <a:extLst>
                  <a:ext uri="{FF2B5EF4-FFF2-40B4-BE49-F238E27FC236}">
                    <a16:creationId xmlns:a16="http://schemas.microsoft.com/office/drawing/2014/main" id="{DC8BDB5E-EC6E-42E5-4E20-E1A5A89DA42A}"/>
                  </a:ext>
                </a:extLst>
              </p:cNvPr>
              <p:cNvSpPr txBox="1"/>
              <p:nvPr/>
            </p:nvSpPr>
            <p:spPr>
              <a:xfrm>
                <a:off x="6792028" y="5136561"/>
                <a:ext cx="2604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BC03663-D26D-7D40-9BB0-4C99B2BDA9C5}"/>
                  </a:ext>
                </a:extLst>
              </p:cNvPr>
              <p:cNvGrpSpPr/>
              <p:nvPr/>
            </p:nvGrpSpPr>
            <p:grpSpPr>
              <a:xfrm>
                <a:off x="6359412" y="5075409"/>
                <a:ext cx="460858" cy="460858"/>
                <a:chOff x="6369572" y="5075409"/>
                <a:chExt cx="460858" cy="460858"/>
              </a:xfrm>
            </p:grpSpPr>
            <p:sp>
              <p:nvSpPr>
                <p:cNvPr id="15" name="Oval 14">
                  <a:hlinkClick r:id="rId11"/>
                  <a:extLst>
                    <a:ext uri="{FF2B5EF4-FFF2-40B4-BE49-F238E27FC236}">
                      <a16:creationId xmlns:a16="http://schemas.microsoft.com/office/drawing/2014/main" id="{131673FD-2F53-0A6C-4083-475B35D7C9B3}"/>
                    </a:ext>
                  </a:extLst>
                </p:cNvPr>
                <p:cNvSpPr/>
                <p:nvPr/>
              </p:nvSpPr>
              <p:spPr>
                <a:xfrm>
                  <a:off x="6369572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7" name="Graphic 16">
                  <a:hlinkClick r:id="rId11"/>
                  <a:extLst>
                    <a:ext uri="{FF2B5EF4-FFF2-40B4-BE49-F238E27FC236}">
                      <a16:creationId xmlns:a16="http://schemas.microsoft.com/office/drawing/2014/main" id="{21BAD192-E587-2C7E-C2A9-51B75F8E66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9764" y="5184342"/>
                  <a:ext cx="260474" cy="24299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7941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C75E-DBB9-B0A6-5F9A-AF9D71A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 Agile Principles</a:t>
            </a:r>
            <a:endParaRPr lang="en-US" sz="2600" u="sng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Agile Project Management Archives - Strona 4 z 5 - Cybermediana">
            <a:extLst>
              <a:ext uri="{FF2B5EF4-FFF2-40B4-BE49-F238E27FC236}">
                <a16:creationId xmlns:a16="http://schemas.microsoft.com/office/drawing/2014/main" id="{B4B9FA46-89A4-7C22-E7E8-BCC158E9D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2384881"/>
            <a:ext cx="7188199" cy="208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8CA2F3D-DB8B-6A06-DE68-DDB2FDD4B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4462" y="630936"/>
            <a:ext cx="7074409" cy="14630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7704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FB5A9B-3CCB-3191-582C-15BC9FB98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CC53F-CF1D-D9E0-FDE7-C383E8C9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855247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GB" altLang="en-US" sz="28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Case Study: Successful Agile E-Commerce Implementation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07CEDE-2796-044A-EF92-6EE88355D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94" y="2718054"/>
            <a:ext cx="3438906" cy="32072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28600" indent="-2286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700"/>
              <a:t>Agile is a project management and software development approach that aims to be more effective.</a:t>
            </a:r>
          </a:p>
          <a:p>
            <a:pPr marL="228600" indent="-2286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700"/>
              <a:t>It focuses on delivering smaller pieces of work regularly instead of one big launch.</a:t>
            </a:r>
          </a:p>
          <a:p>
            <a:pPr marL="228600" indent="-2286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700"/>
              <a:t>This allows teams to adapt to changes quickly and provide customer value faster.</a:t>
            </a:r>
          </a:p>
        </p:txBody>
      </p:sp>
    </p:spTree>
    <p:extLst>
      <p:ext uri="{BB962C8B-B14F-4D97-AF65-F5344CB8AC3E}">
        <p14:creationId xmlns:p14="http://schemas.microsoft.com/office/powerpoint/2010/main" val="154912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F08359-6400-8B78-A807-E083EB05A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hand holding a shopping cart&#10;&#10;Description automatically generated">
            <a:extLst>
              <a:ext uri="{FF2B5EF4-FFF2-40B4-BE49-F238E27FC236}">
                <a16:creationId xmlns:a16="http://schemas.microsoft.com/office/drawing/2014/main" id="{F9EBDCB7-0B15-5B10-60A9-F5FEA7BFD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621"/>
          <a:stretch/>
        </p:blipFill>
        <p:spPr>
          <a:xfrm>
            <a:off x="3245637" y="-1"/>
            <a:ext cx="894636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  <a:noFill/>
        </p:spPr>
      </p:pic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22AA3-EBA1-792C-5F41-EF409C39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2800" dirty="0"/>
              <a:t>Why Agile for E-Commerce?</a:t>
            </a:r>
            <a:endParaRPr lang="en-US" sz="2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36554C-8BD7-A79B-DE7A-830CD2FEA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94" y="2718054"/>
            <a:ext cx="3438906" cy="32072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28600" marR="0" lvl="0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700"/>
              <a:t>Faster Time to Market</a:t>
            </a:r>
          </a:p>
          <a:p>
            <a:pPr marL="228600" marR="0" lvl="0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700"/>
              <a:t>Enhanced Customer Experience</a:t>
            </a:r>
          </a:p>
          <a:p>
            <a:pPr marL="228600" marR="0" lvl="0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700"/>
              <a:t>Continuous Improvement</a:t>
            </a:r>
          </a:p>
          <a:p>
            <a:pPr marL="228600" marR="0" lvl="0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700"/>
              <a:t>Ability to Adapt to Changing Trends</a:t>
            </a:r>
          </a:p>
          <a:p>
            <a:pPr marL="228600" marR="0" lvl="0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700"/>
              <a:t>Optimized Development Cycles</a:t>
            </a:r>
          </a:p>
          <a:p>
            <a:pPr marL="228600" marR="0" lvl="0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700"/>
              <a:t>Higher Quality</a:t>
            </a:r>
            <a:endParaRPr lang="en-US" altLang="en-US" sz="170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5F7F-2E99-38F7-C234-E962DC38BD7D}"/>
              </a:ext>
            </a:extLst>
          </p:cNvPr>
          <p:cNvSpPr txBox="1"/>
          <p:nvPr/>
        </p:nvSpPr>
        <p:spPr>
          <a:xfrm>
            <a:off x="9602828" y="6657945"/>
            <a:ext cx="258917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confbrianza.blogspot.com/2017/02/le-commerce-e-lodr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77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980</Words>
  <Application>Microsoft Office PowerPoint</Application>
  <PresentationFormat>Widescreen</PresentationFormat>
  <Paragraphs>72</Paragraphs>
  <Slides>9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Courier New</vt:lpstr>
      <vt:lpstr>Georgia</vt:lpstr>
      <vt:lpstr>Roboto Slab</vt:lpstr>
      <vt:lpstr>Trebuchet MS</vt:lpstr>
      <vt:lpstr>Wingdings</vt:lpstr>
      <vt:lpstr>Office Theme</vt:lpstr>
      <vt:lpstr>Agile Methodology: Applying for E-commerce</vt:lpstr>
      <vt:lpstr>Agile Manifesto</vt:lpstr>
      <vt:lpstr>Implementing Agile in E-Commerce</vt:lpstr>
      <vt:lpstr>Few User Stories From Ecommerce Appplication</vt:lpstr>
      <vt:lpstr>Few User Stories From Ecommerce Appplication</vt:lpstr>
      <vt:lpstr>THANK YOU</vt:lpstr>
      <vt:lpstr>Key Agile Principles</vt:lpstr>
      <vt:lpstr>Case Study: Successful Agile E-Commerce Implementation</vt:lpstr>
      <vt:lpstr>Why Agile for E-Commerce?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Kolambe</dc:creator>
  <cp:lastModifiedBy>Vivek Kolambe</cp:lastModifiedBy>
  <cp:revision>2</cp:revision>
  <dcterms:created xsi:type="dcterms:W3CDTF">2024-12-11T07:41:44Z</dcterms:created>
  <dcterms:modified xsi:type="dcterms:W3CDTF">2024-12-11T12:59:27Z</dcterms:modified>
</cp:coreProperties>
</file>