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2"/>
  </p:notesMasterIdLst>
  <p:handoutMasterIdLst>
    <p:handoutMasterId r:id="rId23"/>
  </p:handoutMasterIdLst>
  <p:sldIdLst>
    <p:sldId id="664" r:id="rId15"/>
    <p:sldId id="665" r:id="rId16"/>
    <p:sldId id="780" r:id="rId17"/>
    <p:sldId id="667" r:id="rId18"/>
    <p:sldId id="671" r:id="rId19"/>
    <p:sldId id="669" r:id="rId20"/>
    <p:sldId id="6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f/core/" TargetMode="External"/><Relationship Id="rId2" Type="http://schemas.openxmlformats.org/officeDocument/2006/relationships/hyperlink" Target="https://learn.microsoft.com/en-us/aspnet/core/" TargetMode="External"/><Relationship Id="rId1" Type="http://schemas.openxmlformats.org/officeDocument/2006/relationships/hyperlink" Target="https://learn.microsoft.com/en-us/aspnet/core/mvc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f/core/" TargetMode="External"/><Relationship Id="rId2" Type="http://schemas.openxmlformats.org/officeDocument/2006/relationships/hyperlink" Target="https://learn.microsoft.com/en-us/aspnet/core/" TargetMode="External"/><Relationship Id="rId1" Type="http://schemas.openxmlformats.org/officeDocument/2006/relationships/hyperlink" Target="https://learn.microsoft.com/en-us/aspnet/core/mvc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71D63-4B06-4B75-8320-461E9E246EC3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E9FC50-C425-4A8A-A894-1C327B845C76}">
      <dgm:prSet/>
      <dgm:spPr>
        <a:solidFill>
          <a:schemeClr val="tx2"/>
        </a:solidFill>
      </dgm:spPr>
      <dgm:t>
        <a:bodyPr/>
        <a:lstStyle/>
        <a:p>
          <a:pPr>
            <a:defRPr b="1"/>
          </a:pPr>
          <a:r>
            <a:rPr lang="en-IN"/>
            <a:t>Advantages</a:t>
          </a:r>
          <a:endParaRPr lang="en-US"/>
        </a:p>
      </dgm:t>
    </dgm:pt>
    <dgm:pt modelId="{9DE8DEAC-75B7-46F3-82AD-089BAF271B79}" type="parTrans" cxnId="{21AE21B3-1350-4C90-B816-D2958647F01B}">
      <dgm:prSet/>
      <dgm:spPr/>
      <dgm:t>
        <a:bodyPr/>
        <a:lstStyle/>
        <a:p>
          <a:endParaRPr lang="en-US"/>
        </a:p>
      </dgm:t>
    </dgm:pt>
    <dgm:pt modelId="{3402A355-7609-49FE-AFDF-226710A1DFD2}" type="sibTrans" cxnId="{21AE21B3-1350-4C90-B816-D2958647F01B}">
      <dgm:prSet/>
      <dgm:spPr/>
      <dgm:t>
        <a:bodyPr/>
        <a:lstStyle/>
        <a:p>
          <a:endParaRPr lang="en-US"/>
        </a:p>
      </dgm:t>
    </dgm:pt>
    <dgm:pt modelId="{B5036C32-8A20-49AA-9970-C501B4B5AFBD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b="1" dirty="0">
              <a:solidFill>
                <a:srgbClr val="FFC000"/>
              </a:solidFill>
            </a:rPr>
            <a:t>Separation of Concerns</a:t>
          </a:r>
          <a:r>
            <a:rPr lang="en-GB" dirty="0">
              <a:solidFill>
                <a:srgbClr val="FFC000"/>
              </a:solidFill>
            </a:rPr>
            <a:t>: </a:t>
          </a:r>
          <a:r>
            <a:rPr lang="en-GB" dirty="0"/>
            <a:t>Each layer focuses on a specific responsibility.</a:t>
          </a:r>
          <a:endParaRPr lang="en-US" dirty="0"/>
        </a:p>
      </dgm:t>
    </dgm:pt>
    <dgm:pt modelId="{19ABFCC1-F0FF-41D4-96B4-939158833768}" type="parTrans" cxnId="{90BC621C-4805-42C4-8918-5B9F885B65B7}">
      <dgm:prSet/>
      <dgm:spPr/>
      <dgm:t>
        <a:bodyPr/>
        <a:lstStyle/>
        <a:p>
          <a:endParaRPr lang="en-US"/>
        </a:p>
      </dgm:t>
    </dgm:pt>
    <dgm:pt modelId="{3B7214D3-8C9D-418C-A27D-00AE8C7E5343}" type="sibTrans" cxnId="{90BC621C-4805-42C4-8918-5B9F885B65B7}">
      <dgm:prSet/>
      <dgm:spPr/>
      <dgm:t>
        <a:bodyPr/>
        <a:lstStyle/>
        <a:p>
          <a:endParaRPr lang="en-US"/>
        </a:p>
      </dgm:t>
    </dgm:pt>
    <dgm:pt modelId="{0BE55FCF-C965-4DF4-9C40-AA5E1C43423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b="1" dirty="0">
              <a:solidFill>
                <a:srgbClr val="FFC000"/>
              </a:solidFill>
            </a:rPr>
            <a:t>Maintainability</a:t>
          </a:r>
          <a:r>
            <a:rPr lang="en-GB" dirty="0">
              <a:solidFill>
                <a:srgbClr val="FFC000"/>
              </a:solidFill>
            </a:rPr>
            <a:t>: </a:t>
          </a:r>
          <a:r>
            <a:rPr lang="en-GB" dirty="0"/>
            <a:t>Changes in one layer don't affect others.</a:t>
          </a:r>
          <a:endParaRPr lang="en-US" dirty="0"/>
        </a:p>
      </dgm:t>
    </dgm:pt>
    <dgm:pt modelId="{C6052F2C-E168-444E-91CE-F45DC5EAD659}" type="parTrans" cxnId="{F18CB738-58F6-4B7D-A3DC-B5A865BB98E4}">
      <dgm:prSet/>
      <dgm:spPr/>
      <dgm:t>
        <a:bodyPr/>
        <a:lstStyle/>
        <a:p>
          <a:endParaRPr lang="en-US"/>
        </a:p>
      </dgm:t>
    </dgm:pt>
    <dgm:pt modelId="{16C0D73B-DC6E-44F0-884E-2F90B79137D4}" type="sibTrans" cxnId="{F18CB738-58F6-4B7D-A3DC-B5A865BB98E4}">
      <dgm:prSet/>
      <dgm:spPr/>
      <dgm:t>
        <a:bodyPr/>
        <a:lstStyle/>
        <a:p>
          <a:endParaRPr lang="en-US"/>
        </a:p>
      </dgm:t>
    </dgm:pt>
    <dgm:pt modelId="{9650EE96-FA94-4E68-BFFC-AA4F781989E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b="1" dirty="0">
              <a:solidFill>
                <a:srgbClr val="FFC000"/>
              </a:solidFill>
            </a:rPr>
            <a:t>Reusability</a:t>
          </a:r>
          <a:r>
            <a:rPr lang="en-GB" dirty="0">
              <a:solidFill>
                <a:srgbClr val="FFC000"/>
              </a:solidFill>
            </a:rPr>
            <a:t>: </a:t>
          </a:r>
          <a:r>
            <a:rPr lang="en-GB" dirty="0"/>
            <a:t>Business logic and DAL can be reused across different UI technologies.</a:t>
          </a:r>
          <a:endParaRPr lang="en-US" dirty="0"/>
        </a:p>
      </dgm:t>
    </dgm:pt>
    <dgm:pt modelId="{4D4F9E81-55D9-4060-8B51-AA667BB65BC4}" type="parTrans" cxnId="{7D198260-1C3F-4D5C-84E3-BD9958883AC6}">
      <dgm:prSet/>
      <dgm:spPr/>
      <dgm:t>
        <a:bodyPr/>
        <a:lstStyle/>
        <a:p>
          <a:endParaRPr lang="en-US"/>
        </a:p>
      </dgm:t>
    </dgm:pt>
    <dgm:pt modelId="{816276D7-2F3C-45A5-BFB5-B59A839A4013}" type="sibTrans" cxnId="{7D198260-1C3F-4D5C-84E3-BD9958883AC6}">
      <dgm:prSet/>
      <dgm:spPr/>
      <dgm:t>
        <a:bodyPr/>
        <a:lstStyle/>
        <a:p>
          <a:endParaRPr lang="en-US"/>
        </a:p>
      </dgm:t>
    </dgm:pt>
    <dgm:pt modelId="{3EC0ABB9-D56A-4EAD-82E0-0933FD3C4FF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b="1" dirty="0">
              <a:solidFill>
                <a:srgbClr val="FFC000"/>
              </a:solidFill>
            </a:rPr>
            <a:t>Scalability</a:t>
          </a:r>
          <a:r>
            <a:rPr lang="en-GB" dirty="0">
              <a:solidFill>
                <a:srgbClr val="FFC000"/>
              </a:solidFill>
            </a:rPr>
            <a:t>: </a:t>
          </a:r>
          <a:r>
            <a:rPr lang="en-GB" dirty="0"/>
            <a:t>Layers can be scaled independently, such as increasing the database capacity.</a:t>
          </a:r>
          <a:endParaRPr lang="en-US" dirty="0"/>
        </a:p>
      </dgm:t>
    </dgm:pt>
    <dgm:pt modelId="{9024AEEC-1CED-4ECE-853F-D9190E163B96}" type="parTrans" cxnId="{EF062985-6F4D-4659-9403-C48156BA933D}">
      <dgm:prSet/>
      <dgm:spPr/>
      <dgm:t>
        <a:bodyPr/>
        <a:lstStyle/>
        <a:p>
          <a:endParaRPr lang="en-US"/>
        </a:p>
      </dgm:t>
    </dgm:pt>
    <dgm:pt modelId="{DD4952DE-1673-4CDF-AE3F-24436E82B308}" type="sibTrans" cxnId="{EF062985-6F4D-4659-9403-C48156BA933D}">
      <dgm:prSet/>
      <dgm:spPr/>
      <dgm:t>
        <a:bodyPr/>
        <a:lstStyle/>
        <a:p>
          <a:endParaRPr lang="en-US"/>
        </a:p>
      </dgm:t>
    </dgm:pt>
    <dgm:pt modelId="{6241672B-CD74-45C1-B0F2-7195B6AD445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b="1" dirty="0">
              <a:solidFill>
                <a:srgbClr val="FFC000"/>
              </a:solidFill>
            </a:rPr>
            <a:t>Testability</a:t>
          </a:r>
          <a:r>
            <a:rPr lang="en-GB" dirty="0">
              <a:solidFill>
                <a:srgbClr val="FFC000"/>
              </a:solidFill>
            </a:rPr>
            <a:t>: </a:t>
          </a:r>
          <a:r>
            <a:rPr lang="en-GB" dirty="0"/>
            <a:t>Layers can be tested independently.</a:t>
          </a:r>
          <a:endParaRPr lang="en-US" dirty="0"/>
        </a:p>
      </dgm:t>
    </dgm:pt>
    <dgm:pt modelId="{73B5AF2A-2732-4D28-9CD2-D061B2E4AE8B}" type="parTrans" cxnId="{32307164-9C6C-4DD8-BFF6-288752636F38}">
      <dgm:prSet/>
      <dgm:spPr/>
      <dgm:t>
        <a:bodyPr/>
        <a:lstStyle/>
        <a:p>
          <a:endParaRPr lang="en-US"/>
        </a:p>
      </dgm:t>
    </dgm:pt>
    <dgm:pt modelId="{093A12E0-7137-4122-ADA0-58DA803C1D8B}" type="sibTrans" cxnId="{32307164-9C6C-4DD8-BFF6-288752636F38}">
      <dgm:prSet/>
      <dgm:spPr/>
      <dgm:t>
        <a:bodyPr/>
        <a:lstStyle/>
        <a:p>
          <a:endParaRPr lang="en-US"/>
        </a:p>
      </dgm:t>
    </dgm:pt>
    <dgm:pt modelId="{863B9396-4FA7-4583-923E-A4730F7F1F8E}">
      <dgm:prSet/>
      <dgm:spPr>
        <a:solidFill>
          <a:schemeClr val="tx2"/>
        </a:solidFill>
      </dgm:spPr>
      <dgm:t>
        <a:bodyPr/>
        <a:lstStyle/>
        <a:p>
          <a:pPr>
            <a:defRPr b="1"/>
          </a:pPr>
          <a:endParaRPr lang="en-GB" b="1" dirty="0"/>
        </a:p>
        <a:p>
          <a:pPr>
            <a:defRPr b="1"/>
          </a:pPr>
          <a:r>
            <a:rPr lang="en-GB" b="1" dirty="0"/>
            <a:t>References </a:t>
          </a:r>
          <a:br>
            <a:rPr lang="en-GB" dirty="0"/>
          </a:br>
          <a:endParaRPr lang="en-US" dirty="0"/>
        </a:p>
      </dgm:t>
    </dgm:pt>
    <dgm:pt modelId="{8EFBFF97-17AC-463D-B297-6CB0B8A70695}" type="parTrans" cxnId="{67FCA5A6-62AC-4C3A-8FD3-BCCD455FD2AF}">
      <dgm:prSet/>
      <dgm:spPr/>
      <dgm:t>
        <a:bodyPr/>
        <a:lstStyle/>
        <a:p>
          <a:endParaRPr lang="en-US"/>
        </a:p>
      </dgm:t>
    </dgm:pt>
    <dgm:pt modelId="{9E612B6F-0A1D-4047-A774-D4E9B3A85A8E}" type="sibTrans" cxnId="{67FCA5A6-62AC-4C3A-8FD3-BCCD455FD2AF}">
      <dgm:prSet/>
      <dgm:spPr/>
      <dgm:t>
        <a:bodyPr/>
        <a:lstStyle/>
        <a:p>
          <a:endParaRPr lang="en-US"/>
        </a:p>
      </dgm:t>
    </dgm:pt>
    <dgm:pt modelId="{6B4C943B-41E5-463F-9963-874E6527114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dirty="0">
              <a:hlinkClick xmlns:r="http://schemas.openxmlformats.org/officeDocument/2006/relationships" r:id="rId1"/>
            </a:rPr>
            <a:t>https://learn.microsoft.com/en-us/aspnet/core/mvc/</a:t>
          </a:r>
          <a:endParaRPr lang="en-IN" dirty="0"/>
        </a:p>
      </dgm:t>
    </dgm:pt>
    <dgm:pt modelId="{A932E650-991A-4A65-8962-F29FCB97E5AB}" type="parTrans" cxnId="{1DCED6D0-D3DE-49DE-94DD-193FE02CDC41}">
      <dgm:prSet/>
      <dgm:spPr/>
      <dgm:t>
        <a:bodyPr/>
        <a:lstStyle/>
        <a:p>
          <a:endParaRPr lang="en-IN"/>
        </a:p>
      </dgm:t>
    </dgm:pt>
    <dgm:pt modelId="{9912BAD0-9EDE-437A-90B4-14BE8FE0E0EF}" type="sibTrans" cxnId="{1DCED6D0-D3DE-49DE-94DD-193FE02CDC41}">
      <dgm:prSet/>
      <dgm:spPr/>
      <dgm:t>
        <a:bodyPr/>
        <a:lstStyle/>
        <a:p>
          <a:endParaRPr lang="en-IN"/>
        </a:p>
      </dgm:t>
    </dgm:pt>
    <dgm:pt modelId="{BE4040AC-AA1E-4990-87D0-7E5C8B2F926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dirty="0">
              <a:hlinkClick xmlns:r="http://schemas.openxmlformats.org/officeDocument/2006/relationships" r:id="rId2"/>
            </a:rPr>
            <a:t>https://learn.microsoft.com/en-us/aspnet/core/</a:t>
          </a:r>
          <a:endParaRPr lang="en-IN" dirty="0"/>
        </a:p>
      </dgm:t>
    </dgm:pt>
    <dgm:pt modelId="{76198FD5-083B-4544-A9A7-344DF1EC712C}" type="parTrans" cxnId="{74AE76C0-62FC-4AB5-9BBB-444BB1890F8C}">
      <dgm:prSet/>
      <dgm:spPr/>
      <dgm:t>
        <a:bodyPr/>
        <a:lstStyle/>
        <a:p>
          <a:endParaRPr lang="en-IN"/>
        </a:p>
      </dgm:t>
    </dgm:pt>
    <dgm:pt modelId="{6E5DE651-9C38-4646-BF1B-7152C532F7DF}" type="sibTrans" cxnId="{74AE76C0-62FC-4AB5-9BBB-444BB1890F8C}">
      <dgm:prSet/>
      <dgm:spPr/>
      <dgm:t>
        <a:bodyPr/>
        <a:lstStyle/>
        <a:p>
          <a:endParaRPr lang="en-IN"/>
        </a:p>
      </dgm:t>
    </dgm:pt>
    <dgm:pt modelId="{648426EC-3CC5-455F-885D-C7C9E064512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dirty="0">
              <a:hlinkClick xmlns:r="http://schemas.openxmlformats.org/officeDocument/2006/relationships" r:id="rId3"/>
            </a:rPr>
            <a:t>https://learn.microsoft.com/en-us/ef/core/</a:t>
          </a:r>
          <a:endParaRPr lang="en-IN" dirty="0"/>
        </a:p>
      </dgm:t>
    </dgm:pt>
    <dgm:pt modelId="{A9E29882-9596-4FBF-AFBB-ADACE00A7D54}" type="parTrans" cxnId="{FF77096F-F343-4F9A-9A5F-3E15AF16B72D}">
      <dgm:prSet/>
      <dgm:spPr/>
      <dgm:t>
        <a:bodyPr/>
        <a:lstStyle/>
        <a:p>
          <a:endParaRPr lang="en-IN"/>
        </a:p>
      </dgm:t>
    </dgm:pt>
    <dgm:pt modelId="{39C55ADA-7109-4E8E-A44A-AD927535F1D3}" type="sibTrans" cxnId="{FF77096F-F343-4F9A-9A5F-3E15AF16B72D}">
      <dgm:prSet/>
      <dgm:spPr/>
      <dgm:t>
        <a:bodyPr/>
        <a:lstStyle/>
        <a:p>
          <a:endParaRPr lang="en-IN"/>
        </a:p>
      </dgm:t>
    </dgm:pt>
    <dgm:pt modelId="{D3832EEB-0DBF-4387-890C-42614BFBFE7B}" type="pres">
      <dgm:prSet presAssocID="{A6571D63-4B06-4B75-8320-461E9E246EC3}" presName="linear" presStyleCnt="0">
        <dgm:presLayoutVars>
          <dgm:dir/>
          <dgm:animLvl val="lvl"/>
          <dgm:resizeHandles val="exact"/>
        </dgm:presLayoutVars>
      </dgm:prSet>
      <dgm:spPr/>
    </dgm:pt>
    <dgm:pt modelId="{489655C1-7CD8-4A58-B509-24A964D3F851}" type="pres">
      <dgm:prSet presAssocID="{19E9FC50-C425-4A8A-A894-1C327B845C76}" presName="parentLin" presStyleCnt="0"/>
      <dgm:spPr/>
    </dgm:pt>
    <dgm:pt modelId="{699CB28F-5A88-459A-AD78-C639C07B3C10}" type="pres">
      <dgm:prSet presAssocID="{19E9FC50-C425-4A8A-A894-1C327B845C76}" presName="parentLeftMargin" presStyleLbl="node1" presStyleIdx="0" presStyleCnt="2"/>
      <dgm:spPr/>
    </dgm:pt>
    <dgm:pt modelId="{337DD8D8-85BB-41B9-9DF7-8B4BA7B57C49}" type="pres">
      <dgm:prSet presAssocID="{19E9FC50-C425-4A8A-A894-1C327B845C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F718A1-E130-4653-AB4F-984845B9122D}" type="pres">
      <dgm:prSet presAssocID="{19E9FC50-C425-4A8A-A894-1C327B845C76}" presName="negativeSpace" presStyleCnt="0"/>
      <dgm:spPr/>
    </dgm:pt>
    <dgm:pt modelId="{1EBCDDBE-0BB7-4285-89CA-18F902702876}" type="pres">
      <dgm:prSet presAssocID="{19E9FC50-C425-4A8A-A894-1C327B845C76}" presName="childText" presStyleLbl="conFgAcc1" presStyleIdx="0" presStyleCnt="2">
        <dgm:presLayoutVars>
          <dgm:bulletEnabled val="1"/>
        </dgm:presLayoutVars>
      </dgm:prSet>
      <dgm:spPr/>
    </dgm:pt>
    <dgm:pt modelId="{341A5611-966F-463B-8977-3E6FF41DC801}" type="pres">
      <dgm:prSet presAssocID="{3402A355-7609-49FE-AFDF-226710A1DFD2}" presName="spaceBetweenRectangles" presStyleCnt="0"/>
      <dgm:spPr/>
    </dgm:pt>
    <dgm:pt modelId="{E584645C-AA9B-4FF3-99CB-4819CF616D1E}" type="pres">
      <dgm:prSet presAssocID="{863B9396-4FA7-4583-923E-A4730F7F1F8E}" presName="parentLin" presStyleCnt="0"/>
      <dgm:spPr/>
    </dgm:pt>
    <dgm:pt modelId="{6F82E6EB-369D-4B2A-9EB2-741526F7E171}" type="pres">
      <dgm:prSet presAssocID="{863B9396-4FA7-4583-923E-A4730F7F1F8E}" presName="parentLeftMargin" presStyleLbl="node1" presStyleIdx="0" presStyleCnt="2"/>
      <dgm:spPr/>
    </dgm:pt>
    <dgm:pt modelId="{7E86C443-9CE3-4995-BFB3-14F957CA996F}" type="pres">
      <dgm:prSet presAssocID="{863B9396-4FA7-4583-923E-A4730F7F1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7BB67B-5597-4D02-BA42-A164E4FFF1AF}" type="pres">
      <dgm:prSet presAssocID="{863B9396-4FA7-4583-923E-A4730F7F1F8E}" presName="negativeSpace" presStyleCnt="0"/>
      <dgm:spPr/>
    </dgm:pt>
    <dgm:pt modelId="{A68D026A-9421-40F0-9331-AE2398475716}" type="pres">
      <dgm:prSet presAssocID="{863B9396-4FA7-4583-923E-A4730F7F1F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A8370B-5F4C-46AF-9C8B-BFEB8AEAE692}" type="presOf" srcId="{BE4040AC-AA1E-4990-87D0-7E5C8B2F9269}" destId="{A68D026A-9421-40F0-9331-AE2398475716}" srcOrd="0" destOrd="1" presId="urn:microsoft.com/office/officeart/2005/8/layout/list1"/>
    <dgm:cxn modelId="{C5E21312-F595-44EC-AFC6-0B5DC4CA324F}" type="presOf" srcId="{648426EC-3CC5-455F-885D-C7C9E064512B}" destId="{A68D026A-9421-40F0-9331-AE2398475716}" srcOrd="0" destOrd="2" presId="urn:microsoft.com/office/officeart/2005/8/layout/list1"/>
    <dgm:cxn modelId="{443B2013-1DDB-4B9C-AA73-DA785EB8B2A0}" type="presOf" srcId="{863B9396-4FA7-4583-923E-A4730F7F1F8E}" destId="{7E86C443-9CE3-4995-BFB3-14F957CA996F}" srcOrd="1" destOrd="0" presId="urn:microsoft.com/office/officeart/2005/8/layout/list1"/>
    <dgm:cxn modelId="{90BC621C-4805-42C4-8918-5B9F885B65B7}" srcId="{19E9FC50-C425-4A8A-A894-1C327B845C76}" destId="{B5036C32-8A20-49AA-9970-C501B4B5AFBD}" srcOrd="0" destOrd="0" parTransId="{19ABFCC1-F0FF-41D4-96B4-939158833768}" sibTransId="{3B7214D3-8C9D-418C-A27D-00AE8C7E5343}"/>
    <dgm:cxn modelId="{AE963E23-D195-418C-8848-F7A6B6EBFA45}" type="presOf" srcId="{0BE55FCF-C965-4DF4-9C40-AA5E1C434232}" destId="{1EBCDDBE-0BB7-4285-89CA-18F902702876}" srcOrd="0" destOrd="1" presId="urn:microsoft.com/office/officeart/2005/8/layout/list1"/>
    <dgm:cxn modelId="{F18CB738-58F6-4B7D-A3DC-B5A865BB98E4}" srcId="{19E9FC50-C425-4A8A-A894-1C327B845C76}" destId="{0BE55FCF-C965-4DF4-9C40-AA5E1C434232}" srcOrd="1" destOrd="0" parTransId="{C6052F2C-E168-444E-91CE-F45DC5EAD659}" sibTransId="{16C0D73B-DC6E-44F0-884E-2F90B79137D4}"/>
    <dgm:cxn modelId="{7D198260-1C3F-4D5C-84E3-BD9958883AC6}" srcId="{19E9FC50-C425-4A8A-A894-1C327B845C76}" destId="{9650EE96-FA94-4E68-BFFC-AA4F781989E4}" srcOrd="2" destOrd="0" parTransId="{4D4F9E81-55D9-4060-8B51-AA667BB65BC4}" sibTransId="{816276D7-2F3C-45A5-BFB5-B59A839A4013}"/>
    <dgm:cxn modelId="{32307164-9C6C-4DD8-BFF6-288752636F38}" srcId="{19E9FC50-C425-4A8A-A894-1C327B845C76}" destId="{6241672B-CD74-45C1-B0F2-7195B6AD4458}" srcOrd="4" destOrd="0" parTransId="{73B5AF2A-2732-4D28-9CD2-D061B2E4AE8B}" sibTransId="{093A12E0-7137-4122-ADA0-58DA803C1D8B}"/>
    <dgm:cxn modelId="{D2183D65-6DDA-4384-AA5F-C2A47AC0D033}" type="presOf" srcId="{A6571D63-4B06-4B75-8320-461E9E246EC3}" destId="{D3832EEB-0DBF-4387-890C-42614BFBFE7B}" srcOrd="0" destOrd="0" presId="urn:microsoft.com/office/officeart/2005/8/layout/list1"/>
    <dgm:cxn modelId="{CCDDC26C-8CC3-4FA1-88EE-6676B6C83408}" type="presOf" srcId="{6241672B-CD74-45C1-B0F2-7195B6AD4458}" destId="{1EBCDDBE-0BB7-4285-89CA-18F902702876}" srcOrd="0" destOrd="4" presId="urn:microsoft.com/office/officeart/2005/8/layout/list1"/>
    <dgm:cxn modelId="{FF77096F-F343-4F9A-9A5F-3E15AF16B72D}" srcId="{863B9396-4FA7-4583-923E-A4730F7F1F8E}" destId="{648426EC-3CC5-455F-885D-C7C9E064512B}" srcOrd="2" destOrd="0" parTransId="{A9E29882-9596-4FBF-AFBB-ADACE00A7D54}" sibTransId="{39C55ADA-7109-4E8E-A44A-AD927535F1D3}"/>
    <dgm:cxn modelId="{562E8480-C15B-404F-A748-F24C3E5F5534}" type="presOf" srcId="{3EC0ABB9-D56A-4EAD-82E0-0933FD3C4FF7}" destId="{1EBCDDBE-0BB7-4285-89CA-18F902702876}" srcOrd="0" destOrd="3" presId="urn:microsoft.com/office/officeart/2005/8/layout/list1"/>
    <dgm:cxn modelId="{EF062985-6F4D-4659-9403-C48156BA933D}" srcId="{19E9FC50-C425-4A8A-A894-1C327B845C76}" destId="{3EC0ABB9-D56A-4EAD-82E0-0933FD3C4FF7}" srcOrd="3" destOrd="0" parTransId="{9024AEEC-1CED-4ECE-853F-D9190E163B96}" sibTransId="{DD4952DE-1673-4CDF-AE3F-24436E82B308}"/>
    <dgm:cxn modelId="{67FCA5A6-62AC-4C3A-8FD3-BCCD455FD2AF}" srcId="{A6571D63-4B06-4B75-8320-461E9E246EC3}" destId="{863B9396-4FA7-4583-923E-A4730F7F1F8E}" srcOrd="1" destOrd="0" parTransId="{8EFBFF97-17AC-463D-B297-6CB0B8A70695}" sibTransId="{9E612B6F-0A1D-4047-A774-D4E9B3A85A8E}"/>
    <dgm:cxn modelId="{C3BC0BB2-AD1D-4909-B312-A70FE453EDE0}" type="presOf" srcId="{B5036C32-8A20-49AA-9970-C501B4B5AFBD}" destId="{1EBCDDBE-0BB7-4285-89CA-18F902702876}" srcOrd="0" destOrd="0" presId="urn:microsoft.com/office/officeart/2005/8/layout/list1"/>
    <dgm:cxn modelId="{E40290B2-A96C-4002-A8DD-81327E94CED5}" type="presOf" srcId="{863B9396-4FA7-4583-923E-A4730F7F1F8E}" destId="{6F82E6EB-369D-4B2A-9EB2-741526F7E171}" srcOrd="0" destOrd="0" presId="urn:microsoft.com/office/officeart/2005/8/layout/list1"/>
    <dgm:cxn modelId="{21AE21B3-1350-4C90-B816-D2958647F01B}" srcId="{A6571D63-4B06-4B75-8320-461E9E246EC3}" destId="{19E9FC50-C425-4A8A-A894-1C327B845C76}" srcOrd="0" destOrd="0" parTransId="{9DE8DEAC-75B7-46F3-82AD-089BAF271B79}" sibTransId="{3402A355-7609-49FE-AFDF-226710A1DFD2}"/>
    <dgm:cxn modelId="{7C0238B9-694B-46AA-BDCC-67CF22AA980C}" type="presOf" srcId="{6B4C943B-41E5-463F-9963-874E6527114F}" destId="{A68D026A-9421-40F0-9331-AE2398475716}" srcOrd="0" destOrd="0" presId="urn:microsoft.com/office/officeart/2005/8/layout/list1"/>
    <dgm:cxn modelId="{42289EBC-3494-487B-9C53-4340C0892030}" type="presOf" srcId="{9650EE96-FA94-4E68-BFFC-AA4F781989E4}" destId="{1EBCDDBE-0BB7-4285-89CA-18F902702876}" srcOrd="0" destOrd="2" presId="urn:microsoft.com/office/officeart/2005/8/layout/list1"/>
    <dgm:cxn modelId="{74AE76C0-62FC-4AB5-9BBB-444BB1890F8C}" srcId="{863B9396-4FA7-4583-923E-A4730F7F1F8E}" destId="{BE4040AC-AA1E-4990-87D0-7E5C8B2F9269}" srcOrd="1" destOrd="0" parTransId="{76198FD5-083B-4544-A9A7-344DF1EC712C}" sibTransId="{6E5DE651-9C38-4646-BF1B-7152C532F7DF}"/>
    <dgm:cxn modelId="{1DCED6D0-D3DE-49DE-94DD-193FE02CDC41}" srcId="{863B9396-4FA7-4583-923E-A4730F7F1F8E}" destId="{6B4C943B-41E5-463F-9963-874E6527114F}" srcOrd="0" destOrd="0" parTransId="{A932E650-991A-4A65-8962-F29FCB97E5AB}" sibTransId="{9912BAD0-9EDE-437A-90B4-14BE8FE0E0EF}"/>
    <dgm:cxn modelId="{4184C5E4-7930-432E-B371-9ABB0B33F64C}" type="presOf" srcId="{19E9FC50-C425-4A8A-A894-1C327B845C76}" destId="{699CB28F-5A88-459A-AD78-C639C07B3C10}" srcOrd="0" destOrd="0" presId="urn:microsoft.com/office/officeart/2005/8/layout/list1"/>
    <dgm:cxn modelId="{F54156E7-C32E-43D7-9436-91DE45D0CFC9}" type="presOf" srcId="{19E9FC50-C425-4A8A-A894-1C327B845C76}" destId="{337DD8D8-85BB-41B9-9DF7-8B4BA7B57C49}" srcOrd="1" destOrd="0" presId="urn:microsoft.com/office/officeart/2005/8/layout/list1"/>
    <dgm:cxn modelId="{0BBFA63C-6860-4BF7-BE60-2B5D120486D5}" type="presParOf" srcId="{D3832EEB-0DBF-4387-890C-42614BFBFE7B}" destId="{489655C1-7CD8-4A58-B509-24A964D3F851}" srcOrd="0" destOrd="0" presId="urn:microsoft.com/office/officeart/2005/8/layout/list1"/>
    <dgm:cxn modelId="{53DADAD3-DCE4-4765-AEE2-BE624CA86261}" type="presParOf" srcId="{489655C1-7CD8-4A58-B509-24A964D3F851}" destId="{699CB28F-5A88-459A-AD78-C639C07B3C10}" srcOrd="0" destOrd="0" presId="urn:microsoft.com/office/officeart/2005/8/layout/list1"/>
    <dgm:cxn modelId="{9A78AD95-B144-41BC-831D-602825ECC675}" type="presParOf" srcId="{489655C1-7CD8-4A58-B509-24A964D3F851}" destId="{337DD8D8-85BB-41B9-9DF7-8B4BA7B57C49}" srcOrd="1" destOrd="0" presId="urn:microsoft.com/office/officeart/2005/8/layout/list1"/>
    <dgm:cxn modelId="{61782E31-25B2-4F9E-A50F-AB17B0A2635F}" type="presParOf" srcId="{D3832EEB-0DBF-4387-890C-42614BFBFE7B}" destId="{D2F718A1-E130-4653-AB4F-984845B9122D}" srcOrd="1" destOrd="0" presId="urn:microsoft.com/office/officeart/2005/8/layout/list1"/>
    <dgm:cxn modelId="{46B44D18-86F3-43F2-AB41-4BABF3A0705E}" type="presParOf" srcId="{D3832EEB-0DBF-4387-890C-42614BFBFE7B}" destId="{1EBCDDBE-0BB7-4285-89CA-18F902702876}" srcOrd="2" destOrd="0" presId="urn:microsoft.com/office/officeart/2005/8/layout/list1"/>
    <dgm:cxn modelId="{6E6D815F-A1A8-4BDC-90D3-F288EA2E57B6}" type="presParOf" srcId="{D3832EEB-0DBF-4387-890C-42614BFBFE7B}" destId="{341A5611-966F-463B-8977-3E6FF41DC801}" srcOrd="3" destOrd="0" presId="urn:microsoft.com/office/officeart/2005/8/layout/list1"/>
    <dgm:cxn modelId="{7E119619-5460-4AA7-BF4F-015C24ECA24C}" type="presParOf" srcId="{D3832EEB-0DBF-4387-890C-42614BFBFE7B}" destId="{E584645C-AA9B-4FF3-99CB-4819CF616D1E}" srcOrd="4" destOrd="0" presId="urn:microsoft.com/office/officeart/2005/8/layout/list1"/>
    <dgm:cxn modelId="{9F8A46F5-80BA-4C3A-835D-664D3DCB40C3}" type="presParOf" srcId="{E584645C-AA9B-4FF3-99CB-4819CF616D1E}" destId="{6F82E6EB-369D-4B2A-9EB2-741526F7E171}" srcOrd="0" destOrd="0" presId="urn:microsoft.com/office/officeart/2005/8/layout/list1"/>
    <dgm:cxn modelId="{F5350810-DAE0-4883-B2FA-79241AA46B62}" type="presParOf" srcId="{E584645C-AA9B-4FF3-99CB-4819CF616D1E}" destId="{7E86C443-9CE3-4995-BFB3-14F957CA996F}" srcOrd="1" destOrd="0" presId="urn:microsoft.com/office/officeart/2005/8/layout/list1"/>
    <dgm:cxn modelId="{1FE4171F-2874-4FA7-A824-66DB79E8BAF9}" type="presParOf" srcId="{D3832EEB-0DBF-4387-890C-42614BFBFE7B}" destId="{727BB67B-5597-4D02-BA42-A164E4FFF1AF}" srcOrd="5" destOrd="0" presId="urn:microsoft.com/office/officeart/2005/8/layout/list1"/>
    <dgm:cxn modelId="{620F4738-1E56-4A65-94A4-EBC7ADB78C46}" type="presParOf" srcId="{D3832EEB-0DBF-4387-890C-42614BFBFE7B}" destId="{A68D026A-9421-40F0-9331-AE23984757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CDDBE-0BB7-4285-89CA-18F902702876}">
      <dsp:nvSpPr>
        <dsp:cNvPr id="0" name=""/>
        <dsp:cNvSpPr/>
      </dsp:nvSpPr>
      <dsp:spPr>
        <a:xfrm>
          <a:off x="0" y="397791"/>
          <a:ext cx="11534776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7" tIns="416560" rIns="8952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b="1" kern="1200" dirty="0">
              <a:solidFill>
                <a:srgbClr val="FFC000"/>
              </a:solidFill>
            </a:rPr>
            <a:t>Separation of Concerns</a:t>
          </a:r>
          <a:r>
            <a:rPr lang="en-GB" sz="2000" kern="1200" dirty="0">
              <a:solidFill>
                <a:srgbClr val="FFC000"/>
              </a:solidFill>
            </a:rPr>
            <a:t>: </a:t>
          </a:r>
          <a:r>
            <a:rPr lang="en-GB" sz="2000" kern="1200" dirty="0"/>
            <a:t>Each layer focuses on a specific responsibility.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b="1" kern="1200" dirty="0">
              <a:solidFill>
                <a:srgbClr val="FFC000"/>
              </a:solidFill>
            </a:rPr>
            <a:t>Maintainability</a:t>
          </a:r>
          <a:r>
            <a:rPr lang="en-GB" sz="2000" kern="1200" dirty="0">
              <a:solidFill>
                <a:srgbClr val="FFC000"/>
              </a:solidFill>
            </a:rPr>
            <a:t>: </a:t>
          </a:r>
          <a:r>
            <a:rPr lang="en-GB" sz="2000" kern="1200" dirty="0"/>
            <a:t>Changes in one layer don't affect others.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b="1" kern="1200" dirty="0">
              <a:solidFill>
                <a:srgbClr val="FFC000"/>
              </a:solidFill>
            </a:rPr>
            <a:t>Reusability</a:t>
          </a:r>
          <a:r>
            <a:rPr lang="en-GB" sz="2000" kern="1200" dirty="0">
              <a:solidFill>
                <a:srgbClr val="FFC000"/>
              </a:solidFill>
            </a:rPr>
            <a:t>: </a:t>
          </a:r>
          <a:r>
            <a:rPr lang="en-GB" sz="2000" kern="1200" dirty="0"/>
            <a:t>Business logic and DAL can be reused across different UI technologies.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b="1" kern="1200" dirty="0">
              <a:solidFill>
                <a:srgbClr val="FFC000"/>
              </a:solidFill>
            </a:rPr>
            <a:t>Scalability</a:t>
          </a:r>
          <a:r>
            <a:rPr lang="en-GB" sz="2000" kern="1200" dirty="0">
              <a:solidFill>
                <a:srgbClr val="FFC000"/>
              </a:solidFill>
            </a:rPr>
            <a:t>: </a:t>
          </a:r>
          <a:r>
            <a:rPr lang="en-GB" sz="2000" kern="1200" dirty="0"/>
            <a:t>Layers can be scaled independently, such as increasing the database capacity.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b="1" kern="1200" dirty="0">
              <a:solidFill>
                <a:srgbClr val="FFC000"/>
              </a:solidFill>
            </a:rPr>
            <a:t>Testability</a:t>
          </a:r>
          <a:r>
            <a:rPr lang="en-GB" sz="2000" kern="1200" dirty="0">
              <a:solidFill>
                <a:srgbClr val="FFC000"/>
              </a:solidFill>
            </a:rPr>
            <a:t>: </a:t>
          </a:r>
          <a:r>
            <a:rPr lang="en-GB" sz="2000" kern="1200" dirty="0"/>
            <a:t>Layers can be tested independently.</a:t>
          </a:r>
          <a:endParaRPr lang="en-US" sz="2000" kern="1200" dirty="0"/>
        </a:p>
      </dsp:txBody>
      <dsp:txXfrm>
        <a:off x="0" y="397791"/>
        <a:ext cx="11534776" cy="2142000"/>
      </dsp:txXfrm>
    </dsp:sp>
    <dsp:sp modelId="{337DD8D8-85BB-41B9-9DF7-8B4BA7B57C49}">
      <dsp:nvSpPr>
        <dsp:cNvPr id="0" name=""/>
        <dsp:cNvSpPr/>
      </dsp:nvSpPr>
      <dsp:spPr>
        <a:xfrm>
          <a:off x="576738" y="102591"/>
          <a:ext cx="8074343" cy="590400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91" tIns="0" rIns="3051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kern="1200"/>
            <a:t>Advantages</a:t>
          </a:r>
          <a:endParaRPr lang="en-US" sz="2000" kern="1200"/>
        </a:p>
      </dsp:txBody>
      <dsp:txXfrm>
        <a:off x="605559" y="131412"/>
        <a:ext cx="8016701" cy="532758"/>
      </dsp:txXfrm>
    </dsp:sp>
    <dsp:sp modelId="{A68D026A-9421-40F0-9331-AE2398475716}">
      <dsp:nvSpPr>
        <dsp:cNvPr id="0" name=""/>
        <dsp:cNvSpPr/>
      </dsp:nvSpPr>
      <dsp:spPr>
        <a:xfrm>
          <a:off x="0" y="2942992"/>
          <a:ext cx="11534776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7" tIns="416560" rIns="8952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kern="1200" dirty="0">
              <a:hlinkClick xmlns:r="http://schemas.openxmlformats.org/officeDocument/2006/relationships" r:id="rId1"/>
            </a:rPr>
            <a:t>https://learn.microsoft.com/en-us/aspnet/core/mvc/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kern="1200" dirty="0">
              <a:hlinkClick xmlns:r="http://schemas.openxmlformats.org/officeDocument/2006/relationships" r:id="rId2"/>
            </a:rPr>
            <a:t>https://learn.microsoft.com/en-us/aspnet/core/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2000" kern="1200" dirty="0">
              <a:hlinkClick xmlns:r="http://schemas.openxmlformats.org/officeDocument/2006/relationships" r:id="rId3"/>
            </a:rPr>
            <a:t>https://learn.microsoft.com/en-us/ef/core/</a:t>
          </a:r>
          <a:endParaRPr lang="en-IN" sz="2000" kern="1200" dirty="0"/>
        </a:p>
      </dsp:txBody>
      <dsp:txXfrm>
        <a:off x="0" y="2942992"/>
        <a:ext cx="11534776" cy="1512000"/>
      </dsp:txXfrm>
    </dsp:sp>
    <dsp:sp modelId="{7E86C443-9CE3-4995-BFB3-14F957CA996F}">
      <dsp:nvSpPr>
        <dsp:cNvPr id="0" name=""/>
        <dsp:cNvSpPr/>
      </dsp:nvSpPr>
      <dsp:spPr>
        <a:xfrm>
          <a:off x="576738" y="2647792"/>
          <a:ext cx="8074343" cy="590400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191" tIns="0" rIns="3051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 dirty="0"/>
            <a:t>References </a:t>
          </a:r>
          <a:br>
            <a:rPr lang="en-GB" sz="2000" kern="1200" dirty="0"/>
          </a:br>
          <a:endParaRPr lang="en-US" sz="2000" kern="1200" dirty="0"/>
        </a:p>
      </dsp:txBody>
      <dsp:txXfrm>
        <a:off x="605559" y="2676613"/>
        <a:ext cx="801670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3.svg"/><Relationship Id="rId3" Type="http://schemas.openxmlformats.org/officeDocument/2006/relationships/image" Target="../media/image36.png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3" y="2094245"/>
            <a:ext cx="4654096" cy="30114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Layered Architecture in Web Applications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Pratiksha Adatkar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D48B-7F45-CAA4-F784-6B0968E8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3" y="658757"/>
            <a:ext cx="10515600" cy="632882"/>
          </a:xfrm>
        </p:spPr>
        <p:txBody>
          <a:bodyPr/>
          <a:lstStyle/>
          <a:p>
            <a:r>
              <a:rPr lang="en-IN" dirty="0"/>
              <a:t>What is Layered Architecture?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FAA34-E0D3-7B1C-1360-E0C91FF1D084}"/>
              </a:ext>
            </a:extLst>
          </p:cNvPr>
          <p:cNvSpPr txBox="1"/>
          <p:nvPr/>
        </p:nvSpPr>
        <p:spPr>
          <a:xfrm>
            <a:off x="716604" y="1800111"/>
            <a:ext cx="1075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Definition: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Layered architecture is a software design pattern that separates an application into layers, each with a specific responsibility. This separation makes applications easier to manage, maintain, and scale.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rgbClr val="FFC000"/>
                </a:solidFill>
              </a:rPr>
              <a:t>Common Layers in Web 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Presentation Layer (UI Layer):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Handles user interactions and displays the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Business Logic Layer (BLL):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Processes user input, applies business rules, and </a:t>
            </a:r>
            <a:r>
              <a:rPr lang="en-US" altLang="en-US" dirty="0">
                <a:solidFill>
                  <a:schemeClr val="bg1"/>
                </a:solidFill>
              </a:rPr>
              <a:t>handles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data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Data Access Layer (DAL)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Manages interaction with the database or external data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Database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Stores the data and supports data queries and operations.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E9C83A-62F4-0FB2-D07F-DF457FE6A67A}"/>
              </a:ext>
            </a:extLst>
          </p:cNvPr>
          <p:cNvSpPr/>
          <p:nvPr/>
        </p:nvSpPr>
        <p:spPr>
          <a:xfrm>
            <a:off x="1615600" y="4939432"/>
            <a:ext cx="1731523" cy="7198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 Layer</a:t>
            </a:r>
            <a:endParaRPr lang="en-IN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966C18-32CA-64E9-A092-D4FDAD0F9AE3}"/>
              </a:ext>
            </a:extLst>
          </p:cNvPr>
          <p:cNvSpPr/>
          <p:nvPr/>
        </p:nvSpPr>
        <p:spPr>
          <a:xfrm>
            <a:off x="4169116" y="4910842"/>
            <a:ext cx="1731523" cy="7198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Logic Layer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9076D-1FD6-5BE5-7048-84B3AB922D23}"/>
              </a:ext>
            </a:extLst>
          </p:cNvPr>
          <p:cNvSpPr/>
          <p:nvPr/>
        </p:nvSpPr>
        <p:spPr>
          <a:xfrm>
            <a:off x="6825577" y="4886226"/>
            <a:ext cx="1731523" cy="7198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 Layer</a:t>
            </a:r>
            <a:endParaRPr lang="en-IN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A109B4-AA71-ACFB-5400-C70D5B91CD72}"/>
              </a:ext>
            </a:extLst>
          </p:cNvPr>
          <p:cNvSpPr/>
          <p:nvPr/>
        </p:nvSpPr>
        <p:spPr>
          <a:xfrm>
            <a:off x="9335311" y="4868397"/>
            <a:ext cx="1731523" cy="7198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Database Layer</a:t>
            </a:r>
            <a:endParaRPr lang="en-IN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89A643-22D6-E9C2-19DD-FC4813735376}"/>
              </a:ext>
            </a:extLst>
          </p:cNvPr>
          <p:cNvSpPr/>
          <p:nvPr/>
        </p:nvSpPr>
        <p:spPr>
          <a:xfrm>
            <a:off x="3487367" y="5041868"/>
            <a:ext cx="541505" cy="4085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C2D1C39-48F8-8954-3E91-47886441A9D2}"/>
              </a:ext>
            </a:extLst>
          </p:cNvPr>
          <p:cNvSpPr/>
          <p:nvPr/>
        </p:nvSpPr>
        <p:spPr>
          <a:xfrm>
            <a:off x="6040883" y="5066486"/>
            <a:ext cx="541505" cy="4085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9116AA-9884-2450-087C-4EC08D3C3B68}"/>
              </a:ext>
            </a:extLst>
          </p:cNvPr>
          <p:cNvSpPr/>
          <p:nvPr/>
        </p:nvSpPr>
        <p:spPr>
          <a:xfrm>
            <a:off x="8675453" y="5024041"/>
            <a:ext cx="541505" cy="4085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85" y="971431"/>
            <a:ext cx="3484881" cy="130835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Presentation Layer and Business Logic Layer (BLL)</a:t>
            </a:r>
            <a:endParaRPr lang="en-IN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BE3DC-8DCD-A1B6-3B7F-AFFA9C3F1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477" y="2435762"/>
            <a:ext cx="5860314" cy="345080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Presentation Layer (UI):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The first point of contact with the user.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In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ASP.NET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this layer is managed through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Views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Controllers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Razor Pages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It interacts with the BLL to fetch data, which it then displays to the user.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Business Logic Layer (BLL):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Handles the core business rules and logic of the application.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It performs data validation, calculations, and other operations needed to meet business requirements.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In ASP.NET , the BLL can be organized into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Managers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FA811C71-B619-E595-0816-A586E7A5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r="4801" b="-3"/>
          <a:stretch/>
        </p:blipFill>
        <p:spPr>
          <a:xfrm>
            <a:off x="6477010" y="418289"/>
            <a:ext cx="5468556" cy="546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91" y="1006827"/>
            <a:ext cx="3484881" cy="1142986"/>
          </a:xfrm>
        </p:spPr>
        <p:txBody>
          <a:bodyPr anchor="t">
            <a:noAutofit/>
          </a:bodyPr>
          <a:lstStyle/>
          <a:p>
            <a:pPr algn="ctr"/>
            <a:r>
              <a:rPr lang="en-GB" sz="2000" dirty="0"/>
              <a:t>Data Access Layer (DAL) and Database Layer</a:t>
            </a:r>
            <a:endParaRPr lang="en-IN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841F7-C8BD-AC9F-227E-77E3FEB79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477" y="2289847"/>
            <a:ext cx="5769523" cy="372669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Data Access Layer (DAL):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This layer is responsible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communicating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with the database.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encapsulates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database access, ensuring that other layers are not tightly coupled with database-specific code.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ASP.NET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Entity Framework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is commonly used in the DAL for Object-Relational Mapping (ORM).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Database Layer: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The database layer contains the actual data. It's typically implemented using SQL databases (like SQL Server, PostgreSQL, MySQL) or NoSQL (MongoDB, etc.).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DAL queries </a:t>
            </a:r>
            <a:r>
              <a:rPr lang="en-US" altLang="en-US" sz="1600" dirty="0"/>
              <a:t>are applied to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database using SQL or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LINQ 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3905DD-DECB-53D2-8F39-C0620D4A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96" y="437745"/>
            <a:ext cx="5952127" cy="5490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996-2568-A8F5-FA21-F1B2C20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261081"/>
            <a:ext cx="11534776" cy="632882"/>
          </a:xfrm>
        </p:spPr>
        <p:txBody>
          <a:bodyPr/>
          <a:lstStyle/>
          <a:p>
            <a:pPr algn="ctr"/>
            <a:r>
              <a:rPr lang="en-GB" dirty="0"/>
              <a:t>Example of Layered Architecture in Ecommerce Application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85F84C-6982-773C-5A2D-3CAEB3A3BC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86" y="3822223"/>
            <a:ext cx="2851316" cy="217606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9EF138-DF7B-747C-6C5E-C0D22AE7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47" y="1206842"/>
            <a:ext cx="2583070" cy="242959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7113CD-918D-4604-5A16-E3B3F51D4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90" y="1213507"/>
            <a:ext cx="2885636" cy="242959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8E12CB-82AA-5645-943E-AA4D3C3C5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91" y="1213508"/>
            <a:ext cx="2714085" cy="241527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5362BEF-3B40-7838-E3F3-90C6FD244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25" y="3822224"/>
            <a:ext cx="3352096" cy="217606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4DB4DC8-25E8-BABD-AF7B-67E1A47A1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3" y="1199086"/>
            <a:ext cx="2530622" cy="245188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AD623-832D-D7BD-1344-E9ABA4CAAC34}"/>
              </a:ext>
            </a:extLst>
          </p:cNvPr>
          <p:cNvCxnSpPr/>
          <p:nvPr/>
        </p:nvCxnSpPr>
        <p:spPr>
          <a:xfrm>
            <a:off x="2560960" y="2412110"/>
            <a:ext cx="406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1E0B02-522F-0EE3-0128-863BA732BFD2}"/>
              </a:ext>
            </a:extLst>
          </p:cNvPr>
          <p:cNvSpPr/>
          <p:nvPr/>
        </p:nvSpPr>
        <p:spPr>
          <a:xfrm>
            <a:off x="5446613" y="2161121"/>
            <a:ext cx="788389" cy="555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794E95-2AF8-55A9-CC52-33F45B6980B3}"/>
              </a:ext>
            </a:extLst>
          </p:cNvPr>
          <p:cNvCxnSpPr>
            <a:cxnSpLocks/>
          </p:cNvCxnSpPr>
          <p:nvPr/>
        </p:nvCxnSpPr>
        <p:spPr>
          <a:xfrm>
            <a:off x="9013133" y="2412997"/>
            <a:ext cx="40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F3DA41-9DAD-002F-807F-F0DE0201CBD8}"/>
              </a:ext>
            </a:extLst>
          </p:cNvPr>
          <p:cNvCxnSpPr>
            <a:cxnSpLocks/>
          </p:cNvCxnSpPr>
          <p:nvPr/>
        </p:nvCxnSpPr>
        <p:spPr>
          <a:xfrm>
            <a:off x="7519481" y="4791428"/>
            <a:ext cx="34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06BC9CA-1CF0-A447-DD64-ABDCD12B7987}"/>
              </a:ext>
            </a:extLst>
          </p:cNvPr>
          <p:cNvSpPr/>
          <p:nvPr/>
        </p:nvSpPr>
        <p:spPr>
          <a:xfrm rot="10800000">
            <a:off x="10623880" y="3779059"/>
            <a:ext cx="974130" cy="1012368"/>
          </a:xfrm>
          <a:prstGeom prst="bentArrow">
            <a:avLst>
              <a:gd name="adj1" fmla="val 25000"/>
              <a:gd name="adj2" fmla="val 2344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1ABD4DED-3365-765B-BF09-24464DE64EC2}"/>
              </a:ext>
            </a:extLst>
          </p:cNvPr>
          <p:cNvSpPr/>
          <p:nvPr/>
        </p:nvSpPr>
        <p:spPr>
          <a:xfrm>
            <a:off x="1499024" y="4020447"/>
            <a:ext cx="1690738" cy="1128409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4B8BCCF-6408-5EB4-16AD-7CF7BE7CC4D6}"/>
              </a:ext>
            </a:extLst>
          </p:cNvPr>
          <p:cNvSpPr/>
          <p:nvPr/>
        </p:nvSpPr>
        <p:spPr>
          <a:xfrm rot="10800000">
            <a:off x="3331849" y="4306993"/>
            <a:ext cx="788389" cy="555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B338C-3734-E093-B02F-9C5EFE02A214}"/>
              </a:ext>
            </a:extLst>
          </p:cNvPr>
          <p:cNvSpPr/>
          <p:nvPr/>
        </p:nvSpPr>
        <p:spPr>
          <a:xfrm>
            <a:off x="1252866" y="742043"/>
            <a:ext cx="2851316" cy="36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Presentation Layer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28943-A0A1-0F60-66E8-005AA3DB754B}"/>
              </a:ext>
            </a:extLst>
          </p:cNvPr>
          <p:cNvSpPr/>
          <p:nvPr/>
        </p:nvSpPr>
        <p:spPr>
          <a:xfrm>
            <a:off x="7864051" y="752276"/>
            <a:ext cx="2851316" cy="36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 Layer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2AF72-0224-27A9-6895-7CC2585C408A}"/>
              </a:ext>
            </a:extLst>
          </p:cNvPr>
          <p:cNvSpPr/>
          <p:nvPr/>
        </p:nvSpPr>
        <p:spPr>
          <a:xfrm>
            <a:off x="10719311" y="4979206"/>
            <a:ext cx="1144077" cy="91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Access Layer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4A25DC-2402-9B6D-8BF8-3F2568FC519F}"/>
              </a:ext>
            </a:extLst>
          </p:cNvPr>
          <p:cNvSpPr/>
          <p:nvPr/>
        </p:nvSpPr>
        <p:spPr>
          <a:xfrm>
            <a:off x="839996" y="5269283"/>
            <a:ext cx="2851316" cy="36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209C5-5E4C-0401-7B26-7AD74B5B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dirty="0"/>
              <a:t>Advantages and References of Layered Architecture: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B2B3022-29D3-ACAD-D94D-5EC060A1F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47185"/>
              </p:ext>
            </p:extLst>
          </p:nvPr>
        </p:nvGraphicFramePr>
        <p:xfrm>
          <a:off x="425888" y="1150208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8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Props1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545A13-B5D3-4572-A539-F7864BA665FD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65b25eb-dcb0-480c-a9eb-8e2a9c6ec334"/>
    <ds:schemaRef ds:uri="230ac05f-cdfc-4a33-a344-43aea5a182b7"/>
    <ds:schemaRef ds:uri="http://schemas.openxmlformats.org/package/2006/metadata/core-properties"/>
    <ds:schemaRef ds:uri="f94bbef5-940d-4b6a-b370-f1a0fe60494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526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Layered Architecture in Web Applications  Pratiksha Adatkar</vt:lpstr>
      <vt:lpstr>What is Layered Architecture?</vt:lpstr>
      <vt:lpstr>Presentation Layer and Business Logic Layer (BLL)</vt:lpstr>
      <vt:lpstr>Data Access Layer (DAL) and Database Layer</vt:lpstr>
      <vt:lpstr>Example of Layered Architecture in Ecommerce Application</vt:lpstr>
      <vt:lpstr>Advantages and References of Layered Architecture: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 Raskar</dc:creator>
  <cp:lastModifiedBy>Pratiksha Adatkar</cp:lastModifiedBy>
  <cp:revision>13</cp:revision>
  <dcterms:created xsi:type="dcterms:W3CDTF">2023-05-23T13:26:39Z</dcterms:created>
  <dcterms:modified xsi:type="dcterms:W3CDTF">2024-12-12T05:42:02Z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