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1"/>
  </p:notesMasterIdLst>
  <p:handoutMasterIdLst>
    <p:handoutMasterId r:id="rId22"/>
  </p:handoutMasterIdLst>
  <p:sldIdLst>
    <p:sldId id="664" r:id="rId15"/>
    <p:sldId id="665" r:id="rId16"/>
    <p:sldId id="780" r:id="rId17"/>
    <p:sldId id="781" r:id="rId18"/>
    <p:sldId id="671" r:id="rId19"/>
    <p:sldId id="6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144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9B07E-E2BA-4CA7-9C11-D0A499D898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DF5ED3C-6F0A-45D5-A901-6F9DCFB70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Response Generation</a:t>
          </a:r>
          <a:r>
            <a:rPr lang="en-US" b="0" i="0" baseline="0"/>
            <a:t>: ASP.NET generates a dynamic response (HTML, JSON, etc.).</a:t>
          </a:r>
          <a:endParaRPr lang="en-US"/>
        </a:p>
      </dgm:t>
    </dgm:pt>
    <dgm:pt modelId="{DE2DF12D-FDA0-46C6-9BE9-0289DA6C932D}" type="parTrans" cxnId="{7D0639A2-B6DD-43D5-9568-9BB723971255}">
      <dgm:prSet/>
      <dgm:spPr/>
      <dgm:t>
        <a:bodyPr/>
        <a:lstStyle/>
        <a:p>
          <a:endParaRPr lang="en-US"/>
        </a:p>
      </dgm:t>
    </dgm:pt>
    <dgm:pt modelId="{4443AEAE-394F-42AC-B4F2-AAE4408BCDB9}" type="sibTrans" cxnId="{7D0639A2-B6DD-43D5-9568-9BB723971255}">
      <dgm:prSet/>
      <dgm:spPr/>
      <dgm:t>
        <a:bodyPr/>
        <a:lstStyle/>
        <a:p>
          <a:endParaRPr lang="en-US"/>
        </a:p>
      </dgm:t>
    </dgm:pt>
    <dgm:pt modelId="{FB564C95-E00A-48E2-B692-73FAC300E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IIS Final Processing</a:t>
          </a:r>
          <a:r>
            <a:rPr lang="en-US" b="0" i="0" baseline="0"/>
            <a:t>: IIS may apply additional features like caching or compression before sending the response.</a:t>
          </a:r>
          <a:endParaRPr lang="en-US"/>
        </a:p>
      </dgm:t>
    </dgm:pt>
    <dgm:pt modelId="{01972CEC-76D1-4793-8B98-FE578E3B8CC4}" type="parTrans" cxnId="{CA24430E-17F4-4A16-A013-3C8ECBEEC2E2}">
      <dgm:prSet/>
      <dgm:spPr/>
      <dgm:t>
        <a:bodyPr/>
        <a:lstStyle/>
        <a:p>
          <a:endParaRPr lang="en-US"/>
        </a:p>
      </dgm:t>
    </dgm:pt>
    <dgm:pt modelId="{9876A9F2-8586-4C34-9A1C-90E6A8BB9D3E}" type="sibTrans" cxnId="{CA24430E-17F4-4A16-A013-3C8ECBEEC2E2}">
      <dgm:prSet/>
      <dgm:spPr/>
      <dgm:t>
        <a:bodyPr/>
        <a:lstStyle/>
        <a:p>
          <a:endParaRPr lang="en-US"/>
        </a:p>
      </dgm:t>
    </dgm:pt>
    <dgm:pt modelId="{65A10484-BD85-4B16-A788-7DD8D863B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Client Receives Response</a:t>
          </a:r>
          <a:r>
            <a:rPr lang="en-US" b="0" i="0" baseline="0"/>
            <a:t>: The client’s browser processes the response and renders the output (HTML page, JSON, etc.). </a:t>
          </a:r>
          <a:endParaRPr lang="en-US"/>
        </a:p>
      </dgm:t>
    </dgm:pt>
    <dgm:pt modelId="{2F1E4F51-296C-4DA7-9347-C4246D43E231}" type="parTrans" cxnId="{ECBE9C82-FA3F-4B33-BA22-9BBDA93EF554}">
      <dgm:prSet/>
      <dgm:spPr/>
      <dgm:t>
        <a:bodyPr/>
        <a:lstStyle/>
        <a:p>
          <a:endParaRPr lang="en-US"/>
        </a:p>
      </dgm:t>
    </dgm:pt>
    <dgm:pt modelId="{15C0F47D-DDFB-4054-B315-55CE1694DBD5}" type="sibTrans" cxnId="{ECBE9C82-FA3F-4B33-BA22-9BBDA93EF554}">
      <dgm:prSet/>
      <dgm:spPr/>
      <dgm:t>
        <a:bodyPr/>
        <a:lstStyle/>
        <a:p>
          <a:endParaRPr lang="en-US"/>
        </a:p>
      </dgm:t>
    </dgm:pt>
    <dgm:pt modelId="{D878817D-5EAC-460A-B9D0-ED484BCF465D}" type="pres">
      <dgm:prSet presAssocID="{0D79B07E-E2BA-4CA7-9C11-D0A499D8989C}" presName="root" presStyleCnt="0">
        <dgm:presLayoutVars>
          <dgm:dir/>
          <dgm:resizeHandles val="exact"/>
        </dgm:presLayoutVars>
      </dgm:prSet>
      <dgm:spPr/>
    </dgm:pt>
    <dgm:pt modelId="{3AB78A43-A660-4E19-8778-96425C338EBE}" type="pres">
      <dgm:prSet presAssocID="{4DF5ED3C-6F0A-45D5-A901-6F9DCFB70C2B}" presName="compNode" presStyleCnt="0"/>
      <dgm:spPr/>
    </dgm:pt>
    <dgm:pt modelId="{A15FA165-3778-4E81-B222-E7DF8A7C7007}" type="pres">
      <dgm:prSet presAssocID="{4DF5ED3C-6F0A-45D5-A901-6F9DCFB70C2B}" presName="bgRect" presStyleLbl="bgShp" presStyleIdx="0" presStyleCnt="3"/>
      <dgm:spPr/>
    </dgm:pt>
    <dgm:pt modelId="{FFA17292-4EF9-41AD-866D-69C04C266497}" type="pres">
      <dgm:prSet presAssocID="{4DF5ED3C-6F0A-45D5-A901-6F9DCFB70C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037CA31-5AC9-4B74-B271-4D4D03A6B38F}" type="pres">
      <dgm:prSet presAssocID="{4DF5ED3C-6F0A-45D5-A901-6F9DCFB70C2B}" presName="spaceRect" presStyleCnt="0"/>
      <dgm:spPr/>
    </dgm:pt>
    <dgm:pt modelId="{D4D14B3F-F2AB-477C-9B67-C5870331CE04}" type="pres">
      <dgm:prSet presAssocID="{4DF5ED3C-6F0A-45D5-A901-6F9DCFB70C2B}" presName="parTx" presStyleLbl="revTx" presStyleIdx="0" presStyleCnt="3">
        <dgm:presLayoutVars>
          <dgm:chMax val="0"/>
          <dgm:chPref val="0"/>
        </dgm:presLayoutVars>
      </dgm:prSet>
      <dgm:spPr/>
    </dgm:pt>
    <dgm:pt modelId="{A73FFD36-C9A1-41C5-974E-D1F8339BC535}" type="pres">
      <dgm:prSet presAssocID="{4443AEAE-394F-42AC-B4F2-AAE4408BCDB9}" presName="sibTrans" presStyleCnt="0"/>
      <dgm:spPr/>
    </dgm:pt>
    <dgm:pt modelId="{F5A38BE4-DDD9-472F-94BD-D2344D6973C1}" type="pres">
      <dgm:prSet presAssocID="{FB564C95-E00A-48E2-B692-73FAC300EA6D}" presName="compNode" presStyleCnt="0"/>
      <dgm:spPr/>
    </dgm:pt>
    <dgm:pt modelId="{F9208CF5-7307-454C-8EE4-BCB125425C5C}" type="pres">
      <dgm:prSet presAssocID="{FB564C95-E00A-48E2-B692-73FAC300EA6D}" presName="bgRect" presStyleLbl="bgShp" presStyleIdx="1" presStyleCnt="3"/>
      <dgm:spPr/>
    </dgm:pt>
    <dgm:pt modelId="{62F3137C-035F-4A39-B1C7-0022F9924592}" type="pres">
      <dgm:prSet presAssocID="{FB564C95-E00A-48E2-B692-73FAC300EA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F7D8E75-3217-4F09-94C6-BDED20F1ECD3}" type="pres">
      <dgm:prSet presAssocID="{FB564C95-E00A-48E2-B692-73FAC300EA6D}" presName="spaceRect" presStyleCnt="0"/>
      <dgm:spPr/>
    </dgm:pt>
    <dgm:pt modelId="{019684E5-4BC9-4567-AFEB-EE4FC495C94C}" type="pres">
      <dgm:prSet presAssocID="{FB564C95-E00A-48E2-B692-73FAC300EA6D}" presName="parTx" presStyleLbl="revTx" presStyleIdx="1" presStyleCnt="3">
        <dgm:presLayoutVars>
          <dgm:chMax val="0"/>
          <dgm:chPref val="0"/>
        </dgm:presLayoutVars>
      </dgm:prSet>
      <dgm:spPr/>
    </dgm:pt>
    <dgm:pt modelId="{653AEB25-FF7D-47D6-B1A5-33C3C5CFF8F3}" type="pres">
      <dgm:prSet presAssocID="{9876A9F2-8586-4C34-9A1C-90E6A8BB9D3E}" presName="sibTrans" presStyleCnt="0"/>
      <dgm:spPr/>
    </dgm:pt>
    <dgm:pt modelId="{1690A1C6-9DBE-40D7-A73C-39B8FF5CEDB1}" type="pres">
      <dgm:prSet presAssocID="{65A10484-BD85-4B16-A788-7DD8D863B420}" presName="compNode" presStyleCnt="0"/>
      <dgm:spPr/>
    </dgm:pt>
    <dgm:pt modelId="{7741E965-3A25-4F99-B6B1-ECA82291932F}" type="pres">
      <dgm:prSet presAssocID="{65A10484-BD85-4B16-A788-7DD8D863B420}" presName="bgRect" presStyleLbl="bgShp" presStyleIdx="2" presStyleCnt="3"/>
      <dgm:spPr/>
    </dgm:pt>
    <dgm:pt modelId="{DF9EF93C-C33D-4B7A-92ED-9C7BBCB6FA96}" type="pres">
      <dgm:prSet presAssocID="{65A10484-BD85-4B16-A788-7DD8D863B4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1BC54D3-4DBA-4732-9BDF-9B5706A60CA8}" type="pres">
      <dgm:prSet presAssocID="{65A10484-BD85-4B16-A788-7DD8D863B420}" presName="spaceRect" presStyleCnt="0"/>
      <dgm:spPr/>
    </dgm:pt>
    <dgm:pt modelId="{B4FC8C39-218A-4437-B301-B01AB43F9B11}" type="pres">
      <dgm:prSet presAssocID="{65A10484-BD85-4B16-A788-7DD8D863B4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24430E-17F4-4A16-A013-3C8ECBEEC2E2}" srcId="{0D79B07E-E2BA-4CA7-9C11-D0A499D8989C}" destId="{FB564C95-E00A-48E2-B692-73FAC300EA6D}" srcOrd="1" destOrd="0" parTransId="{01972CEC-76D1-4793-8B98-FE578E3B8CC4}" sibTransId="{9876A9F2-8586-4C34-9A1C-90E6A8BB9D3E}"/>
    <dgm:cxn modelId="{05D6B918-F545-4A4F-800D-0DCC4D7AD20F}" type="presOf" srcId="{FB564C95-E00A-48E2-B692-73FAC300EA6D}" destId="{019684E5-4BC9-4567-AFEB-EE4FC495C94C}" srcOrd="0" destOrd="0" presId="urn:microsoft.com/office/officeart/2018/2/layout/IconVerticalSolidList"/>
    <dgm:cxn modelId="{20DC413B-DCB7-42AD-B6D6-7872AC296F44}" type="presOf" srcId="{0D79B07E-E2BA-4CA7-9C11-D0A499D8989C}" destId="{D878817D-5EAC-460A-B9D0-ED484BCF465D}" srcOrd="0" destOrd="0" presId="urn:microsoft.com/office/officeart/2018/2/layout/IconVerticalSolidList"/>
    <dgm:cxn modelId="{55B92D5C-1BA6-44B3-9853-497D80476F6C}" type="presOf" srcId="{4DF5ED3C-6F0A-45D5-A901-6F9DCFB70C2B}" destId="{D4D14B3F-F2AB-477C-9B67-C5870331CE04}" srcOrd="0" destOrd="0" presId="urn:microsoft.com/office/officeart/2018/2/layout/IconVerticalSolidList"/>
    <dgm:cxn modelId="{ECBE9C82-FA3F-4B33-BA22-9BBDA93EF554}" srcId="{0D79B07E-E2BA-4CA7-9C11-D0A499D8989C}" destId="{65A10484-BD85-4B16-A788-7DD8D863B420}" srcOrd="2" destOrd="0" parTransId="{2F1E4F51-296C-4DA7-9347-C4246D43E231}" sibTransId="{15C0F47D-DDFB-4054-B315-55CE1694DBD5}"/>
    <dgm:cxn modelId="{7D0639A2-B6DD-43D5-9568-9BB723971255}" srcId="{0D79B07E-E2BA-4CA7-9C11-D0A499D8989C}" destId="{4DF5ED3C-6F0A-45D5-A901-6F9DCFB70C2B}" srcOrd="0" destOrd="0" parTransId="{DE2DF12D-FDA0-46C6-9BE9-0289DA6C932D}" sibTransId="{4443AEAE-394F-42AC-B4F2-AAE4408BCDB9}"/>
    <dgm:cxn modelId="{38CD81FB-E336-4E0E-8355-41E2805FC62A}" type="presOf" srcId="{65A10484-BD85-4B16-A788-7DD8D863B420}" destId="{B4FC8C39-218A-4437-B301-B01AB43F9B11}" srcOrd="0" destOrd="0" presId="urn:microsoft.com/office/officeart/2018/2/layout/IconVerticalSolidList"/>
    <dgm:cxn modelId="{13777724-30BC-416E-B574-E2DC5FA1D3D6}" type="presParOf" srcId="{D878817D-5EAC-460A-B9D0-ED484BCF465D}" destId="{3AB78A43-A660-4E19-8778-96425C338EBE}" srcOrd="0" destOrd="0" presId="urn:microsoft.com/office/officeart/2018/2/layout/IconVerticalSolidList"/>
    <dgm:cxn modelId="{205F6F71-4798-4269-AA18-907BFB6F9A06}" type="presParOf" srcId="{3AB78A43-A660-4E19-8778-96425C338EBE}" destId="{A15FA165-3778-4E81-B222-E7DF8A7C7007}" srcOrd="0" destOrd="0" presId="urn:microsoft.com/office/officeart/2018/2/layout/IconVerticalSolidList"/>
    <dgm:cxn modelId="{7E394F62-635C-4095-837F-01425CFBE2C5}" type="presParOf" srcId="{3AB78A43-A660-4E19-8778-96425C338EBE}" destId="{FFA17292-4EF9-41AD-866D-69C04C266497}" srcOrd="1" destOrd="0" presId="urn:microsoft.com/office/officeart/2018/2/layout/IconVerticalSolidList"/>
    <dgm:cxn modelId="{D800E62A-83B0-437B-832D-82FBFA10E08B}" type="presParOf" srcId="{3AB78A43-A660-4E19-8778-96425C338EBE}" destId="{F037CA31-5AC9-4B74-B271-4D4D03A6B38F}" srcOrd="2" destOrd="0" presId="urn:microsoft.com/office/officeart/2018/2/layout/IconVerticalSolidList"/>
    <dgm:cxn modelId="{A94F724E-3ABC-4BB0-9221-003D51C852DE}" type="presParOf" srcId="{3AB78A43-A660-4E19-8778-96425C338EBE}" destId="{D4D14B3F-F2AB-477C-9B67-C5870331CE04}" srcOrd="3" destOrd="0" presId="urn:microsoft.com/office/officeart/2018/2/layout/IconVerticalSolidList"/>
    <dgm:cxn modelId="{E21D7747-F10E-4304-B4BB-B0AD2D227341}" type="presParOf" srcId="{D878817D-5EAC-460A-B9D0-ED484BCF465D}" destId="{A73FFD36-C9A1-41C5-974E-D1F8339BC535}" srcOrd="1" destOrd="0" presId="urn:microsoft.com/office/officeart/2018/2/layout/IconVerticalSolidList"/>
    <dgm:cxn modelId="{5CF9159C-3EC0-444B-91C4-688252DD83AC}" type="presParOf" srcId="{D878817D-5EAC-460A-B9D0-ED484BCF465D}" destId="{F5A38BE4-DDD9-472F-94BD-D2344D6973C1}" srcOrd="2" destOrd="0" presId="urn:microsoft.com/office/officeart/2018/2/layout/IconVerticalSolidList"/>
    <dgm:cxn modelId="{D2C8052C-2544-4532-8111-8F53FB8C15A4}" type="presParOf" srcId="{F5A38BE4-DDD9-472F-94BD-D2344D6973C1}" destId="{F9208CF5-7307-454C-8EE4-BCB125425C5C}" srcOrd="0" destOrd="0" presId="urn:microsoft.com/office/officeart/2018/2/layout/IconVerticalSolidList"/>
    <dgm:cxn modelId="{CE88667F-AFF4-417D-923C-ACCF6A544F47}" type="presParOf" srcId="{F5A38BE4-DDD9-472F-94BD-D2344D6973C1}" destId="{62F3137C-035F-4A39-B1C7-0022F9924592}" srcOrd="1" destOrd="0" presId="urn:microsoft.com/office/officeart/2018/2/layout/IconVerticalSolidList"/>
    <dgm:cxn modelId="{066AEB2D-354C-457B-B0E1-755337EA57A7}" type="presParOf" srcId="{F5A38BE4-DDD9-472F-94BD-D2344D6973C1}" destId="{AF7D8E75-3217-4F09-94C6-BDED20F1ECD3}" srcOrd="2" destOrd="0" presId="urn:microsoft.com/office/officeart/2018/2/layout/IconVerticalSolidList"/>
    <dgm:cxn modelId="{624684DE-4EDA-42D3-A507-57833F296A94}" type="presParOf" srcId="{F5A38BE4-DDD9-472F-94BD-D2344D6973C1}" destId="{019684E5-4BC9-4567-AFEB-EE4FC495C94C}" srcOrd="3" destOrd="0" presId="urn:microsoft.com/office/officeart/2018/2/layout/IconVerticalSolidList"/>
    <dgm:cxn modelId="{D67F9ED9-C2D2-4EB4-8465-BEAD9A25F9C0}" type="presParOf" srcId="{D878817D-5EAC-460A-B9D0-ED484BCF465D}" destId="{653AEB25-FF7D-47D6-B1A5-33C3C5CFF8F3}" srcOrd="3" destOrd="0" presId="urn:microsoft.com/office/officeart/2018/2/layout/IconVerticalSolidList"/>
    <dgm:cxn modelId="{8B587610-09AA-4702-B942-8B9DF514B67D}" type="presParOf" srcId="{D878817D-5EAC-460A-B9D0-ED484BCF465D}" destId="{1690A1C6-9DBE-40D7-A73C-39B8FF5CEDB1}" srcOrd="4" destOrd="0" presId="urn:microsoft.com/office/officeart/2018/2/layout/IconVerticalSolidList"/>
    <dgm:cxn modelId="{8B789B35-5828-41DA-AFD2-ED063C04EC5B}" type="presParOf" srcId="{1690A1C6-9DBE-40D7-A73C-39B8FF5CEDB1}" destId="{7741E965-3A25-4F99-B6B1-ECA82291932F}" srcOrd="0" destOrd="0" presId="urn:microsoft.com/office/officeart/2018/2/layout/IconVerticalSolidList"/>
    <dgm:cxn modelId="{94C991FE-9B7A-471F-A6B0-47063883402C}" type="presParOf" srcId="{1690A1C6-9DBE-40D7-A73C-39B8FF5CEDB1}" destId="{DF9EF93C-C33D-4B7A-92ED-9C7BBCB6FA96}" srcOrd="1" destOrd="0" presId="urn:microsoft.com/office/officeart/2018/2/layout/IconVerticalSolidList"/>
    <dgm:cxn modelId="{844E2386-6C0F-4F22-9E96-F130A110685B}" type="presParOf" srcId="{1690A1C6-9DBE-40D7-A73C-39B8FF5CEDB1}" destId="{91BC54D3-4DBA-4732-9BDF-9B5706A60CA8}" srcOrd="2" destOrd="0" presId="urn:microsoft.com/office/officeart/2018/2/layout/IconVerticalSolidList"/>
    <dgm:cxn modelId="{B13743CD-DC2B-4259-B194-A4AF0DE4A140}" type="presParOf" srcId="{1690A1C6-9DBE-40D7-A73C-39B8FF5CEDB1}" destId="{B4FC8C39-218A-4437-B301-B01AB43F9B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FA165-3778-4E81-B222-E7DF8A7C7007}">
      <dsp:nvSpPr>
        <dsp:cNvPr id="0" name=""/>
        <dsp:cNvSpPr/>
      </dsp:nvSpPr>
      <dsp:spPr>
        <a:xfrm>
          <a:off x="0" y="556"/>
          <a:ext cx="11534776" cy="13018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17292-4EF9-41AD-866D-69C04C266497}">
      <dsp:nvSpPr>
        <dsp:cNvPr id="0" name=""/>
        <dsp:cNvSpPr/>
      </dsp:nvSpPr>
      <dsp:spPr>
        <a:xfrm>
          <a:off x="393809" y="293472"/>
          <a:ext cx="716016" cy="716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14B3F-F2AB-477C-9B67-C5870331CE04}">
      <dsp:nvSpPr>
        <dsp:cNvPr id="0" name=""/>
        <dsp:cNvSpPr/>
      </dsp:nvSpPr>
      <dsp:spPr>
        <a:xfrm>
          <a:off x="1503635" y="556"/>
          <a:ext cx="10031140" cy="1301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79" tIns="137779" rIns="137779" bIns="1377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Response Generation</a:t>
          </a:r>
          <a:r>
            <a:rPr lang="en-US" sz="2500" b="0" i="0" kern="1200" baseline="0"/>
            <a:t>: ASP.NET generates a dynamic response (HTML, JSON, etc.).</a:t>
          </a:r>
          <a:endParaRPr lang="en-US" sz="2500" kern="1200"/>
        </a:p>
      </dsp:txBody>
      <dsp:txXfrm>
        <a:off x="1503635" y="556"/>
        <a:ext cx="10031140" cy="1301848"/>
      </dsp:txXfrm>
    </dsp:sp>
    <dsp:sp modelId="{F9208CF5-7307-454C-8EE4-BCB125425C5C}">
      <dsp:nvSpPr>
        <dsp:cNvPr id="0" name=""/>
        <dsp:cNvSpPr/>
      </dsp:nvSpPr>
      <dsp:spPr>
        <a:xfrm>
          <a:off x="0" y="1627867"/>
          <a:ext cx="11534776" cy="13018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3137C-035F-4A39-B1C7-0022F9924592}">
      <dsp:nvSpPr>
        <dsp:cNvPr id="0" name=""/>
        <dsp:cNvSpPr/>
      </dsp:nvSpPr>
      <dsp:spPr>
        <a:xfrm>
          <a:off x="393809" y="1920783"/>
          <a:ext cx="716016" cy="716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684E5-4BC9-4567-AFEB-EE4FC495C94C}">
      <dsp:nvSpPr>
        <dsp:cNvPr id="0" name=""/>
        <dsp:cNvSpPr/>
      </dsp:nvSpPr>
      <dsp:spPr>
        <a:xfrm>
          <a:off x="1503635" y="1627867"/>
          <a:ext cx="10031140" cy="1301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79" tIns="137779" rIns="137779" bIns="1377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IIS Final Processing</a:t>
          </a:r>
          <a:r>
            <a:rPr lang="en-US" sz="2500" b="0" i="0" kern="1200" baseline="0"/>
            <a:t>: IIS may apply additional features like caching or compression before sending the response.</a:t>
          </a:r>
          <a:endParaRPr lang="en-US" sz="2500" kern="1200"/>
        </a:p>
      </dsp:txBody>
      <dsp:txXfrm>
        <a:off x="1503635" y="1627867"/>
        <a:ext cx="10031140" cy="1301848"/>
      </dsp:txXfrm>
    </dsp:sp>
    <dsp:sp modelId="{7741E965-3A25-4F99-B6B1-ECA82291932F}">
      <dsp:nvSpPr>
        <dsp:cNvPr id="0" name=""/>
        <dsp:cNvSpPr/>
      </dsp:nvSpPr>
      <dsp:spPr>
        <a:xfrm>
          <a:off x="0" y="3255178"/>
          <a:ext cx="11534776" cy="13018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EF93C-C33D-4B7A-92ED-9C7BBCB6FA96}">
      <dsp:nvSpPr>
        <dsp:cNvPr id="0" name=""/>
        <dsp:cNvSpPr/>
      </dsp:nvSpPr>
      <dsp:spPr>
        <a:xfrm>
          <a:off x="393809" y="3548094"/>
          <a:ext cx="716016" cy="716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C8C39-218A-4437-B301-B01AB43F9B11}">
      <dsp:nvSpPr>
        <dsp:cNvPr id="0" name=""/>
        <dsp:cNvSpPr/>
      </dsp:nvSpPr>
      <dsp:spPr>
        <a:xfrm>
          <a:off x="1503635" y="3255178"/>
          <a:ext cx="10031140" cy="1301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79" tIns="137779" rIns="137779" bIns="1377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Client Receives Response</a:t>
          </a:r>
          <a:r>
            <a:rPr lang="en-US" sz="2500" b="0" i="0" kern="1200" baseline="0"/>
            <a:t>: The client’s browser processes the response and renders the output (HTML page, JSON, etc.). </a:t>
          </a:r>
          <a:endParaRPr lang="en-US" sz="2500" kern="1200"/>
        </a:p>
      </dsp:txBody>
      <dsp:txXfrm>
        <a:off x="1503635" y="3255178"/>
        <a:ext cx="10031140" cy="1301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43.svg"/><Relationship Id="rId3" Type="http://schemas.openxmlformats.org/officeDocument/2006/relationships/image" Target="../media/image36.png"/><Relationship Id="rId7" Type="http://schemas.openxmlformats.org/officeDocument/2006/relationships/image" Target="../media/image39.svg"/><Relationship Id="rId12" Type="http://schemas.openxmlformats.org/officeDocument/2006/relationships/image" Target="../media/image42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13" y="2153289"/>
            <a:ext cx="5939832" cy="30114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 ASP .NET Application Execution Flow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Shruti Kadam</a:t>
            </a:r>
            <a:br>
              <a:rPr lang="en-US" sz="2000" dirty="0">
                <a:solidFill>
                  <a:schemeClr val="bg2">
                    <a:lumMod val="90000"/>
                  </a:schemeClr>
                </a:solidFill>
              </a:rPr>
            </a:br>
            <a:endParaRPr lang="en-IN" sz="2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FAFC8-B20B-394A-3D14-71797514B107}"/>
              </a:ext>
            </a:extLst>
          </p:cNvPr>
          <p:cNvSpPr txBox="1"/>
          <p:nvPr/>
        </p:nvSpPr>
        <p:spPr>
          <a:xfrm>
            <a:off x="1798320" y="621454"/>
            <a:ext cx="780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IIS as a Web Server for Web App Hosting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41E31-92BF-D652-073C-213837233CD4}"/>
              </a:ext>
            </a:extLst>
          </p:cNvPr>
          <p:cNvSpPr txBox="1"/>
          <p:nvPr/>
        </p:nvSpPr>
        <p:spPr>
          <a:xfrm>
            <a:off x="439367" y="1298644"/>
            <a:ext cx="52804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IIS (Internet Information Services)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is a web server installed on windows  server for hosting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Remote Web user requests are received using http.sys  and passed to  IIS server (inetinfo.exe).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IIS consist of Virtual directory to maintain Web Applications List along with Application pool.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Application pool maintains a container of  work process (w3wp.exe)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CE18A-2BB1-6A9C-DD2D-201E0093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4924"/>
            <a:ext cx="5433788" cy="2489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8FD0A-9B93-4AE9-378B-3A6804C607AB}"/>
              </a:ext>
            </a:extLst>
          </p:cNvPr>
          <p:cNvSpPr txBox="1"/>
          <p:nvPr/>
        </p:nvSpPr>
        <p:spPr>
          <a:xfrm>
            <a:off x="439367" y="4207215"/>
            <a:ext cx="9669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IIS forwards requests to ASP.NET for dynamic content generation based on the URL path, mapping the request to an appropriate handler (e.g., ASPX, MVC Controller, Web API) inside w3wp.exe.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Application Pools: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IIS isolates applications into separate pools to ensure that each application runs in its own process, providing better security and stability. A request for an ASP.NET application is routed to the appropriate application pool.</a:t>
            </a:r>
          </a:p>
        </p:txBody>
      </p:sp>
    </p:spTree>
    <p:extLst>
      <p:ext uri="{BB962C8B-B14F-4D97-AF65-F5344CB8AC3E}">
        <p14:creationId xmlns:p14="http://schemas.microsoft.com/office/powerpoint/2010/main" val="3091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38" y="246999"/>
            <a:ext cx="11534776" cy="632882"/>
          </a:xfrm>
        </p:spPr>
        <p:txBody>
          <a:bodyPr/>
          <a:lstStyle/>
          <a:p>
            <a:pPr algn="ctr"/>
            <a:r>
              <a:rPr lang="en-GB"/>
              <a:t>Application Execution Flow</a:t>
            </a:r>
            <a:endParaRPr lang="en-IN" dirty="0"/>
          </a:p>
        </p:txBody>
      </p:sp>
      <p:pic>
        <p:nvPicPr>
          <p:cNvPr id="11" name="Picture 10" descr="A diagram of a computer&#10;&#10;Description automatically generated">
            <a:extLst>
              <a:ext uri="{FF2B5EF4-FFF2-40B4-BE49-F238E27FC236}">
                <a16:creationId xmlns:a16="http://schemas.microsoft.com/office/drawing/2014/main" id="{250A118A-448C-F14E-7B78-8992DB920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6" y="875842"/>
            <a:ext cx="1074928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E8703601-B540-1CB6-CE2C-6B5ACA5A2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 flipV="1">
            <a:off x="4433232" y="5886569"/>
            <a:ext cx="189568" cy="8751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Application Lifecycle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Includes initialization, handling, rendering, and cleanup.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MVC/Web Forms/Web API Handling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For Web Forms: Page lifecycle (Init, Load, Render, Unload).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For MVC/Web API: Routing to controllers, action execution, view rendering/response generation.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Middleware (ASP.NET Core)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Additional processing steps for request/response handling.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BE7045A-EC25-26E9-22A2-0788ABF4EDC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065285" y="460895"/>
            <a:ext cx="7126715" cy="5513185"/>
          </a:xfrm>
        </p:spPr>
        <p:txBody>
          <a:bodyPr>
            <a:normAutofit/>
          </a:bodyPr>
          <a:lstStyle/>
          <a:p>
            <a:r>
              <a:rPr lang="en-US" dirty="0"/>
              <a:t>Application Pool :  It is the container of the worker processes. It takes the request of the specific application from the virtual directory. </a:t>
            </a:r>
          </a:p>
          <a:p>
            <a:endParaRPr lang="en-US" dirty="0"/>
          </a:p>
          <a:p>
            <a:r>
              <a:rPr lang="en-US" dirty="0"/>
              <a:t>Worker Process: W3WP.exe runs the ASP .NET application in IIS. Each application will a worker process and a separate w3wp.exe file.</a:t>
            </a:r>
          </a:p>
          <a:p>
            <a:endParaRPr lang="en-US" dirty="0"/>
          </a:p>
          <a:p>
            <a:r>
              <a:rPr lang="en-US" dirty="0"/>
              <a:t>Virtual Directory : It is a table in IIS server that stores the details about the server applications. It contains the port number , physical address and website . </a:t>
            </a:r>
          </a:p>
          <a:p>
            <a:endParaRPr lang="en-US" dirty="0"/>
          </a:p>
          <a:p>
            <a:r>
              <a:rPr lang="en-US" dirty="0"/>
              <a:t>HTTP Modules : They are classes that have access to the incoming request . There are some http modules like Authentication , Session , Output caching , Routing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189FC5-3335-74D5-156E-EE0BEDE8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7A540-F718-ECA7-217D-5BFBFAAEACC5}"/>
              </a:ext>
            </a:extLst>
          </p:cNvPr>
          <p:cNvSpPr txBox="1"/>
          <p:nvPr/>
        </p:nvSpPr>
        <p:spPr>
          <a:xfrm>
            <a:off x="102957" y="2496205"/>
            <a:ext cx="49623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Controllers : Contains the action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Binding : We can perform model binding here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Razor View Engine : The specified view is sent to view engine for processing and sending the equivalent web response to the client through the http modules back. </a:t>
            </a:r>
          </a:p>
        </p:txBody>
      </p:sp>
    </p:spTree>
    <p:extLst>
      <p:ext uri="{BB962C8B-B14F-4D97-AF65-F5344CB8AC3E}">
        <p14:creationId xmlns:p14="http://schemas.microsoft.com/office/powerpoint/2010/main" val="356350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3996-2568-A8F5-FA21-F1B2C207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r>
              <a:rPr lang="en-GB" b="1"/>
              <a:t>FINAL RESPONSE AND CLIENT INTERACTION</a:t>
            </a:r>
            <a:endParaRPr lang="en-IN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AC719F9-2CC4-A2C0-B85C-F9A662EDB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91321"/>
              </p:ext>
            </p:extLst>
          </p:nvPr>
        </p:nvGraphicFramePr>
        <p:xfrm>
          <a:off x="328612" y="1290106"/>
          <a:ext cx="11534776" cy="455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1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545A13-B5D3-4572-A539-F7864BA665FD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f94bbef5-940d-4b6a-b370-f1a0fe60494b"/>
    <ds:schemaRef ds:uri="265b25eb-dcb0-480c-a9eb-8e2a9c6ec334"/>
    <ds:schemaRef ds:uri="http://schemas.microsoft.com/office/2006/documentManagement/types"/>
    <ds:schemaRef ds:uri="http://purl.org/dc/terms/"/>
    <ds:schemaRef ds:uri="http://schemas.microsoft.com/office/infopath/2007/PartnerControls"/>
    <ds:schemaRef ds:uri="230ac05f-cdfc-4a33-a344-43aea5a182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1247</TotalTime>
  <Words>528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Arial</vt:lpstr>
      <vt:lpstr>Calibri</vt:lpstr>
      <vt:lpstr>Courier New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  ASP .NET Application Execution Flow   Shruti Kadam </vt:lpstr>
      <vt:lpstr>PowerPoint Presentation</vt:lpstr>
      <vt:lpstr>Application Execution Flow</vt:lpstr>
      <vt:lpstr>COMPONENTS</vt:lpstr>
      <vt:lpstr>FINAL RESPONSE AND CLIENT INTERACTION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Adatkar</dc:creator>
  <cp:lastModifiedBy>Shruti Kadam</cp:lastModifiedBy>
  <cp:revision>7</cp:revision>
  <dcterms:created xsi:type="dcterms:W3CDTF">2024-12-10T10:20:32Z</dcterms:created>
  <dcterms:modified xsi:type="dcterms:W3CDTF">2024-12-12T07:45:52Z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