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3"/>
  </p:notesMasterIdLst>
  <p:handoutMasterIdLst>
    <p:handoutMasterId r:id="rId24"/>
  </p:handoutMasterIdLst>
  <p:sldIdLst>
    <p:sldId id="664" r:id="rId15"/>
    <p:sldId id="785" r:id="rId16"/>
    <p:sldId id="787" r:id="rId17"/>
    <p:sldId id="788" r:id="rId18"/>
    <p:sldId id="789" r:id="rId19"/>
    <p:sldId id="790" r:id="rId20"/>
    <p:sldId id="791" r:id="rId21"/>
    <p:sldId id="6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87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39.svg"/><Relationship Id="rId3" Type="http://schemas.openxmlformats.org/officeDocument/2006/relationships/image" Target="../media/image32.png"/><Relationship Id="rId7" Type="http://schemas.openxmlformats.org/officeDocument/2006/relationships/image" Target="../media/image35.svg"/><Relationship Id="rId12" Type="http://schemas.openxmlformats.org/officeDocument/2006/relationships/image" Target="../media/image38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067907" cy="3011431"/>
          </a:xfrm>
        </p:spPr>
        <p:txBody>
          <a:bodyPr/>
          <a:lstStyle/>
          <a:p>
            <a:r>
              <a:rPr lang="en-GB" dirty="0"/>
              <a:t>Authentication &amp; Authorization</a:t>
            </a:r>
            <a:br>
              <a:rPr lang="en-GB" dirty="0"/>
            </a:b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Swapnil Patil</a:t>
            </a:r>
            <a:endParaRPr lang="en-IN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cs typeface="Roboto Slab" pitchFamily="2" charset="0"/>
              </a:rPr>
              <a:t>Authentication</a:t>
            </a: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Authentication is the process that companies use to confirm that only the right people, services, and apps with the right permissions can get organizational resources. </a:t>
            </a: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r>
              <a:rPr lang="en-IN" dirty="0">
                <a:cs typeface="Roboto Slab" pitchFamily="2" charset="0"/>
              </a:rPr>
              <a:t>Types </a:t>
            </a:r>
            <a:br>
              <a:rPr lang="en-IN" dirty="0">
                <a:cs typeface="Roboto Slab" pitchFamily="2" charset="0"/>
              </a:rPr>
            </a:br>
            <a:r>
              <a:rPr lang="en-IN" dirty="0">
                <a:cs typeface="Roboto Slab" pitchFamily="2" charset="0"/>
              </a:rPr>
              <a:t>- </a:t>
            </a:r>
            <a:r>
              <a:rPr lang="en-IN" b="0" dirty="0">
                <a:cs typeface="Roboto Slab" pitchFamily="2" charset="0"/>
              </a:rPr>
              <a:t>Forms</a:t>
            </a:r>
            <a:br>
              <a:rPr lang="en-IN" b="0" dirty="0">
                <a:cs typeface="Roboto Slab" pitchFamily="2" charset="0"/>
              </a:rPr>
            </a:br>
            <a:r>
              <a:rPr lang="en-IN" b="0" dirty="0">
                <a:cs typeface="Roboto Slab" pitchFamily="2" charset="0"/>
              </a:rPr>
              <a:t>- Federation</a:t>
            </a:r>
            <a:br>
              <a:rPr lang="en-IN" b="0" dirty="0">
                <a:cs typeface="Roboto Slab" pitchFamily="2" charset="0"/>
              </a:rPr>
            </a:br>
            <a:r>
              <a:rPr lang="en-IN" b="0" dirty="0">
                <a:cs typeface="Roboto Slab" pitchFamily="2" charset="0"/>
              </a:rPr>
              <a:t>- JWT</a:t>
            </a:r>
            <a:br>
              <a:rPr lang="en-IN" b="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BA3EE-CA67-8604-F776-1FFCF0E8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75" y="2139351"/>
            <a:ext cx="4316541" cy="37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cs typeface="Roboto Slab" pitchFamily="2" charset="0"/>
              </a:rPr>
              <a:t>Forms Based Authentication</a:t>
            </a: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r>
              <a:rPr lang="en-US" sz="230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How it Works:</a:t>
            </a:r>
            <a:b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</a:b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- The user submits a login form (e.g., Username and Password).</a:t>
            </a:r>
            <a:b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</a:b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- On successful login, </a:t>
            </a:r>
            <a:r>
              <a:rPr lang="en-US" sz="2400" b="0" i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a ticket 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is created and sent to the client’s browser.</a:t>
            </a:r>
            <a:b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</a:b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- The server uses this ticket to identify and authenticate the user for subsequent requests.</a:t>
            </a: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br>
              <a:rPr lang="en-IN" b="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8FCB0-FE98-D43B-BB2D-FC8E50FC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96" y="2996422"/>
            <a:ext cx="44672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5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Roboto Slab" pitchFamily="2" charset="0"/>
              </a:rPr>
              <a:t>Federation</a:t>
            </a:r>
            <a:r>
              <a:rPr lang="en-IN" dirty="0">
                <a:cs typeface="Roboto Slab" pitchFamily="2" charset="0"/>
              </a:rPr>
              <a:t> Based Authentication</a:t>
            </a: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r>
              <a:rPr lang="en-US" sz="2300" b="0" dirty="0">
                <a:cs typeface="Roboto Slab" pitchFamily="2" charset="0"/>
              </a:rPr>
              <a:t>It is used in scenarios where </a:t>
            </a:r>
            <a:br>
              <a:rPr lang="en-US" sz="2300" b="0" dirty="0">
                <a:cs typeface="Roboto Slab" pitchFamily="2" charset="0"/>
              </a:rPr>
            </a:br>
            <a:r>
              <a:rPr lang="en-US" sz="2300" b="0" dirty="0">
                <a:cs typeface="Roboto Slab" pitchFamily="2" charset="0"/>
              </a:rPr>
              <a:t>- you want to use a third-party identity provider </a:t>
            </a:r>
            <a:br>
              <a:rPr lang="en-US" sz="2300" b="0" dirty="0">
                <a:cs typeface="Roboto Slab" pitchFamily="2" charset="0"/>
              </a:rPr>
            </a:br>
            <a:r>
              <a:rPr lang="en-US" sz="2300" b="0" dirty="0">
                <a:cs typeface="Roboto Slab" pitchFamily="2" charset="0"/>
              </a:rPr>
              <a:t>(such as Google, or a custom identity provider) </a:t>
            </a:r>
            <a:br>
              <a:rPr lang="en-US" sz="2300" b="0" dirty="0">
                <a:cs typeface="Roboto Slab" pitchFamily="2" charset="0"/>
              </a:rPr>
            </a:br>
            <a:r>
              <a:rPr lang="en-US" sz="2300" b="0" dirty="0">
                <a:cs typeface="Roboto Slab" pitchFamily="2" charset="0"/>
              </a:rPr>
              <a:t>to authenticate users across different applications. </a:t>
            </a:r>
            <a:br>
              <a:rPr lang="en-IN" dirty="0">
                <a:cs typeface="Roboto Slab" pitchFamily="2" charset="0"/>
              </a:rPr>
            </a:br>
            <a:b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r>
              <a:rPr lang="en-IN" dirty="0">
                <a:cs typeface="Roboto Slab" pitchFamily="2" charset="0"/>
              </a:rPr>
              <a:t>Standards:</a:t>
            </a:r>
            <a:br>
              <a:rPr lang="en-IN" dirty="0">
                <a:cs typeface="Roboto Slab" pitchFamily="2" charset="0"/>
              </a:rPr>
            </a:br>
            <a:r>
              <a:rPr lang="en-IN" sz="2400" b="0" dirty="0">
                <a:cs typeface="Roboto Slab" pitchFamily="2" charset="0"/>
              </a:rPr>
              <a:t>-  SAML (Security Assertion Markup Language): </a:t>
            </a:r>
            <a:br>
              <a:rPr lang="en-IN" sz="2400" b="0" dirty="0">
                <a:cs typeface="Roboto Slab" pitchFamily="2" charset="0"/>
              </a:rPr>
            </a:br>
            <a:r>
              <a:rPr lang="en-IN" sz="2400" b="0" dirty="0">
                <a:cs typeface="Roboto Slab" pitchFamily="2" charset="0"/>
              </a:rPr>
              <a:t>used for enterprise-level app.  </a:t>
            </a:r>
            <a:br>
              <a:rPr lang="en-IN" sz="2400" b="0" dirty="0">
                <a:cs typeface="Roboto Slab" pitchFamily="2" charset="0"/>
              </a:rPr>
            </a:br>
            <a:br>
              <a:rPr lang="en-IN" sz="2400" b="0" dirty="0">
                <a:cs typeface="Roboto Slab" pitchFamily="2" charset="0"/>
              </a:rPr>
            </a:br>
            <a:r>
              <a:rPr lang="en-IN" sz="2400" b="0" dirty="0">
                <a:cs typeface="Roboto Slab" pitchFamily="2" charset="0"/>
              </a:rPr>
              <a:t>-  OAuth Connect:                                                                                      </a:t>
            </a:r>
            <a:r>
              <a:rPr lang="en-US" sz="240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How it Works</a:t>
            </a:r>
            <a:br>
              <a:rPr lang="en-IN" sz="2400" b="0" dirty="0">
                <a:cs typeface="Roboto Slab" pitchFamily="2" charset="0"/>
              </a:rPr>
            </a:br>
            <a:r>
              <a:rPr lang="en-IN" sz="2400" b="0" dirty="0">
                <a:cs typeface="Roboto Slab" pitchFamily="2" charset="0"/>
              </a:rPr>
              <a:t>often used in conjunction with services like </a:t>
            </a:r>
            <a:br>
              <a:rPr lang="en-IN" sz="2400" b="0" dirty="0">
                <a:cs typeface="Roboto Slab" pitchFamily="2" charset="0"/>
              </a:rPr>
            </a:br>
            <a:r>
              <a:rPr lang="en-IN" sz="2400" b="0" dirty="0">
                <a:cs typeface="Roboto Slab" pitchFamily="2" charset="0"/>
              </a:rPr>
              <a:t>Azure AD, Google</a:t>
            </a:r>
            <a:br>
              <a:rPr lang="en-IN" dirty="0">
                <a:cs typeface="Roboto Slab" pitchFamily="2" charset="0"/>
              </a:rPr>
            </a:br>
            <a:br>
              <a:rPr lang="en-IN" dirty="0"/>
            </a:br>
            <a:r>
              <a:rPr lang="en-US" sz="2800" i="0" dirty="0">
                <a:solidFill>
                  <a:schemeClr val="bg2">
                    <a:lumMod val="10000"/>
                  </a:schemeClr>
                </a:solidFill>
                <a:effectLst/>
                <a:cs typeface="Roboto Slab" pitchFamily="2" charset="0"/>
              </a:rPr>
              <a:t>                                                                                  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778A4BA9-0609-AF84-6606-CD4E7E12F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20" y="645053"/>
            <a:ext cx="3467100" cy="35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1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JWT Authentication (Token-based Authentication)</a:t>
            </a:r>
            <a:r>
              <a:rPr lang="en-US" sz="2300" b="0" dirty="0"/>
              <a:t> </a:t>
            </a:r>
            <a:br>
              <a:rPr lang="en-US" sz="2300" b="0" dirty="0"/>
            </a:br>
            <a:br>
              <a:rPr lang="en-US" sz="2300" b="0" dirty="0"/>
            </a:br>
            <a:r>
              <a:rPr lang="en-US" sz="2300" b="0" dirty="0"/>
              <a:t>- JWT is a compact, URL-safe means of representing claims to be transferred between two parties. </a:t>
            </a:r>
            <a:br>
              <a:rPr lang="en-US" sz="2300" b="0" dirty="0"/>
            </a:br>
            <a:br>
              <a:rPr lang="en-US" sz="2300" b="0" dirty="0"/>
            </a:br>
            <a:r>
              <a:rPr lang="en-US" sz="2300" b="0" dirty="0"/>
              <a:t>- These claims can be digitally signed, making it a secure way to authenticate and transmit information between the client and server. </a:t>
            </a:r>
            <a:br>
              <a:rPr lang="en-US" sz="2300" b="0" dirty="0"/>
            </a:br>
            <a:br>
              <a:rPr lang="en-US" sz="2300" b="0" dirty="0"/>
            </a:br>
            <a:br>
              <a:rPr lang="en-US" sz="2300" b="0" dirty="0"/>
            </a:br>
            <a:r>
              <a:rPr lang="en-US" sz="2300" dirty="0"/>
              <a:t>JWT tokens are often used for:</a:t>
            </a:r>
            <a:br>
              <a:rPr lang="en-US" sz="2300" b="0" dirty="0"/>
            </a:br>
            <a:r>
              <a:rPr lang="en-US" sz="2300" b="0" dirty="0"/>
              <a:t>- Stateless Authentication</a:t>
            </a:r>
            <a:br>
              <a:rPr lang="en-US" sz="2300" b="0" dirty="0"/>
            </a:br>
            <a:r>
              <a:rPr lang="en-US" sz="2300" b="0" dirty="0"/>
              <a:t>- Cross-Origin Authentication</a:t>
            </a:r>
            <a:br>
              <a:rPr lang="en-US" sz="2300" b="0" dirty="0"/>
            </a:br>
            <a:r>
              <a:rPr lang="en-US" sz="2300" b="0" dirty="0"/>
              <a:t>- Scalability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6" name="Picture 5" descr="A diagram of a structure of a web token">
            <a:extLst>
              <a:ext uri="{FF2B5EF4-FFF2-40B4-BE49-F238E27FC236}">
                <a16:creationId xmlns:a16="http://schemas.microsoft.com/office/drawing/2014/main" id="{E8B2D706-4DFF-F168-DAEA-F84554DCDA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47" y="2775820"/>
            <a:ext cx="6558143" cy="32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When to Use Each? </a:t>
            </a:r>
            <a:br>
              <a:rPr lang="en-US" dirty="0"/>
            </a:br>
            <a:br>
              <a:rPr lang="en-US" dirty="0"/>
            </a:br>
            <a:r>
              <a:rPr lang="en-US" sz="2300" dirty="0"/>
              <a:t>Forms Authentication: </a:t>
            </a:r>
            <a:br>
              <a:rPr lang="en-US" sz="2300" dirty="0"/>
            </a:br>
            <a:r>
              <a:rPr lang="en-US" sz="2300" b="0" dirty="0"/>
              <a:t>Use this for simple, traditional web applications where you control user sessions and want custom login pages.</a:t>
            </a:r>
            <a:br>
              <a:rPr lang="en-US" sz="2300" b="0" dirty="0"/>
            </a:br>
            <a:br>
              <a:rPr lang="en-US" sz="2300" b="0" dirty="0"/>
            </a:br>
            <a:r>
              <a:rPr lang="en-US" sz="2300" dirty="0"/>
              <a:t>Federation Authentication: </a:t>
            </a:r>
            <a:br>
              <a:rPr lang="en-US" sz="2300" dirty="0"/>
            </a:br>
            <a:r>
              <a:rPr lang="en-US" sz="2300" b="0" dirty="0"/>
              <a:t>Use this for scenarios involving SSO or when you want to delegate authentication to a trusted identity provider (e.g., Azure AD, Google, or an enterprise SSO provider).</a:t>
            </a:r>
            <a:br>
              <a:rPr lang="en-US" sz="2300" b="0" dirty="0"/>
            </a:br>
            <a:br>
              <a:rPr lang="en-US" sz="2300" b="0" dirty="0"/>
            </a:br>
            <a:r>
              <a:rPr lang="en-US" sz="2300" dirty="0"/>
              <a:t>JWT Authentication: </a:t>
            </a:r>
            <a:br>
              <a:rPr lang="en-US" sz="2300" dirty="0"/>
            </a:br>
            <a:r>
              <a:rPr lang="en-US" sz="2300" b="0" dirty="0"/>
              <a:t>Use this when building modern web APIs, mobile apps, or SPAs where you want a stateless, scalable authentication system.</a:t>
            </a:r>
            <a:br>
              <a:rPr lang="en-US" sz="2300" b="0" dirty="0"/>
            </a:br>
            <a:br>
              <a:rPr lang="en-US" sz="2300" b="0" dirty="0"/>
            </a:br>
            <a:br>
              <a:rPr lang="en-US" sz="2300" b="0" dirty="0"/>
            </a:br>
            <a:br>
              <a:rPr lang="en-US" sz="2300" b="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7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cs typeface="Roboto Slab" pitchFamily="2" charset="0"/>
              </a:rPr>
              <a:t>Authorization</a:t>
            </a: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r>
              <a:rPr lang="en-US" sz="2400" b="0" dirty="0">
                <a:cs typeface="Roboto Slab" pitchFamily="2" charset="0"/>
              </a:rPr>
              <a:t>In role-based authorization, users are assigned one or more roles, and access to resources is granted or denied based on those roles.</a:t>
            </a: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br>
              <a:rPr lang="en-IN" dirty="0">
                <a:cs typeface="Roboto Slab" pitchFamily="2" charset="0"/>
              </a:rPr>
            </a:br>
            <a:r>
              <a:rPr lang="en-US" sz="2400" b="0" dirty="0">
                <a:cs typeface="Roboto Slab" pitchFamily="2" charset="0"/>
              </a:rPr>
              <a:t>Claim-Based Authorization</a:t>
            </a:r>
            <a:br>
              <a:rPr lang="en-US" sz="2400" b="0" dirty="0">
                <a:cs typeface="Roboto Slab" pitchFamily="2" charset="0"/>
              </a:rPr>
            </a:br>
            <a:r>
              <a:rPr lang="en-US" sz="2400" b="0" dirty="0">
                <a:cs typeface="Roboto Slab" pitchFamily="2" charset="0"/>
              </a:rPr>
              <a:t>- Claims are pieces of information about the user, such as their email, age, or any other data tied to the user’s identity. </a:t>
            </a:r>
            <a:br>
              <a:rPr lang="en-US" sz="2400" b="0" dirty="0">
                <a:cs typeface="Roboto Slab" pitchFamily="2" charset="0"/>
              </a:rPr>
            </a:br>
            <a:br>
              <a:rPr lang="en-US" sz="2400" b="0" dirty="0">
                <a:cs typeface="Roboto Slab" pitchFamily="2" charset="0"/>
              </a:rPr>
            </a:br>
            <a:r>
              <a:rPr lang="en-US" sz="2400" b="0" dirty="0">
                <a:cs typeface="Roboto Slab" pitchFamily="2" charset="0"/>
              </a:rPr>
              <a:t>- You can authorize users based on these claims.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3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473159-5b2c-4ed7-bb07-01115f7cccc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6A9124B8D554EA8AE157610A862D3" ma:contentTypeVersion="10" ma:contentTypeDescription="Create a new document." ma:contentTypeScope="" ma:versionID="9d1375178d40d130386673bb1f096df0">
  <xsd:schema xmlns:xsd="http://www.w3.org/2001/XMLSchema" xmlns:xs="http://www.w3.org/2001/XMLSchema" xmlns:p="http://schemas.microsoft.com/office/2006/metadata/properties" xmlns:ns3="a0473159-5b2c-4ed7-bb07-01115f7ccccd" targetNamespace="http://schemas.microsoft.com/office/2006/metadata/properties" ma:root="true" ma:fieldsID="33bcace53012ddda8337ddd2d3a3dc27" ns3:_="">
    <xsd:import namespace="a0473159-5b2c-4ed7-bb07-01115f7cccc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73159-5b2c-4ed7-bb07-01115f7cccc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45A13-B5D3-4572-A539-F7864BA665FD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a0473159-5b2c-4ed7-bb07-01115f7ccccd"/>
  </ds:schemaRefs>
</ds:datastoreItem>
</file>

<file path=customXml/itemProps2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1B03D9-1374-4AB8-899E-BDFFBD64A6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73159-5b2c-4ed7-bb07-01115f7cc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 PowerPoint Template-2024</Template>
  <TotalTime>234</TotalTime>
  <Words>4100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Arial</vt:lpstr>
      <vt:lpstr>Calibri</vt:lpstr>
      <vt:lpstr>Courier New</vt:lpstr>
      <vt:lpstr>Roboto Slab</vt:lpstr>
      <vt:lpstr>Wingdings</vt:lpstr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Authentication &amp; Authorization Swapnil Patil</vt:lpstr>
      <vt:lpstr>Authentication  Authentication is the process that companies use to confirm that only the right people, services, and apps with the right permissions can get organizational resources.    Types  - Forms - Federation - JWT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Forms Based Authentication  How it Works: - The user submits a login form (e.g., Username and Password). - On successful login, a ticket is created and sent to the client’s browser. - The server uses this ticket to identify and authenticate the user for subsequent requests.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Federation Based Authentication  It is used in scenarios where  - you want to use a third-party identity provider  (such as Google, or a custom identity provider)  to authenticate users across different applications.    Standards: -  SAML (Security Assertion Markup Language):  used for enterprise-level app.    -  OAuth Connect:                                                                                      How it Works often used in conjunction with services like  Azure AD, Google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JWT Authentication (Token-based Authentication)   - JWT is a compact, URL-safe means of representing claims to be transferred between two parties.   - These claims can be digitally signed, making it a secure way to authenticate and transmit information between the client and server.    JWT tokens are often used for: - Stateless Authentication - Cross-Origin Authentication - Scalability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 When to Use Each?   Forms Authentication:  Use this for simple, traditional web applications where you control user sessions and want custom login pages.  Federation Authentication:  Use this for scenarios involving SSO or when you want to delegate authentication to a trusted identity provider (e.g., Azure AD, Google, or an enterprise SSO provider).  JWT Authentication:  Use this when building modern web APIs, mobile apps, or SPAs where you want a stateless, scalable authentication system.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Authorization  In role-based authorization, users are assigned one or more roles, and access to resources is granted or denied based on those roles.   Claim-Based Authorization - Claims are pieces of information about the user, such as their email, age, or any other data tied to the user’s identity.   - You can authorize users based on these claims.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Swapnil Patil1</dc:creator>
  <cp:lastModifiedBy>Swapnil Patil1</cp:lastModifiedBy>
  <cp:revision>2</cp:revision>
  <dcterms:created xsi:type="dcterms:W3CDTF">2024-12-12T07:18:07Z</dcterms:created>
  <dcterms:modified xsi:type="dcterms:W3CDTF">2024-12-13T06:33:58Z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0x010100DE06A9124B8D554EA8AE157610A862D3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