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4" r:id="rId4"/>
    <p:sldMasterId id="2147485209" r:id="rId5"/>
    <p:sldMasterId id="2147484744" r:id="rId6"/>
    <p:sldMasterId id="2147485159" r:id="rId7"/>
    <p:sldMasterId id="2147485165" r:id="rId8"/>
    <p:sldMasterId id="2147485171" r:id="rId9"/>
    <p:sldMasterId id="2147485177" r:id="rId10"/>
    <p:sldMasterId id="2147485183" r:id="rId11"/>
    <p:sldMasterId id="2147485189" r:id="rId12"/>
    <p:sldMasterId id="2147485195" r:id="rId13"/>
    <p:sldMasterId id="2147485201" r:id="rId14"/>
  </p:sldMasterIdLst>
  <p:notesMasterIdLst>
    <p:notesMasterId r:id="rId23"/>
  </p:notesMasterIdLst>
  <p:handoutMasterIdLst>
    <p:handoutMasterId r:id="rId24"/>
  </p:handoutMasterIdLst>
  <p:sldIdLst>
    <p:sldId id="664" r:id="rId15"/>
    <p:sldId id="665" r:id="rId16"/>
    <p:sldId id="780" r:id="rId17"/>
    <p:sldId id="667" r:id="rId18"/>
    <p:sldId id="669" r:id="rId19"/>
    <p:sldId id="671" r:id="rId20"/>
    <p:sldId id="673" r:id="rId21"/>
    <p:sldId id="6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63" userDrawn="1">
          <p15:clr>
            <a:srgbClr val="A4A3A4"/>
          </p15:clr>
        </p15:guide>
        <p15:guide id="4" orient="horz" pos="3725" userDrawn="1">
          <p15:clr>
            <a:srgbClr val="A4A3A4"/>
          </p15:clr>
        </p15:guide>
        <p15:guide id="5" pos="194" userDrawn="1">
          <p15:clr>
            <a:srgbClr val="A4A3A4"/>
          </p15:clr>
        </p15:guide>
        <p15:guide id="6" pos="7476" userDrawn="1">
          <p15:clr>
            <a:srgbClr val="A4A3A4"/>
          </p15:clr>
        </p15:guide>
        <p15:guide id="8" pos="57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ACAF2-67EC-8E1E-E7E6-73D6B19F0031}" name="Murtuza Vaid" initials="MV" userId="S::murtuzavaid@simplifyhealthcare.com::3750933a-2fd2-4f7b-960d-4616503659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D70"/>
    <a:srgbClr val="00B08E"/>
    <a:srgbClr val="119578"/>
    <a:srgbClr val="013668"/>
    <a:srgbClr val="F5F5F5"/>
    <a:srgbClr val="53B562"/>
    <a:srgbClr val="2F98C6"/>
    <a:srgbClr val="00B2B0"/>
    <a:srgbClr val="F8D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F26EE-B609-6599-242C-E6868D30C59F}" v="1" dt="2024-12-11T06:15:16.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3" autoAdjust="0"/>
    <p:restoredTop sz="94660"/>
  </p:normalViewPr>
  <p:slideViewPr>
    <p:cSldViewPr snapToGrid="0">
      <p:cViewPr varScale="1">
        <p:scale>
          <a:sx n="79" d="100"/>
          <a:sy n="79" d="100"/>
        </p:scale>
        <p:origin x="696" y="72"/>
      </p:cViewPr>
      <p:guideLst>
        <p:guide orient="horz" pos="2160"/>
        <p:guide pos="3840"/>
        <p:guide orient="horz" pos="663"/>
        <p:guide orient="horz" pos="3725"/>
        <p:guide pos="194"/>
        <p:guide pos="7476"/>
        <p:guide pos="576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sha Adatkar" userId="S::pratiksha.adatkar@simplifyhealthcare.com::0ef06276-934a-4697-88b9-d84e4d97be20" providerId="AD" clId="Web-{89EF26EE-B609-6599-242C-E6868D30C59F}"/>
    <pc:docChg chg="modSld">
      <pc:chgData name="Pratiksha Adatkar" userId="S::pratiksha.adatkar@simplifyhealthcare.com::0ef06276-934a-4697-88b9-d84e4d97be20" providerId="AD" clId="Web-{89EF26EE-B609-6599-242C-E6868D30C59F}" dt="2024-12-11T06:15:16.673" v="0" actId="20577"/>
      <pc:docMkLst>
        <pc:docMk/>
      </pc:docMkLst>
      <pc:sldChg chg="modSp">
        <pc:chgData name="Pratiksha Adatkar" userId="S::pratiksha.adatkar@simplifyhealthcare.com::0ef06276-934a-4697-88b9-d84e4d97be20" providerId="AD" clId="Web-{89EF26EE-B609-6599-242C-E6868D30C59F}" dt="2024-12-11T06:15:16.673" v="0" actId="20577"/>
        <pc:sldMkLst>
          <pc:docMk/>
          <pc:sldMk cId="3091439101" sldId="665"/>
        </pc:sldMkLst>
        <pc:spChg chg="mod">
          <ac:chgData name="Pratiksha Adatkar" userId="S::pratiksha.adatkar@simplifyhealthcare.com::0ef06276-934a-4697-88b9-d84e4d97be20" providerId="AD" clId="Web-{89EF26EE-B609-6599-242C-E6868D30C59F}" dt="2024-12-11T06:15:16.673" v="0" actId="20577"/>
          <ac:spMkLst>
            <pc:docMk/>
            <pc:sldMk cId="3091439101" sldId="665"/>
            <ac:spMk id="2" creationId="{B60AD48B-7F45-CAA4-F784-6B0968E8996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4749E-0F2B-4CAB-866D-BE1B4B1FD81A}" type="datetime1">
              <a:rPr lang="en-US" smtClean="0"/>
              <a:t>12/10/2024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7A860-3F0B-4D7B-8D3E-A283B1C3351C}" type="slidenum">
              <a:rPr lang="en-US" smtClean="0"/>
              <a:t>‹#›</a:t>
            </a:fld>
            <a:endParaRPr lang="en-US"/>
          </a:p>
        </p:txBody>
      </p:sp>
    </p:spTree>
    <p:extLst>
      <p:ext uri="{BB962C8B-B14F-4D97-AF65-F5344CB8AC3E}">
        <p14:creationId xmlns:p14="http://schemas.microsoft.com/office/powerpoint/2010/main" val="225248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4F412-D7A3-45D2-8F22-DB8C156B74C5}" type="datetime1">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7CB7-4C6B-4954-A766-005A0AA46718}" type="slidenum">
              <a:rPr lang="en-US" smtClean="0"/>
              <a:t>‹#›</a:t>
            </a:fld>
            <a:endParaRPr lang="en-US"/>
          </a:p>
        </p:txBody>
      </p:sp>
    </p:spTree>
    <p:extLst>
      <p:ext uri="{BB962C8B-B14F-4D97-AF65-F5344CB8AC3E}">
        <p14:creationId xmlns:p14="http://schemas.microsoft.com/office/powerpoint/2010/main" val="38225444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D234F412-D7A3-45D2-8F22-DB8C156B74C5}" type="datetime1">
              <a:rPr lang="en-US" smtClean="0"/>
              <a:t>12/10/2024</a:t>
            </a:fld>
            <a:endParaRPr lang="en-US"/>
          </a:p>
        </p:txBody>
      </p:sp>
      <p:sp>
        <p:nvSpPr>
          <p:cNvPr id="5" name="Slide Number Placeholder 4"/>
          <p:cNvSpPr>
            <a:spLocks noGrp="1"/>
          </p:cNvSpPr>
          <p:nvPr>
            <p:ph type="sldNum" sz="quarter" idx="5"/>
          </p:nvPr>
        </p:nvSpPr>
        <p:spPr/>
        <p:txBody>
          <a:bodyPr/>
          <a:lstStyle/>
          <a:p>
            <a:fld id="{C1F17CB7-4C6B-4954-A766-005A0AA46718}" type="slidenum">
              <a:rPr lang="en-US" smtClean="0"/>
              <a:t>4</a:t>
            </a:fld>
            <a:endParaRPr lang="en-US"/>
          </a:p>
        </p:txBody>
      </p:sp>
    </p:spTree>
    <p:extLst>
      <p:ext uri="{BB962C8B-B14F-4D97-AF65-F5344CB8AC3E}">
        <p14:creationId xmlns:p14="http://schemas.microsoft.com/office/powerpoint/2010/main" val="3365483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3" name="Picture 2">
            <a:extLst>
              <a:ext uri="{FF2B5EF4-FFF2-40B4-BE49-F238E27FC236}">
                <a16:creationId xmlns:a16="http://schemas.microsoft.com/office/drawing/2014/main" id="{36894692-7699-B683-E820-6346B3F55C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328339" y="883922"/>
            <a:ext cx="6720054" cy="5090156"/>
          </a:xfrm>
          <a:prstGeom prst="rect">
            <a:avLst/>
          </a:prstGeom>
        </p:spPr>
      </p:pic>
    </p:spTree>
    <p:extLst>
      <p:ext uri="{BB962C8B-B14F-4D97-AF65-F5344CB8AC3E}">
        <p14:creationId xmlns:p14="http://schemas.microsoft.com/office/powerpoint/2010/main" val="35215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9" name="Text Placeholder 2">
            <a:extLst>
              <a:ext uri="{FF2B5EF4-FFF2-40B4-BE49-F238E27FC236}">
                <a16:creationId xmlns:a16="http://schemas.microsoft.com/office/drawing/2014/main" id="{38C09F61-8995-BF79-B563-8145BE3C01DA}"/>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5822439"/>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629919" y="2034236"/>
            <a:ext cx="3484881" cy="3852334"/>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2D2A9AE-70C6-E831-6DEE-DAD3F88DC2C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058770D5-A3AF-97A1-FB62-D6A7BF063EF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DA5B58-2650-C373-C975-67149B70416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29E0BCA-2004-31DE-6C1A-2CE0F56E26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9132F7-6932-0062-8B9E-3BF521F1DBD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D924A20-7459-DC5B-3D85-65767F240C9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1DC7EFC-E75B-55D1-0FD7-4ADB2447D1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15853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849C50-377D-4511-86AE-BA197481EA1F}"/>
              </a:ext>
            </a:extLst>
          </p:cNvPr>
          <p:cNvSpPr/>
          <p:nvPr userDrawn="1"/>
        </p:nvSpPr>
        <p:spPr>
          <a:xfrm>
            <a:off x="326477" y="344045"/>
            <a:ext cx="11539046" cy="3577714"/>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Placeholder 1">
            <a:extLst>
              <a:ext uri="{FF2B5EF4-FFF2-40B4-BE49-F238E27FC236}">
                <a16:creationId xmlns:a16="http://schemas.microsoft.com/office/drawing/2014/main" id="{7B60FCAB-6680-42F0-8CA0-600107A8AD5F}"/>
              </a:ext>
            </a:extLst>
          </p:cNvPr>
          <p:cNvSpPr>
            <a:spLocks noGrp="1"/>
          </p:cNvSpPr>
          <p:nvPr>
            <p:ph type="title"/>
          </p:nvPr>
        </p:nvSpPr>
        <p:spPr>
          <a:xfrm>
            <a:off x="838200" y="1531291"/>
            <a:ext cx="10515600" cy="912442"/>
          </a:xfrm>
          <a:prstGeom prst="rect">
            <a:avLst/>
          </a:prstGeom>
        </p:spPr>
        <p:txBody>
          <a:bodyPr vert="horz" lIns="0" tIns="0" rIns="0" bIns="0" rtlCol="0" anchor="ctr">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85C928CF-06AB-0DAA-98D4-8FAC4F3EF587}"/>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5" name="TextBox 4">
            <a:extLst>
              <a:ext uri="{FF2B5EF4-FFF2-40B4-BE49-F238E27FC236}">
                <a16:creationId xmlns:a16="http://schemas.microsoft.com/office/drawing/2014/main" id="{2B39A7C4-6823-BF87-C37D-D80F1CAC1C68}"/>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6" name="Straight Connector 5">
            <a:extLst>
              <a:ext uri="{FF2B5EF4-FFF2-40B4-BE49-F238E27FC236}">
                <a16:creationId xmlns:a16="http://schemas.microsoft.com/office/drawing/2014/main" id="{13575EF4-E1B0-6F81-DB42-F3257160C35A}"/>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C873603D-E6C0-DCF3-23C8-B425C44A84B3}"/>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8" name="Straight Connector 7">
            <a:extLst>
              <a:ext uri="{FF2B5EF4-FFF2-40B4-BE49-F238E27FC236}">
                <a16:creationId xmlns:a16="http://schemas.microsoft.com/office/drawing/2014/main" id="{C4D2AEAB-2DC9-A124-1B19-890AFA1BFC9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4454C5-7585-FD97-2F69-B4D5CB0CE85E}"/>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0A0DC7D-D71B-C89B-60E7-2BE65C4B2BA0}"/>
              </a:ext>
            </a:extLst>
          </p:cNvPr>
          <p:cNvGrpSpPr/>
          <p:nvPr userDrawn="1"/>
        </p:nvGrpSpPr>
        <p:grpSpPr>
          <a:xfrm>
            <a:off x="11024982" y="105669"/>
            <a:ext cx="838405" cy="102643"/>
            <a:chOff x="11024982" y="105669"/>
            <a:chExt cx="838405" cy="102643"/>
          </a:xfrm>
        </p:grpSpPr>
        <p:sp>
          <p:nvSpPr>
            <p:cNvPr id="11" name="Oval 10">
              <a:extLst>
                <a:ext uri="{FF2B5EF4-FFF2-40B4-BE49-F238E27FC236}">
                  <a16:creationId xmlns:a16="http://schemas.microsoft.com/office/drawing/2014/main" id="{7FBF3C0A-4E6D-3FB5-7A6D-F4DD1DF5BAE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FAC7B4-994A-5AB1-AF31-024F995BF571}"/>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741F20-F2D2-E045-47FD-63C1AD8D09F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EBFD111-831F-D3CF-137C-337ABB1ABF8D}"/>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DF9D74F-0E95-FF6E-B96B-C188143A09AE}"/>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767FD5B3-7DC0-54F6-DDB2-07AAF9A98D4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723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B3FC8FB-0943-B888-3CA9-B155B905A43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0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531509"/>
            <a:ext cx="7827429" cy="561659"/>
          </a:xfrm>
          <a:prstGeom prst="rect">
            <a:avLst/>
          </a:prstGeom>
        </p:spPr>
        <p:txBody>
          <a:bodyPr>
            <a:noAutofit/>
          </a:bodyPr>
          <a:lstStyle>
            <a:lvl1pPr algn="ctr">
              <a:defRPr sz="2800">
                <a:solidFill>
                  <a:srgbClr val="000000"/>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Graphic 6">
            <a:extLst>
              <a:ext uri="{FF2B5EF4-FFF2-40B4-BE49-F238E27FC236}">
                <a16:creationId xmlns:a16="http://schemas.microsoft.com/office/drawing/2014/main" id="{B21A92F9-A1C8-F68A-F44E-E1FD0623D7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6365" y="1817219"/>
            <a:ext cx="3159271" cy="1669900"/>
          </a:xfrm>
          <a:prstGeom prst="rect">
            <a:avLst/>
          </a:prstGeom>
        </p:spPr>
      </p:pic>
    </p:spTree>
    <p:extLst>
      <p:ext uri="{BB962C8B-B14F-4D97-AF65-F5344CB8AC3E}">
        <p14:creationId xmlns:p14="http://schemas.microsoft.com/office/powerpoint/2010/main" val="25299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FC2851A6-4A31-BD54-7474-486F3A7BA9D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C7EFCCE7-3DCC-2743-324A-E384A093E80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5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rgbClr val="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99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 Placeholder 2">
            <a:extLst>
              <a:ext uri="{FF2B5EF4-FFF2-40B4-BE49-F238E27FC236}">
                <a16:creationId xmlns:a16="http://schemas.microsoft.com/office/drawing/2014/main" id="{84BDEE36-8614-5D6B-172A-D1DD7503458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dirty="0"/>
              <a:t>Click to edit Master title style</a:t>
            </a:r>
            <a:endParaRPr lang="en-AU" dirty="0"/>
          </a:p>
        </p:txBody>
      </p:sp>
      <p:pic>
        <p:nvPicPr>
          <p:cNvPr id="5" name="Picture 4">
            <a:extLst>
              <a:ext uri="{FF2B5EF4-FFF2-40B4-BE49-F238E27FC236}">
                <a16:creationId xmlns:a16="http://schemas.microsoft.com/office/drawing/2014/main" id="{3D80FF73-235C-4DAA-A2E1-12BDCFABFE4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66621" y="2095130"/>
            <a:ext cx="3058759" cy="1080000"/>
          </a:xfrm>
          <a:prstGeom prst="rect">
            <a:avLst/>
          </a:prstGeom>
        </p:spPr>
      </p:pic>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350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4D0F73C-CBAD-0C90-16AF-E92F1FB9F18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1281852"/>
            <a:ext cx="12192001" cy="4294296"/>
          </a:xfrm>
          <a:prstGeom prst="rect">
            <a:avLst/>
          </a:prstGeom>
          <a:solidFill>
            <a:srgbClr val="0A3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9498630" y="6051516"/>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325082"/>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416405" y="5805544"/>
            <a:ext cx="4654096" cy="830498"/>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923285"/>
            <a:ext cx="4654096" cy="3011431"/>
          </a:xfrm>
          <a:prstGeom prst="rect">
            <a:avLst/>
          </a:prstGeom>
        </p:spPr>
        <p:txBody>
          <a:bodyPr tIns="0" anchor="ctr">
            <a:normAutofit/>
          </a:bodyPr>
          <a:lstStyle>
            <a:lvl1pPr algn="l">
              <a:lnSpc>
                <a:spcPct val="100000"/>
              </a:lnSpc>
              <a:defRPr sz="4000">
                <a:solidFill>
                  <a:schemeClr val="bg1"/>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456068"/>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4" name="Picture 3" descr="A picture containing logo&#10;&#10;Description automatically generated">
            <a:extLst>
              <a:ext uri="{FF2B5EF4-FFF2-40B4-BE49-F238E27FC236}">
                <a16:creationId xmlns:a16="http://schemas.microsoft.com/office/drawing/2014/main" id="{1F4196A6-3290-2653-3D27-01648853A7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19519" y="1069906"/>
            <a:ext cx="5565364" cy="4718188"/>
          </a:xfrm>
          <a:prstGeom prst="rect">
            <a:avLst/>
          </a:prstGeom>
        </p:spPr>
      </p:pic>
    </p:spTree>
    <p:extLst>
      <p:ext uri="{BB962C8B-B14F-4D97-AF65-F5344CB8AC3E}">
        <p14:creationId xmlns:p14="http://schemas.microsoft.com/office/powerpoint/2010/main" val="39903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586E4D-5ABB-C45C-6858-FB6754E405E3}"/>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23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AE202C4E-37E3-481C-3358-610CA8A3C46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27ED823C-1C7E-D082-B1FB-1E5C44AC3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098" y="2121155"/>
            <a:ext cx="4489805" cy="1080000"/>
          </a:xfrm>
          <a:prstGeom prst="rect">
            <a:avLst/>
          </a:prstGeom>
        </p:spPr>
      </p:pic>
    </p:spTree>
    <p:extLst>
      <p:ext uri="{BB962C8B-B14F-4D97-AF65-F5344CB8AC3E}">
        <p14:creationId xmlns:p14="http://schemas.microsoft.com/office/powerpoint/2010/main" val="26977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66AB2D4A-E21C-8524-0E0D-74B7C6EDAFE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500204D-199E-9A09-8D6A-F275E1C4BA26}"/>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0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2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B6D3E93-4F25-541E-C574-49930663CC9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12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409413D9-3972-9079-E913-C1A290CA57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6116" y="2121155"/>
            <a:ext cx="4959768" cy="1080000"/>
          </a:xfrm>
          <a:prstGeom prst="rect">
            <a:avLst/>
          </a:prstGeom>
        </p:spPr>
      </p:pic>
    </p:spTree>
    <p:extLst>
      <p:ext uri="{BB962C8B-B14F-4D97-AF65-F5344CB8AC3E}">
        <p14:creationId xmlns:p14="http://schemas.microsoft.com/office/powerpoint/2010/main" val="13089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37869C4F-8438-E47D-D69A-3286ADA06F5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837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D41F37-88F8-DFF9-F41A-D744A459C2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40171" y="497065"/>
            <a:ext cx="7051828" cy="5863870"/>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Tree>
    <p:extLst>
      <p:ext uri="{BB962C8B-B14F-4D97-AF65-F5344CB8AC3E}">
        <p14:creationId xmlns:p14="http://schemas.microsoft.com/office/powerpoint/2010/main" val="184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77D701-E5C5-1788-0C25-CE0FC026615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7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7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CD3DE16-C007-E41E-8404-40B5C7323BD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A2E75BE2-0518-B881-CD7D-2E1DAA7757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3882" y="2121155"/>
            <a:ext cx="5844236" cy="1080000"/>
          </a:xfrm>
          <a:prstGeom prst="rect">
            <a:avLst/>
          </a:prstGeom>
        </p:spPr>
      </p:pic>
    </p:spTree>
    <p:extLst>
      <p:ext uri="{BB962C8B-B14F-4D97-AF65-F5344CB8AC3E}">
        <p14:creationId xmlns:p14="http://schemas.microsoft.com/office/powerpoint/2010/main" val="9906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 Placeholder 2">
            <a:extLst>
              <a:ext uri="{FF2B5EF4-FFF2-40B4-BE49-F238E27FC236}">
                <a16:creationId xmlns:a16="http://schemas.microsoft.com/office/drawing/2014/main" id="{EFD42FBC-8F56-3E63-DEEB-297AE02805C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5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28E333A-6040-15E5-1EA6-11B8CE378EED}"/>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95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6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4FFB38D-F896-BE4D-6BE9-5A8986166023}"/>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8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01B3D94A-E2DF-CB3A-F021-885EF9EBB3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760" y="2121155"/>
            <a:ext cx="5770480" cy="1080000"/>
          </a:xfrm>
          <a:prstGeom prst="rect">
            <a:avLst/>
          </a:prstGeom>
        </p:spPr>
      </p:pic>
    </p:spTree>
    <p:extLst>
      <p:ext uri="{BB962C8B-B14F-4D97-AF65-F5344CB8AC3E}">
        <p14:creationId xmlns:p14="http://schemas.microsoft.com/office/powerpoint/2010/main" val="2299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CCDD29B4-DE8E-1ADA-ADE9-1119AFC583DA}"/>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25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0047-0488-F6AD-E54E-3BAB4C9EBE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3709"/>
            <a:ext cx="12201285" cy="6857999"/>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pic>
        <p:nvPicPr>
          <p:cNvPr id="2" name="Picture 1">
            <a:extLst>
              <a:ext uri="{FF2B5EF4-FFF2-40B4-BE49-F238E27FC236}">
                <a16:creationId xmlns:a16="http://schemas.microsoft.com/office/drawing/2014/main" id="{3438BE59-B300-DAB4-2708-4C860D6CE0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Tree>
    <p:extLst>
      <p:ext uri="{BB962C8B-B14F-4D97-AF65-F5344CB8AC3E}">
        <p14:creationId xmlns:p14="http://schemas.microsoft.com/office/powerpoint/2010/main" val="21603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2E58D33F-B97F-A267-F1A5-BF9D6114E782}"/>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0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9F73EA5-2A56-08D8-009E-47FF047B1D7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71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E17B6CFD-C9C1-06F4-2F56-1B00CED54B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0891" y="2121155"/>
            <a:ext cx="3110218" cy="1080000"/>
          </a:xfrm>
          <a:prstGeom prst="rect">
            <a:avLst/>
          </a:prstGeom>
        </p:spPr>
      </p:pic>
    </p:spTree>
    <p:extLst>
      <p:ext uri="{BB962C8B-B14F-4D97-AF65-F5344CB8AC3E}">
        <p14:creationId xmlns:p14="http://schemas.microsoft.com/office/powerpoint/2010/main" val="41108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D7E7BC89-E586-BBEA-952E-E1DD18DF218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663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211AA5C-F474-76FB-3B86-E5C137A98A68}"/>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418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4FFE182-C863-AF9A-830C-EDD4ED16891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4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2E055B28-B4D0-F2C9-BBBA-29093D0396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7249" y="2121155"/>
            <a:ext cx="2837502" cy="1080000"/>
          </a:xfrm>
          <a:prstGeom prst="rect">
            <a:avLst/>
          </a:prstGeom>
        </p:spPr>
      </p:pic>
    </p:spTree>
    <p:extLst>
      <p:ext uri="{BB962C8B-B14F-4D97-AF65-F5344CB8AC3E}">
        <p14:creationId xmlns:p14="http://schemas.microsoft.com/office/powerpoint/2010/main" val="2753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12B262C-2FD3-05B6-59C6-0ED1E065727E}"/>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2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29B0A-96AC-D8CA-FB50-3434166A8B34}"/>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1374457" y="2799951"/>
            <a:ext cx="3417765" cy="901086"/>
          </a:xfrm>
          <a:prstGeom prst="rect">
            <a:avLst/>
          </a:prstGeom>
          <a:noFill/>
        </p:spPr>
        <p:txBody>
          <a:bodyPr vert="horz" lIns="0" tIns="0" rIns="0" bIns="0" rtlCol="0" anchor="ctr"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5211192" y="1538382"/>
            <a:ext cx="5606351" cy="3424224"/>
          </a:xfrm>
          <a:prstGeom prst="rect">
            <a:avLst/>
          </a:prstGeom>
          <a:noFill/>
        </p:spPr>
        <p:txBody>
          <a:bodyPr vert="horz" lIns="0" tIns="0" rIns="0" bIns="0" rtlCol="0" anchor="ctr">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E88037B6-9C9D-A4CB-2C44-A967B9E0F9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CA3C87E-B545-5838-5F3C-3DF4B83048F5}"/>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49731A4-5921-FDCE-7C15-AB71C2924673}"/>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C58B24A5-7D27-89B6-5CA5-1EAC2412C4D0}"/>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F86931-0E4C-CBA6-37D4-DCBE7C90953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73C9F2A-9627-9695-E4A1-9F898C2E73B2}"/>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0B6087-33AE-ECC1-5EB5-DBC7A5C03CF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17C0550-985C-882A-77E1-0F9B0A211D9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1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194677C-2FE5-9452-6439-2A51D37C25D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80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83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A1E945B-1124-5E84-7A1E-2E9B38F18B0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9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948B2F13-72D5-A826-99D2-8DB5F57828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9542" y="2121155"/>
            <a:ext cx="3892916" cy="1080000"/>
          </a:xfrm>
          <a:prstGeom prst="rect">
            <a:avLst/>
          </a:prstGeom>
        </p:spPr>
      </p:pic>
    </p:spTree>
    <p:extLst>
      <p:ext uri="{BB962C8B-B14F-4D97-AF65-F5344CB8AC3E}">
        <p14:creationId xmlns:p14="http://schemas.microsoft.com/office/powerpoint/2010/main" val="11273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88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86C82A34-C9B1-6F3C-66CE-3D9ECCA4F14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8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F8F3E77-1B6C-3275-DACC-CC1BC75CB7AF}"/>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09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02F73E5-33FD-E5D5-8EF7-495724275339}"/>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8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D91047B7-866E-2C47-40AB-4669300661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0161" y="2121155"/>
            <a:ext cx="2631679" cy="1080000"/>
          </a:xfrm>
          <a:prstGeom prst="rect">
            <a:avLst/>
          </a:prstGeom>
        </p:spPr>
      </p:pic>
    </p:spTree>
    <p:extLst>
      <p:ext uri="{BB962C8B-B14F-4D97-AF65-F5344CB8AC3E}">
        <p14:creationId xmlns:p14="http://schemas.microsoft.com/office/powerpoint/2010/main" val="3207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2AC4519A-339D-27C0-866C-8C3E41F22A5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6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19B553-1D79-E6E2-B989-5C2541A9CE5A}"/>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3" name="TextBox 2">
            <a:extLst>
              <a:ext uri="{FF2B5EF4-FFF2-40B4-BE49-F238E27FC236}">
                <a16:creationId xmlns:a16="http://schemas.microsoft.com/office/drawing/2014/main" id="{155686BA-5467-DD68-3D6A-EFB2D309BCDC}"/>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4" name="TextBox 3">
            <a:extLst>
              <a:ext uri="{FF2B5EF4-FFF2-40B4-BE49-F238E27FC236}">
                <a16:creationId xmlns:a16="http://schemas.microsoft.com/office/drawing/2014/main" id="{C876A5F6-E586-7C7D-52AB-C9CDF086BBD4}"/>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6" name="Slide Number Placeholder 4">
            <a:extLst>
              <a:ext uri="{FF2B5EF4-FFF2-40B4-BE49-F238E27FC236}">
                <a16:creationId xmlns:a16="http://schemas.microsoft.com/office/drawing/2014/main" id="{77006B25-F210-9CE6-3A3C-66EBDB331009}"/>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8276FD41-7910-5BF0-632B-642752F3D24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AC619C-42CA-AF8B-8B9F-4A287F667D10}"/>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FCBF907C-61B1-E61E-EE85-4C02C4B7C707}"/>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D24DE7D9-9422-50E0-1323-217EB20BD1CA}"/>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89137DF-54D2-681B-0AB1-A437A6013A7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A72BA0C-596F-7D31-6F06-D6C0CBA6511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340038-40BF-5906-7274-01753A2E6F2E}"/>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CA0632A-1F37-740D-15CE-AAD30CBB02BC}"/>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E655E892-B6C5-CDC1-4E0E-A6C2101B2F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83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243F501-B64D-0C22-3DEF-3D72DC83EE25}"/>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116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5E75E8-ED68-1E17-7468-E432F5760054}"/>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48C9D1F-0B33-ED2D-53CF-F997809D7630}"/>
              </a:ext>
            </a:extLst>
          </p:cNvPr>
          <p:cNvGrpSpPr/>
          <p:nvPr userDrawn="1"/>
        </p:nvGrpSpPr>
        <p:grpSpPr>
          <a:xfrm>
            <a:off x="11024982" y="105669"/>
            <a:ext cx="838405" cy="102643"/>
            <a:chOff x="11024982" y="105669"/>
            <a:chExt cx="838405" cy="102643"/>
          </a:xfrm>
        </p:grpSpPr>
        <p:sp>
          <p:nvSpPr>
            <p:cNvPr id="20" name="Oval 19">
              <a:extLst>
                <a:ext uri="{FF2B5EF4-FFF2-40B4-BE49-F238E27FC236}">
                  <a16:creationId xmlns:a16="http://schemas.microsoft.com/office/drawing/2014/main" id="{417B4F3D-47A5-C136-66E0-5DD36CAB143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261FD9A-66D1-5D52-3F39-F2C230B52803}"/>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EE9745-87D2-AC8D-5582-BF6125FDAEAF}"/>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060DDC5-9415-C1A0-4A6F-D492FCCEBAE4}"/>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723758B-9968-1821-3D0A-35A27FFEE5D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DF27C950-08B7-DE42-C183-CDB9228CD8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4" name="Text Placeholder 2">
            <a:extLst>
              <a:ext uri="{FF2B5EF4-FFF2-40B4-BE49-F238E27FC236}">
                <a16:creationId xmlns:a16="http://schemas.microsoft.com/office/drawing/2014/main" id="{1857E78F-31A3-AD96-9933-AAA27447FBAB}"/>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9A098C-7046-D5C0-83AE-750916D7DC66}"/>
              </a:ext>
            </a:extLst>
          </p:cNvPr>
          <p:cNvSpPr/>
          <p:nvPr userDrawn="1"/>
        </p:nvSpPr>
        <p:spPr>
          <a:xfrm>
            <a:off x="0" y="0"/>
            <a:ext cx="12192000" cy="61518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D0184B3-62C7-330A-3965-3A66ED4058A8}"/>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13126273-A6FB-AEFD-4B0B-A85B9E2D70B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EF6B7CF3-EF5C-1D39-A79D-1A36CFB4C3B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E9547D1-CCB1-9503-0D9A-631AC5D038A4}"/>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C21642-3290-7966-DCE3-267B5BE8D89E}"/>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32D96DB-6F5A-51C3-745F-F50C6E43E14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9ABE86-AE07-BF4F-B75F-74047E7BF28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4701608-F0D3-AFFB-93A3-549BF18AD88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889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2769659"/>
            <a:ext cx="11534776" cy="632882"/>
          </a:xfrm>
          <a:prstGeom prst="rect">
            <a:avLst/>
          </a:prstGeom>
        </p:spPr>
        <p:txBody>
          <a:bodyPr vert="horz" lIns="0" tIns="0" rIns="0" bIns="0" rtlCol="0" anchor="ctr" anchorCtr="0">
            <a:normAutofit/>
          </a:bodyPr>
          <a:lstStyle>
            <a:lvl1pPr algn="ct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0BC6CB-B9B9-34E3-2763-FAF445AC95DD}"/>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A03D724-790C-5C56-648B-A876194B5491}"/>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4ADFEFE4-E42A-EFC5-8061-F6798AD63FF3}"/>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71C1201-2FE4-46C7-FD0E-D65C408D706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E1BBFF0-0CCE-A8FF-39C7-ABB7F8C1A896}"/>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58AA5E1-A132-85AD-A69C-1377C8E3E2C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6ED3A90-C67D-3469-44B7-1E58FDB6543F}"/>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6500A61-9198-A455-13A4-DC5D5848E91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8070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4.xml"/><Relationship Id="rId7"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9.xml"/><Relationship Id="rId7" Type="http://schemas.openxmlformats.org/officeDocument/2006/relationships/image" Target="../media/image26.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image" Target="../media/image1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9.xml"/><Relationship Id="rId7" Type="http://schemas.openxmlformats.org/officeDocument/2006/relationships/image" Target="../media/image1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4.xml"/><Relationship Id="rId7" Type="http://schemas.openxmlformats.org/officeDocument/2006/relationships/image" Target="../media/image16.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4.xml"/><Relationship Id="rId7" Type="http://schemas.openxmlformats.org/officeDocument/2006/relationships/image" Target="../media/image2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image" Target="../media/image22.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199" cy="365126"/>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D0C85C3-F577-48A6-B302-FEF37F4AC86C}" type="datetimeFigureOut">
              <a:rPr lang="en-IN" smtClean="0"/>
              <a:pPr/>
              <a:t>10-12-2024</a:t>
            </a:fld>
            <a:endParaRPr lang="en-IN"/>
          </a:p>
        </p:txBody>
      </p:sp>
      <p:sp>
        <p:nvSpPr>
          <p:cNvPr id="5" name="Footer Placeholder 4"/>
          <p:cNvSpPr>
            <a:spLocks noGrp="1"/>
          </p:cNvSpPr>
          <p:nvPr>
            <p:ph type="ftr" sz="quarter" idx="3"/>
          </p:nvPr>
        </p:nvSpPr>
        <p:spPr>
          <a:xfrm>
            <a:off x="4038601" y="6356352"/>
            <a:ext cx="4114799" cy="365126"/>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1" y="6356352"/>
            <a:ext cx="2743199" cy="365126"/>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65C5F485-A4B0-427A-BD2C-BF40600430D3}" type="slidenum">
              <a:rPr lang="en-US" smtClean="0"/>
              <a:pPr/>
              <a:t>‹#›</a:t>
            </a:fld>
            <a:endParaRPr lang="en-US"/>
          </a:p>
        </p:txBody>
      </p:sp>
    </p:spTree>
    <p:extLst>
      <p:ext uri="{BB962C8B-B14F-4D97-AF65-F5344CB8AC3E}">
        <p14:creationId xmlns:p14="http://schemas.microsoft.com/office/powerpoint/2010/main" val="1303473566"/>
      </p:ext>
    </p:extLst>
  </p:cSld>
  <p:clrMap bg1="lt1" tx1="dk1" bg2="lt2" tx2="dk2" accent1="accent1" accent2="accent2" accent3="accent3" accent4="accent4" accent5="accent5" accent6="accent6" hlink="hlink" folHlink="folHlink"/>
  <p:sldLayoutIdLst>
    <p:sldLayoutId id="2147484844" r:id="rId1"/>
    <p:sldLayoutId id="2147485158" r:id="rId2"/>
    <p:sldLayoutId id="2147485156" r:id="rId3"/>
    <p:sldLayoutId id="2147485157" r:id="rId4"/>
    <p:sldLayoutId id="2147485148" r:id="rId5"/>
    <p:sldLayoutId id="2147484738" r:id="rId6"/>
    <p:sldLayoutId id="2147485145" r:id="rId7"/>
    <p:sldLayoutId id="2147485149" r:id="rId8"/>
    <p:sldLayoutId id="2147485147" r:id="rId9"/>
    <p:sldLayoutId id="2147485146" r:id="rId10"/>
    <p:sldLayoutId id="2147484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90000"/>
        </a:lnSpc>
        <a:spcBef>
          <a:spcPct val="0"/>
        </a:spcBef>
        <a:buNone/>
        <a:defRPr sz="4400" b="1" kern="1200">
          <a:solidFill>
            <a:srgbClr val="000000"/>
          </a:solidFill>
          <a:latin typeface="+mn-lt"/>
          <a:ea typeface="+mj-ea"/>
          <a:cs typeface="+mj-cs"/>
        </a:defRPr>
      </a:lvl1pPr>
    </p:titleStyle>
    <p:bodyStyle>
      <a:lvl1pPr marL="0" indent="0" algn="l" defTabSz="914293" rtl="0" eaLnBrk="1" latinLnBrk="0" hangingPunct="1">
        <a:lnSpc>
          <a:spcPct val="90000"/>
        </a:lnSpc>
        <a:spcBef>
          <a:spcPts val="999"/>
        </a:spcBef>
        <a:buFont typeface="Arial" panose="020B0604020202020204" pitchFamily="34" charset="0"/>
        <a:buNone/>
        <a:defRPr sz="2800" kern="1200">
          <a:solidFill>
            <a:srgbClr val="000000"/>
          </a:solidFill>
          <a:latin typeface="+mn-lt"/>
          <a:ea typeface="+mn-ea"/>
          <a:cs typeface="+mn-cs"/>
        </a:defRPr>
      </a:lvl1pPr>
      <a:lvl2pPr marL="457145" indent="0" algn="l" defTabSz="914293" rtl="0" eaLnBrk="1" latinLnBrk="0" hangingPunct="1">
        <a:lnSpc>
          <a:spcPct val="90000"/>
        </a:lnSpc>
        <a:spcBef>
          <a:spcPts val="500"/>
        </a:spcBef>
        <a:buFont typeface="Arial" panose="020B0604020202020204" pitchFamily="34" charset="0"/>
        <a:buNone/>
        <a:defRPr sz="2400" kern="1200">
          <a:solidFill>
            <a:srgbClr val="000000"/>
          </a:solidFill>
          <a:latin typeface="+mn-lt"/>
          <a:ea typeface="+mn-ea"/>
          <a:cs typeface="+mn-cs"/>
        </a:defRPr>
      </a:lvl2pPr>
      <a:lvl3pPr marL="914291" indent="0" algn="l" defTabSz="914293" rtl="0" eaLnBrk="1" latinLnBrk="0" hangingPunct="1">
        <a:lnSpc>
          <a:spcPct val="90000"/>
        </a:lnSpc>
        <a:spcBef>
          <a:spcPts val="500"/>
        </a:spcBef>
        <a:buFont typeface="Arial" panose="020B0604020202020204" pitchFamily="34" charset="0"/>
        <a:buNone/>
        <a:defRPr sz="2000" kern="1200">
          <a:solidFill>
            <a:srgbClr val="000000"/>
          </a:solidFill>
          <a:latin typeface="+mn-lt"/>
          <a:ea typeface="+mn-ea"/>
          <a:cs typeface="+mn-cs"/>
        </a:defRPr>
      </a:lvl3pPr>
      <a:lvl4pPr marL="1371436"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4pPr>
      <a:lvl5pPr marL="1828583"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956263" y="6296882"/>
            <a:ext cx="5942338"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3041BEF3-CC84-E45D-33AE-CEC571F964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318401" cy="365760"/>
          </a:xfrm>
          <a:prstGeom prst="rect">
            <a:avLst/>
          </a:prstGeom>
        </p:spPr>
      </p:pic>
      <p:pic>
        <p:nvPicPr>
          <p:cNvPr id="3" name="Picture 2">
            <a:extLst>
              <a:ext uri="{FF2B5EF4-FFF2-40B4-BE49-F238E27FC236}">
                <a16:creationId xmlns:a16="http://schemas.microsoft.com/office/drawing/2014/main" id="{51245143-BAF8-969F-E0DD-4D7F9E39C29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775179577"/>
      </p:ext>
    </p:extLst>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29124" y="6296882"/>
            <a:ext cx="6369477"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20297857-2A32-0965-F2FE-F64A7D579FB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891262" cy="365760"/>
          </a:xfrm>
          <a:prstGeom prst="rect">
            <a:avLst/>
          </a:prstGeom>
        </p:spPr>
      </p:pic>
      <p:pic>
        <p:nvPicPr>
          <p:cNvPr id="2" name="Picture 1">
            <a:extLst>
              <a:ext uri="{FF2B5EF4-FFF2-40B4-BE49-F238E27FC236}">
                <a16:creationId xmlns:a16="http://schemas.microsoft.com/office/drawing/2014/main" id="{48F6E2FE-393C-CB79-91A8-265E94F9942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52977749"/>
      </p:ext>
    </p:extLst>
  </p:cSld>
  <p:clrMap bg1="lt1" tx1="dk1" bg2="lt2" tx2="dk2" accent1="accent1" accent2="accent2" accent3="accent3" accent4="accent4" accent5="accent5" accent6="accent6" hlink="hlink" folHlink="folHlink"/>
  <p:sldLayoutIdLst>
    <p:sldLayoutId id="2147485202" r:id="rId1"/>
    <p:sldLayoutId id="2147485203" r:id="rId2"/>
    <p:sldLayoutId id="2147485204" r:id="rId3"/>
    <p:sldLayoutId id="2147485205" r:id="rId4"/>
    <p:sldLayoutId id="214748520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401820" y="6296882"/>
            <a:ext cx="549678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EB96A7E-3E82-1E2D-1AE3-20817C23CC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7862" y="6309692"/>
            <a:ext cx="1763958" cy="395558"/>
          </a:xfrm>
          <a:prstGeom prst="rect">
            <a:avLst/>
          </a:prstGeom>
        </p:spPr>
      </p:pic>
    </p:spTree>
    <p:extLst>
      <p:ext uri="{BB962C8B-B14F-4D97-AF65-F5344CB8AC3E}">
        <p14:creationId xmlns:p14="http://schemas.microsoft.com/office/powerpoint/2010/main" val="2932009068"/>
      </p:ext>
    </p:extLst>
  </p:cSld>
  <p:clrMap bg1="lt1" tx1="dk1" bg2="lt2" tx2="dk2" accent1="accent1" accent2="accent2" accent3="accent3" accent4="accent4" accent5="accent5" accent6="accent6" hlink="hlink" folHlink="folHlink"/>
  <p:sldLayoutIdLst>
    <p:sldLayoutId id="2147485210" r:id="rId1"/>
    <p:sldLayoutId id="2147485211" r:id="rId2"/>
    <p:sldLayoutId id="2147485212" r:id="rId3"/>
    <p:sldLayoutId id="2147485213" r:id="rId4"/>
    <p:sldLayoutId id="21474852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Logo&#10;&#10;Description automatically generated">
            <a:extLst>
              <a:ext uri="{FF2B5EF4-FFF2-40B4-BE49-F238E27FC236}">
                <a16:creationId xmlns:a16="http://schemas.microsoft.com/office/drawing/2014/main" id="{D7BA5D40-1EF8-47F6-87DA-38908A3D03A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35900" cy="365760"/>
          </a:xfrm>
          <a:prstGeom prst="rect">
            <a:avLst/>
          </a:prstGeom>
        </p:spPr>
      </p:pic>
      <p:sp>
        <p:nvSpPr>
          <p:cNvPr id="5" name="TextBox 4">
            <a:extLst>
              <a:ext uri="{FF2B5EF4-FFF2-40B4-BE49-F238E27FC236}">
                <a16:creationId xmlns:a16="http://schemas.microsoft.com/office/drawing/2014/main" id="{597B6810-00AC-874E-A25E-703714437D5F}"/>
              </a:ext>
            </a:extLst>
          </p:cNvPr>
          <p:cNvSpPr txBox="1"/>
          <p:nvPr userDrawn="1"/>
        </p:nvSpPr>
        <p:spPr>
          <a:xfrm>
            <a:off x="3673762" y="6296882"/>
            <a:ext cx="622483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425467537"/>
      </p:ext>
    </p:extLst>
  </p:cSld>
  <p:clrMap bg1="lt1" tx1="dk1" bg2="lt2" tx2="dk2" accent1="accent1" accent2="accent2" accent3="accent3" accent4="accent4" accent5="accent5" accent6="accent6" hlink="hlink" folHlink="folHlink"/>
  <p:sldLayoutIdLst>
    <p:sldLayoutId id="2147485150" r:id="rId1"/>
    <p:sldLayoutId id="2147484781" r:id="rId2"/>
    <p:sldLayoutId id="2147485151" r:id="rId3"/>
    <p:sldLayoutId id="2147485154" r:id="rId4"/>
    <p:sldLayoutId id="21474851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158409" y="6296882"/>
            <a:ext cx="5740192"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9A6E52BA-C08E-A31C-0B27-55059A4B6FB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520547" cy="365760"/>
          </a:xfrm>
          <a:prstGeom prst="rect">
            <a:avLst/>
          </a:prstGeom>
        </p:spPr>
      </p:pic>
      <p:pic>
        <p:nvPicPr>
          <p:cNvPr id="3" name="Picture 2">
            <a:extLst>
              <a:ext uri="{FF2B5EF4-FFF2-40B4-BE49-F238E27FC236}">
                <a16:creationId xmlns:a16="http://schemas.microsoft.com/office/drawing/2014/main" id="{0E9C7E0E-07C4-B278-9288-E8CE6F242F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598362500"/>
      </p:ext>
    </p:extLst>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317569" y="6296882"/>
            <a:ext cx="558103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dirty="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179D49F0-0EFD-928B-3D5F-F25958C8D0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679708" cy="365760"/>
          </a:xfrm>
          <a:prstGeom prst="rect">
            <a:avLst/>
          </a:prstGeom>
        </p:spPr>
      </p:pic>
      <p:pic>
        <p:nvPicPr>
          <p:cNvPr id="2" name="Picture 1">
            <a:extLst>
              <a:ext uri="{FF2B5EF4-FFF2-40B4-BE49-F238E27FC236}">
                <a16:creationId xmlns:a16="http://schemas.microsoft.com/office/drawing/2014/main" id="{438AB15C-D2BA-151E-0B8E-0C2DF79CE157}"/>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377817793"/>
      </p:ext>
    </p:extLst>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69" r:id="rId4"/>
    <p:sldLayoutId id="214748517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617109" y="6296882"/>
            <a:ext cx="528149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D8D2E180-A48B-B682-5C70-FD4F6685E71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79248" cy="365760"/>
          </a:xfrm>
          <a:prstGeom prst="rect">
            <a:avLst/>
          </a:prstGeom>
        </p:spPr>
      </p:pic>
      <p:pic>
        <p:nvPicPr>
          <p:cNvPr id="3" name="Picture 2">
            <a:extLst>
              <a:ext uri="{FF2B5EF4-FFF2-40B4-BE49-F238E27FC236}">
                <a16:creationId xmlns:a16="http://schemas.microsoft.com/office/drawing/2014/main" id="{D883434F-3178-90C1-0A91-C94C30B3C375}"/>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4033596833"/>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592131" y="6296882"/>
            <a:ext cx="530646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75FE42EB-ECFC-C7B6-4987-4F155350D13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54269" cy="365760"/>
          </a:xfrm>
          <a:prstGeom prst="rect">
            <a:avLst/>
          </a:prstGeom>
        </p:spPr>
      </p:pic>
      <p:pic>
        <p:nvPicPr>
          <p:cNvPr id="2" name="Picture 1">
            <a:extLst>
              <a:ext uri="{FF2B5EF4-FFF2-40B4-BE49-F238E27FC236}">
                <a16:creationId xmlns:a16="http://schemas.microsoft.com/office/drawing/2014/main" id="{02009CFB-B307-AFF7-F122-98C524B1466C}"/>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17756142"/>
      </p:ext>
    </p:extLst>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691189" y="6296882"/>
            <a:ext cx="620741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28BA85C1-B5A6-A806-D96D-104CEB49270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53327" cy="365760"/>
          </a:xfrm>
          <a:prstGeom prst="rect">
            <a:avLst/>
          </a:prstGeom>
        </p:spPr>
      </p:pic>
      <p:pic>
        <p:nvPicPr>
          <p:cNvPr id="3" name="Picture 2">
            <a:extLst>
              <a:ext uri="{FF2B5EF4-FFF2-40B4-BE49-F238E27FC236}">
                <a16:creationId xmlns:a16="http://schemas.microsoft.com/office/drawing/2014/main" id="{52B1AAC1-FBF4-989F-549B-5351BC10821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659816042"/>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78861" y="6296882"/>
            <a:ext cx="6319740"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0BF4EB62-0136-7F66-DDA2-95F64C7DAB5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960967" cy="365760"/>
          </a:xfrm>
          <a:prstGeom prst="rect">
            <a:avLst/>
          </a:prstGeom>
        </p:spPr>
      </p:pic>
      <p:pic>
        <p:nvPicPr>
          <p:cNvPr id="2" name="Picture 1">
            <a:extLst>
              <a:ext uri="{FF2B5EF4-FFF2-40B4-BE49-F238E27FC236}">
                <a16:creationId xmlns:a16="http://schemas.microsoft.com/office/drawing/2014/main" id="{110CC6A9-8ED5-F0D9-5429-DAD0F36C2E9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2151724488"/>
      </p:ext>
    </p:extLst>
  </p:cSld>
  <p:clrMap bg1="lt1" tx1="dk1" bg2="lt2" tx2="dk2" accent1="accent1" accent2="accent2" accent3="accent3" accent4="accent4" accent5="accent5" accent6="accent6" hlink="hlink" folHlink="folHlink"/>
  <p:sldLayoutIdLst>
    <p:sldLayoutId id="2147485190" r:id="rId1"/>
    <p:sldLayoutId id="2147485191" r:id="rId2"/>
    <p:sldLayoutId id="2147485192" r:id="rId3"/>
    <p:sldLayoutId id="2147485193" r:id="rId4"/>
    <p:sldLayoutId id="214748519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company/simplifyhealthcare/" TargetMode="External"/><Relationship Id="rId13" Type="http://schemas.openxmlformats.org/officeDocument/2006/relationships/image" Target="../media/image40.svg"/><Relationship Id="rId3" Type="http://schemas.openxmlformats.org/officeDocument/2006/relationships/image" Target="../media/image33.pn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hyperlink" Target="https://www.youtube.com/channel/UCu15zsbJUV0L006eXhZOf5Q" TargetMode="External"/><Relationship Id="rId1" Type="http://schemas.openxmlformats.org/officeDocument/2006/relationships/slideLayout" Target="../slideLayouts/slideLayout11.xml"/><Relationship Id="rId6" Type="http://schemas.openxmlformats.org/officeDocument/2006/relationships/image" Target="../media/image35.png"/><Relationship Id="rId11" Type="http://schemas.openxmlformats.org/officeDocument/2006/relationships/hyperlink" Target="https://twitter.com/simplifyhcare" TargetMode="External"/><Relationship Id="rId5" Type="http://schemas.openxmlformats.org/officeDocument/2006/relationships/hyperlink" Target="https://www.instagram.com/simplifyhcare" TargetMode="External"/><Relationship Id="rId10" Type="http://schemas.openxmlformats.org/officeDocument/2006/relationships/image" Target="../media/image38.svg"/><Relationship Id="rId4" Type="http://schemas.openxmlformats.org/officeDocument/2006/relationships/image" Target="../media/image34.sv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4CD-9D3B-92C0-52AA-B593F4A4C289}"/>
              </a:ext>
            </a:extLst>
          </p:cNvPr>
          <p:cNvSpPr>
            <a:spLocks noGrp="1"/>
          </p:cNvSpPr>
          <p:nvPr>
            <p:ph type="title"/>
          </p:nvPr>
        </p:nvSpPr>
        <p:spPr>
          <a:xfrm>
            <a:off x="-107992" y="1842004"/>
            <a:ext cx="5939832" cy="3011431"/>
          </a:xfrm>
        </p:spPr>
        <p:txBody>
          <a:bodyPr>
            <a:normAutofit/>
          </a:bodyPr>
          <a:lstStyle/>
          <a:p>
            <a:pPr algn="ctr"/>
            <a:r>
              <a:rPr lang="en-US" b="1" dirty="0"/>
              <a:t>  Design Pattern : Proxy</a:t>
            </a:r>
            <a:br>
              <a:rPr lang="en-US" b="1" dirty="0"/>
            </a:br>
            <a:r>
              <a:rPr lang="en-US" sz="2000" dirty="0">
                <a:solidFill>
                  <a:schemeClr val="bg2">
                    <a:lumMod val="90000"/>
                  </a:schemeClr>
                </a:solidFill>
              </a:rPr>
              <a:t>Pratiksha Adatkar</a:t>
            </a:r>
            <a:br>
              <a:rPr lang="en-US" sz="2000" dirty="0">
                <a:solidFill>
                  <a:schemeClr val="bg2">
                    <a:lumMod val="90000"/>
                  </a:schemeClr>
                </a:solidFill>
              </a:rPr>
            </a:br>
            <a:endParaRPr lang="en-IN" sz="2000" dirty="0">
              <a:solidFill>
                <a:schemeClr val="bg2">
                  <a:lumMod val="90000"/>
                </a:schemeClr>
              </a:solidFill>
            </a:endParaRPr>
          </a:p>
        </p:txBody>
      </p:sp>
    </p:spTree>
    <p:extLst>
      <p:ext uri="{BB962C8B-B14F-4D97-AF65-F5344CB8AC3E}">
        <p14:creationId xmlns:p14="http://schemas.microsoft.com/office/powerpoint/2010/main" val="2358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8B-7F45-CAA4-F784-6B0968E8996A}"/>
              </a:ext>
            </a:extLst>
          </p:cNvPr>
          <p:cNvSpPr>
            <a:spLocks noGrp="1"/>
          </p:cNvSpPr>
          <p:nvPr>
            <p:ph type="title"/>
          </p:nvPr>
        </p:nvSpPr>
        <p:spPr>
          <a:xfrm>
            <a:off x="980440" y="3870959"/>
            <a:ext cx="10515600" cy="120861"/>
          </a:xfrm>
        </p:spPr>
        <p:txBody>
          <a:bodyPr>
            <a:noAutofit/>
          </a:bodyPr>
          <a:lstStyle/>
          <a:p>
            <a:pPr algn="l"/>
            <a:r>
              <a:rPr lang="en-GB" sz="2400" dirty="0">
                <a:solidFill>
                  <a:srgbClr val="FFFF00"/>
                </a:solidFill>
                <a:latin typeface="Roboto Slab"/>
                <a:ea typeface="Roboto Slab"/>
                <a:cs typeface="Roboto Slab"/>
              </a:rPr>
              <a:t>Design Patterns </a:t>
            </a:r>
            <a:r>
              <a:rPr lang="en-GB" sz="2400" dirty="0">
                <a:latin typeface="Roboto Slab"/>
                <a:ea typeface="Roboto Slab"/>
                <a:cs typeface="Roboto Slab"/>
              </a:rPr>
              <a:t>: </a:t>
            </a:r>
            <a:r>
              <a:rPr lang="en-GB" sz="2400" b="0" i="0" dirty="0">
                <a:effectLst/>
                <a:latin typeface="PT Sans"/>
                <a:ea typeface="Roboto Slab"/>
              </a:rPr>
              <a:t>typical solutions to commonly occurring problems in software design.</a:t>
            </a:r>
            <a:br>
              <a:rPr lang="en-GB" sz="2400" b="0" i="0" dirty="0">
                <a:effectLst/>
                <a:latin typeface="PT Sans" panose="020F0502020204030204" pitchFamily="34" charset="0"/>
              </a:rPr>
            </a:br>
            <a:br>
              <a:rPr lang="en-GB" sz="2400" b="0" i="0" dirty="0">
                <a:effectLst/>
                <a:latin typeface="PT Sans" panose="020F0502020204030204" pitchFamily="34" charset="0"/>
              </a:rPr>
            </a:br>
            <a:br>
              <a:rPr lang="en-GB" sz="2400" b="0" i="0" dirty="0">
                <a:effectLst/>
                <a:latin typeface="PT Sans" panose="020F0502020204030204" pitchFamily="34" charset="0"/>
              </a:rPr>
            </a:br>
            <a:r>
              <a:rPr lang="en-GB" sz="2400" b="0" i="0" dirty="0">
                <a:effectLst/>
                <a:latin typeface="PT Sans"/>
                <a:ea typeface="Roboto Slab"/>
              </a:rPr>
              <a:t>Three main groups of patterns:</a:t>
            </a:r>
            <a:br>
              <a:rPr lang="en-GB" sz="2400" b="0" i="0" dirty="0">
                <a:effectLst/>
                <a:latin typeface="PT Sans" panose="020B0503020203020204" pitchFamily="34" charset="0"/>
              </a:rPr>
            </a:br>
            <a:br>
              <a:rPr lang="en-GB" sz="2400" b="0" i="0" dirty="0">
                <a:effectLst/>
                <a:latin typeface="PT Sans" panose="020B0503020203020204" pitchFamily="34" charset="0"/>
              </a:rPr>
            </a:br>
            <a:r>
              <a:rPr lang="en-GB" sz="2400" b="0" i="0" dirty="0">
                <a:effectLst/>
                <a:latin typeface="PT Sans"/>
                <a:ea typeface="Roboto Slab"/>
              </a:rPr>
              <a:t>1)</a:t>
            </a:r>
            <a:r>
              <a:rPr lang="en-GB" sz="2400" b="1" i="0" dirty="0">
                <a:solidFill>
                  <a:srgbClr val="FFFF00"/>
                </a:solidFill>
                <a:effectLst/>
                <a:latin typeface="PT Sans"/>
                <a:ea typeface="Roboto Slab"/>
              </a:rPr>
              <a:t>Creational patterns</a:t>
            </a:r>
            <a:r>
              <a:rPr lang="en-GB" sz="2400" b="0" i="0" dirty="0">
                <a:solidFill>
                  <a:srgbClr val="FFFF00"/>
                </a:solidFill>
                <a:effectLst/>
                <a:latin typeface="PT Sans"/>
                <a:ea typeface="Roboto Slab"/>
              </a:rPr>
              <a:t> </a:t>
            </a:r>
            <a:r>
              <a:rPr lang="en-GB" sz="2400" b="0" i="0" dirty="0">
                <a:effectLst/>
                <a:latin typeface="PT Sans"/>
                <a:ea typeface="Roboto Slab"/>
              </a:rPr>
              <a:t>provide object creation mechanisms that increase flexibility and reuse of existing code.</a:t>
            </a:r>
            <a:br>
              <a:rPr lang="en-GB" sz="2400" b="0" i="0" dirty="0">
                <a:effectLst/>
                <a:latin typeface="PT Sans" panose="020B0503020203020204" pitchFamily="34" charset="0"/>
              </a:rPr>
            </a:br>
            <a:r>
              <a:rPr lang="en-GB" sz="2400" b="0" i="0" dirty="0">
                <a:effectLst/>
                <a:latin typeface="PT Sans"/>
                <a:ea typeface="Roboto Slab"/>
              </a:rPr>
              <a:t>2)</a:t>
            </a:r>
            <a:r>
              <a:rPr lang="en-GB" sz="2400" b="1" i="0" dirty="0">
                <a:solidFill>
                  <a:srgbClr val="FFFF00"/>
                </a:solidFill>
                <a:effectLst/>
                <a:latin typeface="PT Sans"/>
                <a:ea typeface="Roboto Slab"/>
              </a:rPr>
              <a:t>Structural patterns</a:t>
            </a:r>
            <a:r>
              <a:rPr lang="en-GB" sz="2400" b="0" i="0" dirty="0">
                <a:solidFill>
                  <a:srgbClr val="FFFF00"/>
                </a:solidFill>
                <a:effectLst/>
                <a:latin typeface="PT Sans"/>
                <a:ea typeface="Roboto Slab"/>
              </a:rPr>
              <a:t> </a:t>
            </a:r>
            <a:r>
              <a:rPr lang="en-GB" sz="2400" b="0" i="0" dirty="0">
                <a:effectLst/>
                <a:latin typeface="PT Sans"/>
                <a:ea typeface="Roboto Slab"/>
              </a:rPr>
              <a:t>explain how to assemble objects and classes into larger structures, while keeping these structures flexible and efficient.</a:t>
            </a:r>
            <a:br>
              <a:rPr lang="en-GB" sz="2400" b="0" i="0" dirty="0">
                <a:effectLst/>
                <a:latin typeface="PT Sans" panose="020B0503020203020204" pitchFamily="34" charset="0"/>
              </a:rPr>
            </a:br>
            <a:r>
              <a:rPr lang="en-GB" sz="2400" b="0" i="0" dirty="0">
                <a:effectLst/>
                <a:latin typeface="PT Sans"/>
                <a:ea typeface="Roboto Slab"/>
              </a:rPr>
              <a:t>3)</a:t>
            </a:r>
            <a:r>
              <a:rPr lang="en-GB" sz="2400" b="1" i="0" dirty="0">
                <a:solidFill>
                  <a:srgbClr val="FFFF00"/>
                </a:solidFill>
                <a:effectLst/>
                <a:latin typeface="PT Sans"/>
                <a:ea typeface="Roboto Slab"/>
              </a:rPr>
              <a:t>Behavioral patterns</a:t>
            </a:r>
            <a:r>
              <a:rPr lang="en-GB" sz="2400" b="0" i="0" dirty="0">
                <a:solidFill>
                  <a:srgbClr val="FFFF00"/>
                </a:solidFill>
                <a:effectLst/>
                <a:latin typeface="PT Sans"/>
                <a:ea typeface="Roboto Slab"/>
              </a:rPr>
              <a:t> </a:t>
            </a:r>
            <a:r>
              <a:rPr lang="en-GB" sz="2400" b="0" i="0" dirty="0">
                <a:effectLst/>
                <a:latin typeface="PT Sans"/>
                <a:ea typeface="Roboto Slab"/>
              </a:rPr>
              <a:t>take care of effective communication and the assignment of responsibilities between objects.</a:t>
            </a:r>
            <a:br>
              <a:rPr lang="en-GB" sz="2400" b="0" i="0" dirty="0">
                <a:effectLst/>
                <a:latin typeface="PT Sans" panose="020B0503020203020204" pitchFamily="34" charset="0"/>
              </a:rPr>
            </a:br>
            <a:br>
              <a:rPr lang="en-IN" sz="2400" dirty="0"/>
            </a:br>
            <a:endParaRPr lang="en-IN" sz="2400" dirty="0"/>
          </a:p>
        </p:txBody>
      </p:sp>
      <p:sp>
        <p:nvSpPr>
          <p:cNvPr id="4" name="TextBox 3">
            <a:extLst>
              <a:ext uri="{FF2B5EF4-FFF2-40B4-BE49-F238E27FC236}">
                <a16:creationId xmlns:a16="http://schemas.microsoft.com/office/drawing/2014/main" id="{9FBFAFC8-B20B-394A-3D14-71797514B107}"/>
              </a:ext>
            </a:extLst>
          </p:cNvPr>
          <p:cNvSpPr txBox="1"/>
          <p:nvPr/>
        </p:nvSpPr>
        <p:spPr>
          <a:xfrm>
            <a:off x="1798320" y="762000"/>
            <a:ext cx="7802880" cy="584775"/>
          </a:xfrm>
          <a:prstGeom prst="rect">
            <a:avLst/>
          </a:prstGeom>
          <a:noFill/>
        </p:spPr>
        <p:txBody>
          <a:bodyPr wrap="square" rtlCol="0">
            <a:spAutoFit/>
          </a:bodyPr>
          <a:lstStyle/>
          <a:p>
            <a:pPr algn="ctr"/>
            <a:r>
              <a:rPr lang="en-GB" sz="3200" b="1" dirty="0">
                <a:solidFill>
                  <a:srgbClr val="FFFF00"/>
                </a:solidFill>
              </a:rPr>
              <a:t>Introduction</a:t>
            </a:r>
            <a:endParaRPr lang="en-IN" sz="3200" b="1" dirty="0">
              <a:solidFill>
                <a:srgbClr val="FFFF00"/>
              </a:solidFill>
            </a:endParaRPr>
          </a:p>
        </p:txBody>
      </p:sp>
    </p:spTree>
    <p:extLst>
      <p:ext uri="{BB962C8B-B14F-4D97-AF65-F5344CB8AC3E}">
        <p14:creationId xmlns:p14="http://schemas.microsoft.com/office/powerpoint/2010/main" val="309143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328612" y="440107"/>
            <a:ext cx="11534776" cy="632882"/>
          </a:xfrm>
        </p:spPr>
        <p:txBody>
          <a:bodyPr/>
          <a:lstStyle/>
          <a:p>
            <a:pPr algn="ctr"/>
            <a:r>
              <a:rPr lang="en-GB" sz="2800" dirty="0"/>
              <a:t>Proxy Pattern:  Managing Expensive Objects Efficiently</a:t>
            </a:r>
            <a:endParaRPr lang="en-IN" dirty="0"/>
          </a:p>
        </p:txBody>
      </p:sp>
      <p:sp>
        <p:nvSpPr>
          <p:cNvPr id="6" name="Content Placeholder 5">
            <a:extLst>
              <a:ext uri="{FF2B5EF4-FFF2-40B4-BE49-F238E27FC236}">
                <a16:creationId xmlns:a16="http://schemas.microsoft.com/office/drawing/2014/main" id="{5F6DCC82-BC6F-4A58-5882-5F1A2D6C382B}"/>
              </a:ext>
            </a:extLst>
          </p:cNvPr>
          <p:cNvSpPr>
            <a:spLocks noGrp="1"/>
          </p:cNvSpPr>
          <p:nvPr>
            <p:ph idx="4294967295"/>
          </p:nvPr>
        </p:nvSpPr>
        <p:spPr>
          <a:xfrm>
            <a:off x="5274222" y="1264412"/>
            <a:ext cx="6695440" cy="4557584"/>
          </a:xfrm>
        </p:spPr>
        <p:txBody>
          <a:bodyPr>
            <a:normAutofit fontScale="92500" lnSpcReduction="10000"/>
          </a:bodyPr>
          <a:lstStyle/>
          <a:p>
            <a:pPr>
              <a:lnSpc>
                <a:spcPct val="90000"/>
              </a:lnSpc>
            </a:pPr>
            <a:r>
              <a:rPr lang="en-GB" sz="1600" b="1" dirty="0">
                <a:solidFill>
                  <a:srgbClr val="FF0000"/>
                </a:solidFill>
              </a:rPr>
              <a:t>Problem: </a:t>
            </a:r>
            <a:r>
              <a:rPr lang="en-GB" sz="1600" b="1" dirty="0"/>
              <a:t>Managing Large and Expensive Objects</a:t>
            </a:r>
          </a:p>
          <a:p>
            <a:pPr>
              <a:lnSpc>
                <a:spcPct val="90000"/>
              </a:lnSpc>
              <a:buFont typeface="Wingdings" panose="05000000000000000000" pitchFamily="2" charset="2"/>
              <a:buChar char="Ø"/>
            </a:pPr>
            <a:r>
              <a:rPr lang="en-GB" sz="1600" b="1" dirty="0"/>
              <a:t>Challenge:</a:t>
            </a:r>
            <a:r>
              <a:rPr lang="en-GB" sz="1600" dirty="0"/>
              <a:t> Large objects consume lots of resources (memory, time).</a:t>
            </a:r>
          </a:p>
          <a:p>
            <a:pPr>
              <a:lnSpc>
                <a:spcPct val="90000"/>
              </a:lnSpc>
              <a:buFont typeface="Wingdings" panose="05000000000000000000" pitchFamily="2" charset="2"/>
              <a:buChar char="Ø"/>
            </a:pPr>
            <a:r>
              <a:rPr lang="en-GB" sz="1600" b="1" dirty="0"/>
              <a:t>Need:</a:t>
            </a:r>
            <a:r>
              <a:rPr lang="en-GB" sz="1600" dirty="0"/>
              <a:t> Only create the object when it’s actually needed, but without repeating code everywhere.</a:t>
            </a:r>
          </a:p>
          <a:p>
            <a:pPr marL="0" indent="0">
              <a:lnSpc>
                <a:spcPct val="90000"/>
              </a:lnSpc>
              <a:buNone/>
            </a:pPr>
            <a:endParaRPr lang="en-GB" sz="1600" dirty="0"/>
          </a:p>
          <a:p>
            <a:pPr>
              <a:lnSpc>
                <a:spcPct val="90000"/>
              </a:lnSpc>
            </a:pPr>
            <a:r>
              <a:rPr lang="en-GB" sz="1600" b="1" dirty="0">
                <a:solidFill>
                  <a:srgbClr val="FF0000"/>
                </a:solidFill>
              </a:rPr>
              <a:t>Solution: </a:t>
            </a:r>
            <a:r>
              <a:rPr lang="en-GB" sz="1600" b="1" dirty="0"/>
              <a:t>Proxy Pattern</a:t>
            </a:r>
          </a:p>
          <a:p>
            <a:pPr>
              <a:lnSpc>
                <a:spcPct val="90000"/>
              </a:lnSpc>
              <a:buFont typeface="Wingdings" panose="05000000000000000000" pitchFamily="2" charset="2"/>
              <a:buChar char="Ø"/>
            </a:pPr>
            <a:r>
              <a:rPr lang="en-GB" sz="1600" b="1" dirty="0"/>
              <a:t>Lazy Initialization:</a:t>
            </a:r>
            <a:r>
              <a:rPr lang="en-GB" sz="1600" dirty="0"/>
              <a:t> Create the object only when needed.</a:t>
            </a:r>
          </a:p>
          <a:p>
            <a:pPr>
              <a:lnSpc>
                <a:spcPct val="90000"/>
              </a:lnSpc>
              <a:buFont typeface="Wingdings" panose="05000000000000000000" pitchFamily="2" charset="2"/>
              <a:buChar char="Ø"/>
            </a:pPr>
            <a:r>
              <a:rPr lang="en-GB" sz="1600" b="1" dirty="0"/>
              <a:t>Proxy as Middleman:</a:t>
            </a:r>
            <a:endParaRPr lang="en-GB" sz="1600" dirty="0"/>
          </a:p>
          <a:p>
            <a:pPr lvl="1">
              <a:lnSpc>
                <a:spcPct val="90000"/>
              </a:lnSpc>
              <a:buFont typeface="Wingdings" panose="05000000000000000000" pitchFamily="2" charset="2"/>
              <a:buChar char="Ø"/>
            </a:pPr>
            <a:r>
              <a:rPr lang="en-GB" dirty="0"/>
              <a:t>Checks if object exists.</a:t>
            </a:r>
          </a:p>
          <a:p>
            <a:pPr lvl="1">
              <a:lnSpc>
                <a:spcPct val="90000"/>
              </a:lnSpc>
              <a:buFont typeface="Wingdings" panose="05000000000000000000" pitchFamily="2" charset="2"/>
              <a:buChar char="Ø"/>
            </a:pPr>
            <a:r>
              <a:rPr lang="en-GB" dirty="0"/>
              <a:t>Creates object if needed, or reuses existing one.</a:t>
            </a:r>
          </a:p>
          <a:p>
            <a:pPr lvl="1">
              <a:lnSpc>
                <a:spcPct val="90000"/>
              </a:lnSpc>
              <a:buFont typeface="Wingdings" panose="05000000000000000000" pitchFamily="2" charset="2"/>
              <a:buChar char="Ø"/>
            </a:pPr>
            <a:endParaRPr lang="en-GB" dirty="0"/>
          </a:p>
          <a:p>
            <a:r>
              <a:rPr lang="en-GB" sz="1600" b="1" dirty="0">
                <a:solidFill>
                  <a:srgbClr val="FF0000"/>
                </a:solidFill>
              </a:rPr>
              <a:t>Benefits of Proxy Pattern</a:t>
            </a:r>
          </a:p>
          <a:p>
            <a:pPr>
              <a:buFont typeface="Wingdings" panose="05000000000000000000" pitchFamily="2" charset="2"/>
              <a:buChar char="Ø"/>
            </a:pPr>
            <a:r>
              <a:rPr lang="en-GB" sz="1600" b="1" dirty="0"/>
              <a:t>Resource Efficiency:</a:t>
            </a:r>
            <a:r>
              <a:rPr lang="en-GB" sz="1600" dirty="0"/>
              <a:t> Avoids creating the object until necessary.</a:t>
            </a:r>
          </a:p>
          <a:p>
            <a:pPr>
              <a:buFont typeface="Wingdings" panose="05000000000000000000" pitchFamily="2" charset="2"/>
              <a:buChar char="Ø"/>
            </a:pPr>
            <a:r>
              <a:rPr lang="en-GB" sz="1600" b="1" dirty="0"/>
              <a:t>Cleaner Code:</a:t>
            </a:r>
            <a:r>
              <a:rPr lang="en-GB" sz="1600" dirty="0"/>
              <a:t> No need for repeated initialization logic.</a:t>
            </a:r>
          </a:p>
          <a:p>
            <a:pPr>
              <a:buFont typeface="Wingdings" panose="05000000000000000000" pitchFamily="2" charset="2"/>
              <a:buChar char="Ø"/>
            </a:pPr>
            <a:r>
              <a:rPr lang="en-GB" sz="1600" b="1" dirty="0"/>
              <a:t>Works with 3rd-Party Libraries:</a:t>
            </a:r>
            <a:r>
              <a:rPr lang="en-GB" sz="1600" dirty="0"/>
              <a:t> Can manage objects from libraries you can't modify.</a:t>
            </a:r>
          </a:p>
          <a:p>
            <a:endParaRPr lang="en-IN" dirty="0"/>
          </a:p>
        </p:txBody>
      </p:sp>
      <p:pic>
        <p:nvPicPr>
          <p:cNvPr id="7" name="Picture 6" descr="Several white and grey waves&#10;&#10;Description automatically generated with medium confidence">
            <a:extLst>
              <a:ext uri="{FF2B5EF4-FFF2-40B4-BE49-F238E27FC236}">
                <a16:creationId xmlns:a16="http://schemas.microsoft.com/office/drawing/2014/main" id="{E9CBA3BC-E441-D54A-8521-1BD3D0AC96B9}"/>
              </a:ext>
            </a:extLst>
          </p:cNvPr>
          <p:cNvPicPr>
            <a:picLocks noChangeAspect="1"/>
          </p:cNvPicPr>
          <p:nvPr/>
        </p:nvPicPr>
        <p:blipFill>
          <a:blip r:embed="rId2"/>
          <a:stretch>
            <a:fillRect/>
          </a:stretch>
        </p:blipFill>
        <p:spPr>
          <a:xfrm>
            <a:off x="328612" y="1457520"/>
            <a:ext cx="4540459" cy="171109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descr="A white cylinder with black text">
            <a:extLst>
              <a:ext uri="{FF2B5EF4-FFF2-40B4-BE49-F238E27FC236}">
                <a16:creationId xmlns:a16="http://schemas.microsoft.com/office/drawing/2014/main" id="{C274567B-5C54-FC94-41C7-9EC6F281B71F}"/>
              </a:ext>
            </a:extLst>
          </p:cNvPr>
          <p:cNvPicPr>
            <a:picLocks noChangeAspect="1"/>
          </p:cNvPicPr>
          <p:nvPr/>
        </p:nvPicPr>
        <p:blipFill>
          <a:blip r:embed="rId3"/>
          <a:stretch>
            <a:fillRect/>
          </a:stretch>
        </p:blipFill>
        <p:spPr>
          <a:xfrm>
            <a:off x="222338" y="3553148"/>
            <a:ext cx="4919837" cy="171109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9037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600EEA-E039-E604-796B-9D43D5AD1FF3}"/>
              </a:ext>
            </a:extLst>
          </p:cNvPr>
          <p:cNvSpPr>
            <a:spLocks noGrp="1"/>
          </p:cNvSpPr>
          <p:nvPr>
            <p:ph type="title"/>
          </p:nvPr>
        </p:nvSpPr>
        <p:spPr/>
        <p:txBody>
          <a:bodyPr/>
          <a:lstStyle/>
          <a:p>
            <a:pPr algn="ctr"/>
            <a:r>
              <a:rPr lang="en-GB" sz="2800" dirty="0"/>
              <a:t>Proxy Pattern : Definition and Real-World Example</a:t>
            </a:r>
            <a:endParaRPr lang="en-IN" dirty="0"/>
          </a:p>
        </p:txBody>
      </p:sp>
      <p:sp>
        <p:nvSpPr>
          <p:cNvPr id="11" name="Content Placeholder 10">
            <a:extLst>
              <a:ext uri="{FF2B5EF4-FFF2-40B4-BE49-F238E27FC236}">
                <a16:creationId xmlns:a16="http://schemas.microsoft.com/office/drawing/2014/main" id="{25E1CCFC-71D7-B532-E05E-2A40F7BAC2E3}"/>
              </a:ext>
            </a:extLst>
          </p:cNvPr>
          <p:cNvSpPr>
            <a:spLocks noGrp="1"/>
          </p:cNvSpPr>
          <p:nvPr>
            <p:ph idx="4294967295"/>
          </p:nvPr>
        </p:nvSpPr>
        <p:spPr>
          <a:xfrm>
            <a:off x="5103812" y="1442506"/>
            <a:ext cx="6641148" cy="4557584"/>
          </a:xfrm>
        </p:spPr>
        <p:txBody>
          <a:bodyPr>
            <a:normAutofit/>
          </a:bodyPr>
          <a:lstStyle/>
          <a:p>
            <a:pPr>
              <a:lnSpc>
                <a:spcPct val="90000"/>
              </a:lnSpc>
              <a:buFont typeface="Arial" panose="020B0604020202020204" pitchFamily="34" charset="0"/>
              <a:buChar char="•"/>
            </a:pPr>
            <a:r>
              <a:rPr lang="en-GB" sz="1800" b="1" i="0" dirty="0">
                <a:solidFill>
                  <a:srgbClr val="FF0000"/>
                </a:solidFill>
                <a:effectLst/>
                <a:latin typeface="PT Sans" panose="020B0503020203020204" pitchFamily="34" charset="0"/>
              </a:rPr>
              <a:t>Proxy</a:t>
            </a:r>
            <a:r>
              <a:rPr lang="en-GB" sz="1800" b="0" i="0" dirty="0">
                <a:solidFill>
                  <a:srgbClr val="002060"/>
                </a:solidFill>
                <a:effectLst/>
                <a:latin typeface="PT Sans" panose="020B0503020203020204" pitchFamily="34" charset="0"/>
              </a:rPr>
              <a:t> </a:t>
            </a:r>
            <a:r>
              <a:rPr lang="en-GB" sz="1800" b="0" i="0" dirty="0">
                <a:effectLst/>
                <a:latin typeface="PT Sans" panose="020B0503020203020204" pitchFamily="34" charset="0"/>
              </a:rPr>
              <a:t>is a structural design pattern that lets you provide a substitute or placeholder for another object. A proxy controls access to the original object, allowing you to perform something either before or after the request gets through to the original object.</a:t>
            </a:r>
          </a:p>
          <a:p>
            <a:pPr>
              <a:lnSpc>
                <a:spcPct val="90000"/>
              </a:lnSpc>
              <a:buFont typeface="Arial" panose="020B0604020202020204" pitchFamily="34" charset="0"/>
              <a:buChar char="•"/>
            </a:pPr>
            <a:r>
              <a:rPr lang="en-IN" sz="1800" b="1" i="0" dirty="0">
                <a:solidFill>
                  <a:srgbClr val="FF0000"/>
                </a:solidFill>
                <a:effectLst/>
                <a:latin typeface="PT Sans" panose="020B0503020203020204" pitchFamily="34" charset="0"/>
              </a:rPr>
              <a:t>Real-World Analogy</a:t>
            </a:r>
            <a:endParaRPr lang="en-IN" sz="1800" dirty="0">
              <a:solidFill>
                <a:srgbClr val="FF0000"/>
              </a:solidFill>
            </a:endParaRPr>
          </a:p>
          <a:p>
            <a:pPr>
              <a:lnSpc>
                <a:spcPct val="90000"/>
              </a:lnSpc>
              <a:buFont typeface="Wingdings" panose="05000000000000000000" pitchFamily="2" charset="2"/>
              <a:buChar char="Ø"/>
            </a:pPr>
            <a:r>
              <a:rPr lang="en-GB" sz="1800" b="1" dirty="0"/>
              <a:t>Credit Card = Proxy</a:t>
            </a:r>
            <a:r>
              <a:rPr lang="en-GB" sz="1800" dirty="0"/>
              <a:t> for a Bank Account, which is a Proxy for Cash.</a:t>
            </a:r>
          </a:p>
          <a:p>
            <a:pPr>
              <a:lnSpc>
                <a:spcPct val="90000"/>
              </a:lnSpc>
              <a:buFont typeface="Wingdings" panose="05000000000000000000" pitchFamily="2" charset="2"/>
              <a:buChar char="Ø"/>
            </a:pPr>
            <a:r>
              <a:rPr lang="en-GB" sz="1800" b="1" dirty="0"/>
              <a:t>Shared Interface:</a:t>
            </a:r>
            <a:r>
              <a:rPr lang="en-GB" sz="1800" dirty="0"/>
              <a:t> All can be used for making payments.</a:t>
            </a:r>
          </a:p>
          <a:p>
            <a:pPr>
              <a:lnSpc>
                <a:spcPct val="90000"/>
              </a:lnSpc>
              <a:buFont typeface="Wingdings" panose="05000000000000000000" pitchFamily="2" charset="2"/>
              <a:buChar char="Ø"/>
            </a:pPr>
            <a:r>
              <a:rPr lang="en-GB" sz="1800" b="1" dirty="0"/>
              <a:t>Benefits:</a:t>
            </a:r>
            <a:endParaRPr lang="en-GB" sz="1800" dirty="0"/>
          </a:p>
          <a:p>
            <a:pPr lvl="1">
              <a:lnSpc>
                <a:spcPct val="90000"/>
              </a:lnSpc>
              <a:buFont typeface="Wingdings" panose="05000000000000000000" pitchFamily="2" charset="2"/>
              <a:buChar char="Ø"/>
            </a:pPr>
            <a:r>
              <a:rPr lang="en-GB" sz="1800" b="1" dirty="0"/>
              <a:t>For Consumers:</a:t>
            </a:r>
            <a:r>
              <a:rPr lang="en-GB" sz="1800" dirty="0"/>
              <a:t> No need to carry cash, easy &amp; secure transactions.</a:t>
            </a:r>
          </a:p>
          <a:p>
            <a:pPr lvl="1">
              <a:lnSpc>
                <a:spcPct val="90000"/>
              </a:lnSpc>
              <a:buFont typeface="Wingdings" panose="05000000000000000000" pitchFamily="2" charset="2"/>
              <a:buChar char="Ø"/>
            </a:pPr>
            <a:r>
              <a:rPr lang="en-GB" sz="1800" b="1" dirty="0"/>
              <a:t>For Shop Owners:</a:t>
            </a:r>
            <a:r>
              <a:rPr lang="en-GB" sz="1800" dirty="0"/>
              <a:t> Instant electronic payments, no risk of losing cash or getting robbed.</a:t>
            </a:r>
          </a:p>
        </p:txBody>
      </p:sp>
      <p:pic>
        <p:nvPicPr>
          <p:cNvPr id="2" name="Picture 1" descr="Cartoon of paper character in front of a fence&#10;&#10;Description automatically generated with medium confidence">
            <a:extLst>
              <a:ext uri="{FF2B5EF4-FFF2-40B4-BE49-F238E27FC236}">
                <a16:creationId xmlns:a16="http://schemas.microsoft.com/office/drawing/2014/main" id="{F4F233E7-BE0F-01D7-38BF-4AD94104E215}"/>
              </a:ext>
            </a:extLst>
          </p:cNvPr>
          <p:cNvPicPr>
            <a:picLocks noChangeAspect="1"/>
          </p:cNvPicPr>
          <p:nvPr/>
        </p:nvPicPr>
        <p:blipFill>
          <a:blip r:embed="rId3"/>
          <a:stretch>
            <a:fillRect/>
          </a:stretch>
        </p:blipFill>
        <p:spPr>
          <a:xfrm>
            <a:off x="551381" y="1150549"/>
            <a:ext cx="3928569" cy="245535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Picture 2" descr="A diagram of a payment&#10;&#10;Description automatically generated">
            <a:extLst>
              <a:ext uri="{FF2B5EF4-FFF2-40B4-BE49-F238E27FC236}">
                <a16:creationId xmlns:a16="http://schemas.microsoft.com/office/drawing/2014/main" id="{C170951E-5281-8D93-B2CB-CF1C6504F24E}"/>
              </a:ext>
            </a:extLst>
          </p:cNvPr>
          <p:cNvPicPr>
            <a:picLocks noChangeAspect="1"/>
          </p:cNvPicPr>
          <p:nvPr/>
        </p:nvPicPr>
        <p:blipFill>
          <a:blip r:embed="rId4"/>
          <a:stretch>
            <a:fillRect/>
          </a:stretch>
        </p:blipFill>
        <p:spPr>
          <a:xfrm>
            <a:off x="181688" y="3794959"/>
            <a:ext cx="4922124" cy="1914158"/>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072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209C5-5E4C-0401-7B26-7AD74B5BFA32}"/>
              </a:ext>
            </a:extLst>
          </p:cNvPr>
          <p:cNvSpPr>
            <a:spLocks noGrp="1"/>
          </p:cNvSpPr>
          <p:nvPr>
            <p:ph type="title"/>
          </p:nvPr>
        </p:nvSpPr>
        <p:spPr/>
        <p:txBody>
          <a:bodyPr>
            <a:normAutofit fontScale="90000"/>
          </a:bodyPr>
          <a:lstStyle/>
          <a:p>
            <a:pPr algn="ctr"/>
            <a:r>
              <a:rPr lang="en-GB" sz="2800" b="1" dirty="0"/>
              <a:t>Proxy Pattern Structure</a:t>
            </a:r>
            <a:br>
              <a:rPr lang="en-GB" sz="2800" b="1" dirty="0"/>
            </a:br>
            <a:endParaRPr lang="en-IN" dirty="0"/>
          </a:p>
        </p:txBody>
      </p:sp>
      <p:sp>
        <p:nvSpPr>
          <p:cNvPr id="4" name="Content Placeholder 3">
            <a:extLst>
              <a:ext uri="{FF2B5EF4-FFF2-40B4-BE49-F238E27FC236}">
                <a16:creationId xmlns:a16="http://schemas.microsoft.com/office/drawing/2014/main" id="{FF03A442-F14B-1B11-1297-90C770B867A9}"/>
              </a:ext>
            </a:extLst>
          </p:cNvPr>
          <p:cNvSpPr>
            <a:spLocks noGrp="1"/>
          </p:cNvSpPr>
          <p:nvPr>
            <p:ph idx="4294967295"/>
          </p:nvPr>
        </p:nvSpPr>
        <p:spPr>
          <a:xfrm>
            <a:off x="5537200" y="1150208"/>
            <a:ext cx="6326188" cy="4557584"/>
          </a:xfrm>
        </p:spPr>
        <p:txBody>
          <a:bodyPr>
            <a:normAutofit/>
          </a:bodyPr>
          <a:lstStyle/>
          <a:p>
            <a:pPr>
              <a:buFont typeface="+mj-lt"/>
              <a:buAutoNum type="arabicPeriod"/>
            </a:pPr>
            <a:r>
              <a:rPr lang="en-GB" sz="1800" b="1" dirty="0">
                <a:solidFill>
                  <a:srgbClr val="FF0000"/>
                </a:solidFill>
              </a:rPr>
              <a:t>Service Interface:</a:t>
            </a:r>
            <a:endParaRPr lang="en-GB" sz="1800" dirty="0">
              <a:solidFill>
                <a:srgbClr val="FF0000"/>
              </a:solidFill>
            </a:endParaRPr>
          </a:p>
          <a:p>
            <a:pPr marL="742950" lvl="1" indent="-285750">
              <a:buFont typeface="+mj-lt"/>
              <a:buAutoNum type="arabicPeriod"/>
            </a:pPr>
            <a:r>
              <a:rPr lang="en-GB" sz="1800" dirty="0"/>
              <a:t>Declares the common interface for both service and proxy.</a:t>
            </a:r>
          </a:p>
          <a:p>
            <a:pPr>
              <a:buFont typeface="+mj-lt"/>
              <a:buAutoNum type="arabicPeriod"/>
            </a:pPr>
            <a:r>
              <a:rPr lang="en-GB" sz="1800" b="1" dirty="0">
                <a:solidFill>
                  <a:srgbClr val="FF0000"/>
                </a:solidFill>
              </a:rPr>
              <a:t>Service:</a:t>
            </a:r>
            <a:endParaRPr lang="en-GB" sz="1800" dirty="0">
              <a:solidFill>
                <a:srgbClr val="FF0000"/>
              </a:solidFill>
            </a:endParaRPr>
          </a:p>
          <a:p>
            <a:pPr marL="742950" lvl="1" indent="-285750">
              <a:buFont typeface="+mj-lt"/>
              <a:buAutoNum type="arabicPeriod"/>
            </a:pPr>
            <a:r>
              <a:rPr lang="en-GB" sz="1800" dirty="0"/>
              <a:t>Provides the actual business logic and functionality.</a:t>
            </a:r>
          </a:p>
          <a:p>
            <a:pPr>
              <a:buFont typeface="+mj-lt"/>
              <a:buAutoNum type="arabicPeriod"/>
            </a:pPr>
            <a:r>
              <a:rPr lang="en-GB" sz="1800" b="1" dirty="0">
                <a:solidFill>
                  <a:srgbClr val="FF0000"/>
                </a:solidFill>
              </a:rPr>
              <a:t>Proxy:</a:t>
            </a:r>
            <a:endParaRPr lang="en-GB" sz="1800" dirty="0">
              <a:solidFill>
                <a:srgbClr val="FF0000"/>
              </a:solidFill>
            </a:endParaRPr>
          </a:p>
          <a:p>
            <a:pPr marL="742950" lvl="1" indent="-285750">
              <a:buFont typeface="+mj-lt"/>
              <a:buAutoNum type="arabicPeriod"/>
            </a:pPr>
            <a:r>
              <a:rPr lang="en-GB" sz="1800" dirty="0"/>
              <a:t>Holds a reference to the service.</a:t>
            </a:r>
          </a:p>
          <a:p>
            <a:pPr marL="742950" lvl="1" indent="-285750">
              <a:buFont typeface="+mj-lt"/>
              <a:buAutoNum type="arabicPeriod"/>
            </a:pPr>
            <a:r>
              <a:rPr lang="en-GB" sz="1800" dirty="0"/>
              <a:t>Performs extra tasks (e.g., lazy initialization, logging, access control, caching) before passing requests to the service.</a:t>
            </a:r>
          </a:p>
          <a:p>
            <a:pPr>
              <a:buFont typeface="+mj-lt"/>
              <a:buAutoNum type="arabicPeriod"/>
            </a:pPr>
            <a:r>
              <a:rPr lang="en-GB" sz="1800" b="1" dirty="0">
                <a:solidFill>
                  <a:srgbClr val="FF0000"/>
                </a:solidFill>
              </a:rPr>
              <a:t>Client:</a:t>
            </a:r>
            <a:endParaRPr lang="en-GB" sz="1800" dirty="0">
              <a:solidFill>
                <a:srgbClr val="FF0000"/>
              </a:solidFill>
            </a:endParaRPr>
          </a:p>
          <a:p>
            <a:pPr marL="742950" lvl="1" indent="-285750">
              <a:buFont typeface="+mj-lt"/>
              <a:buAutoNum type="arabicPeriod"/>
            </a:pPr>
            <a:r>
              <a:rPr lang="en-GB" sz="1800" dirty="0"/>
              <a:t>Works with both services and proxies using the same interface.</a:t>
            </a:r>
          </a:p>
          <a:p>
            <a:pPr marL="742950" lvl="1" indent="-285750">
              <a:buFont typeface="+mj-lt"/>
              <a:buAutoNum type="arabicPeriod"/>
            </a:pPr>
            <a:r>
              <a:rPr lang="en-GB" sz="1800" dirty="0"/>
              <a:t>The proxy can be passed as if it were the service itself.</a:t>
            </a:r>
          </a:p>
          <a:p>
            <a:pPr>
              <a:lnSpc>
                <a:spcPct val="90000"/>
              </a:lnSpc>
              <a:buFont typeface="Wingdings" panose="05000000000000000000" pitchFamily="2" charset="2"/>
              <a:buChar char="Ø"/>
            </a:pPr>
            <a:endParaRPr lang="en-GB" sz="1800" dirty="0"/>
          </a:p>
          <a:p>
            <a:endParaRPr lang="en-IN" sz="1800" dirty="0"/>
          </a:p>
        </p:txBody>
      </p:sp>
      <p:pic>
        <p:nvPicPr>
          <p:cNvPr id="2" name="Picture 1" descr="A diagram of a service">
            <a:extLst>
              <a:ext uri="{FF2B5EF4-FFF2-40B4-BE49-F238E27FC236}">
                <a16:creationId xmlns:a16="http://schemas.microsoft.com/office/drawing/2014/main" id="{41D6DC84-AE23-0BFD-CAC4-D1564EDE24CA}"/>
              </a:ext>
            </a:extLst>
          </p:cNvPr>
          <p:cNvPicPr>
            <a:picLocks noChangeAspect="1"/>
          </p:cNvPicPr>
          <p:nvPr/>
        </p:nvPicPr>
        <p:blipFill>
          <a:blip r:embed="rId2"/>
          <a:stretch>
            <a:fillRect/>
          </a:stretch>
        </p:blipFill>
        <p:spPr>
          <a:xfrm>
            <a:off x="450424" y="1150208"/>
            <a:ext cx="4554376" cy="45543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2487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3996-2568-A8F5-FA21-F1B2C207B64D}"/>
              </a:ext>
            </a:extLst>
          </p:cNvPr>
          <p:cNvSpPr>
            <a:spLocks noGrp="1"/>
          </p:cNvSpPr>
          <p:nvPr>
            <p:ph type="title"/>
          </p:nvPr>
        </p:nvSpPr>
        <p:spPr/>
        <p:txBody>
          <a:bodyPr>
            <a:normAutofit fontScale="90000"/>
          </a:bodyPr>
          <a:lstStyle/>
          <a:p>
            <a:pPr algn="ctr"/>
            <a:r>
              <a:rPr lang="en-GB" sz="2800" b="1" dirty="0"/>
              <a:t>Proxy Pattern - Applicability &amp; Use Cases</a:t>
            </a:r>
            <a:br>
              <a:rPr lang="en-GB" sz="2800" b="1" dirty="0"/>
            </a:br>
            <a:br>
              <a:rPr lang="en-US" sz="2800" dirty="0"/>
            </a:br>
            <a:endParaRPr lang="en-IN" dirty="0"/>
          </a:p>
        </p:txBody>
      </p:sp>
      <p:sp>
        <p:nvSpPr>
          <p:cNvPr id="3" name="Content Placeholder 2">
            <a:extLst>
              <a:ext uri="{FF2B5EF4-FFF2-40B4-BE49-F238E27FC236}">
                <a16:creationId xmlns:a16="http://schemas.microsoft.com/office/drawing/2014/main" id="{888A0562-DF0B-1DB3-831B-717955886624}"/>
              </a:ext>
            </a:extLst>
          </p:cNvPr>
          <p:cNvSpPr>
            <a:spLocks noGrp="1"/>
          </p:cNvSpPr>
          <p:nvPr>
            <p:ph idx="4294967295"/>
          </p:nvPr>
        </p:nvSpPr>
        <p:spPr>
          <a:xfrm>
            <a:off x="657224" y="1150208"/>
            <a:ext cx="11534776" cy="4557584"/>
          </a:xfrm>
        </p:spPr>
        <p:txBody>
          <a:bodyPr>
            <a:normAutofit/>
          </a:bodyPr>
          <a:lstStyle/>
          <a:p>
            <a:r>
              <a:rPr lang="en-GB" sz="1800" b="1" dirty="0"/>
              <a:t>Popular Uses of Proxy Pattern:</a:t>
            </a:r>
            <a:endParaRPr lang="en-GB" sz="1800" dirty="0"/>
          </a:p>
          <a:p>
            <a:pPr>
              <a:buFont typeface="+mj-lt"/>
              <a:buAutoNum type="arabicPeriod"/>
            </a:pPr>
            <a:r>
              <a:rPr lang="en-GB" sz="1800" b="1" dirty="0">
                <a:solidFill>
                  <a:srgbClr val="FF0000"/>
                </a:solidFill>
              </a:rPr>
              <a:t>Lazy Initialization (Virtual Proxy):</a:t>
            </a:r>
            <a:endParaRPr lang="en-GB" sz="1800" dirty="0">
              <a:solidFill>
                <a:srgbClr val="FF0000"/>
              </a:solidFill>
            </a:endParaRPr>
          </a:p>
          <a:p>
            <a:pPr marL="742950" lvl="1" indent="-285750">
              <a:buFont typeface="+mj-lt"/>
              <a:buAutoNum type="arabicPeriod"/>
            </a:pPr>
            <a:r>
              <a:rPr lang="en-GB" sz="1800" dirty="0"/>
              <a:t>Delay creation of heavyweight objects until needed.</a:t>
            </a:r>
          </a:p>
          <a:p>
            <a:pPr>
              <a:buFont typeface="+mj-lt"/>
              <a:buAutoNum type="arabicPeriod"/>
            </a:pPr>
            <a:r>
              <a:rPr lang="en-GB" sz="1800" b="1" dirty="0">
                <a:solidFill>
                  <a:srgbClr val="FF0000"/>
                </a:solidFill>
              </a:rPr>
              <a:t>Access Control (Protection Proxy):</a:t>
            </a:r>
            <a:endParaRPr lang="en-GB" sz="1800" dirty="0">
              <a:solidFill>
                <a:srgbClr val="FF0000"/>
              </a:solidFill>
            </a:endParaRPr>
          </a:p>
          <a:p>
            <a:pPr marL="742950" lvl="1" indent="-285750">
              <a:buFont typeface="+mj-lt"/>
              <a:buAutoNum type="arabicPeriod"/>
            </a:pPr>
            <a:r>
              <a:rPr lang="en-GB" sz="1800" dirty="0"/>
              <a:t>Restrict access to service objects based on client credentials.</a:t>
            </a:r>
          </a:p>
          <a:p>
            <a:pPr>
              <a:buFont typeface="+mj-lt"/>
              <a:buAutoNum type="arabicPeriod"/>
            </a:pPr>
            <a:r>
              <a:rPr lang="en-GB" sz="1800" b="1" dirty="0">
                <a:solidFill>
                  <a:srgbClr val="FF0000"/>
                </a:solidFill>
              </a:rPr>
              <a:t>Remote Service (Remote Proxy):</a:t>
            </a:r>
            <a:endParaRPr lang="en-GB" sz="1800" dirty="0">
              <a:solidFill>
                <a:srgbClr val="FF0000"/>
              </a:solidFill>
            </a:endParaRPr>
          </a:p>
          <a:p>
            <a:pPr marL="742950" lvl="1" indent="-285750">
              <a:buFont typeface="+mj-lt"/>
              <a:buAutoNum type="arabicPeriod"/>
            </a:pPr>
            <a:r>
              <a:rPr lang="en-GB" sz="1800" dirty="0"/>
              <a:t>Pass client requests to a remote server, handling network details.</a:t>
            </a:r>
          </a:p>
          <a:p>
            <a:pPr>
              <a:buFont typeface="+mj-lt"/>
              <a:buAutoNum type="arabicPeriod"/>
            </a:pPr>
            <a:r>
              <a:rPr lang="en-GB" sz="1800" b="1" dirty="0">
                <a:solidFill>
                  <a:srgbClr val="FF0000"/>
                </a:solidFill>
              </a:rPr>
              <a:t>Logging (Logging Proxy):</a:t>
            </a:r>
            <a:endParaRPr lang="en-GB" sz="1800" dirty="0">
              <a:solidFill>
                <a:srgbClr val="FF0000"/>
              </a:solidFill>
            </a:endParaRPr>
          </a:p>
          <a:p>
            <a:pPr marL="742950" lvl="1" indent="-285750">
              <a:buFont typeface="+mj-lt"/>
              <a:buAutoNum type="arabicPeriod"/>
            </a:pPr>
            <a:r>
              <a:rPr lang="en-GB" sz="1800" dirty="0"/>
              <a:t>Log requests before passing them to the service object.</a:t>
            </a:r>
          </a:p>
          <a:p>
            <a:pPr>
              <a:buFont typeface="+mj-lt"/>
              <a:buAutoNum type="arabicPeriod"/>
            </a:pPr>
            <a:r>
              <a:rPr lang="en-GB" sz="1800" b="1" dirty="0">
                <a:solidFill>
                  <a:srgbClr val="FF0000"/>
                </a:solidFill>
              </a:rPr>
              <a:t>Caching (Caching Proxy):</a:t>
            </a:r>
            <a:endParaRPr lang="en-GB" sz="1800" dirty="0">
              <a:solidFill>
                <a:srgbClr val="FF0000"/>
              </a:solidFill>
            </a:endParaRPr>
          </a:p>
          <a:p>
            <a:pPr marL="742950" lvl="1" indent="-285750">
              <a:buFont typeface="+mj-lt"/>
              <a:buAutoNum type="arabicPeriod"/>
            </a:pPr>
            <a:r>
              <a:rPr lang="en-GB" sz="1800" dirty="0"/>
              <a:t>Cache results of repeated requests for efficiency.</a:t>
            </a:r>
          </a:p>
          <a:p>
            <a:pPr>
              <a:buFont typeface="+mj-lt"/>
              <a:buAutoNum type="arabicPeriod"/>
            </a:pPr>
            <a:r>
              <a:rPr lang="en-GB" sz="1800" b="1" dirty="0">
                <a:solidFill>
                  <a:srgbClr val="FF0000"/>
                </a:solidFill>
              </a:rPr>
              <a:t>Smart Reference:</a:t>
            </a:r>
            <a:endParaRPr lang="en-GB" sz="1800" dirty="0">
              <a:solidFill>
                <a:srgbClr val="FF0000"/>
              </a:solidFill>
            </a:endParaRPr>
          </a:p>
          <a:p>
            <a:pPr marL="742950" lvl="1" indent="-285750">
              <a:buFont typeface="+mj-lt"/>
              <a:buAutoNum type="arabicPeriod"/>
            </a:pPr>
            <a:r>
              <a:rPr lang="en-GB" sz="1800" dirty="0"/>
              <a:t>Track service object usage and release resources when no clients are active.</a:t>
            </a:r>
          </a:p>
          <a:p>
            <a:pPr marL="457200" lvl="1"/>
            <a:endParaRPr lang="en-GB" sz="1800" dirty="0"/>
          </a:p>
          <a:p>
            <a:pPr>
              <a:lnSpc>
                <a:spcPct val="90000"/>
              </a:lnSpc>
              <a:buFont typeface="Wingdings" panose="05000000000000000000" pitchFamily="2" charset="2"/>
              <a:buChar char="Ø"/>
            </a:pPr>
            <a:endParaRPr lang="en-GB" sz="1800" dirty="0"/>
          </a:p>
          <a:p>
            <a:endParaRPr lang="en-IN" sz="1800" dirty="0"/>
          </a:p>
        </p:txBody>
      </p:sp>
    </p:spTree>
    <p:extLst>
      <p:ext uri="{BB962C8B-B14F-4D97-AF65-F5344CB8AC3E}">
        <p14:creationId xmlns:p14="http://schemas.microsoft.com/office/powerpoint/2010/main" val="21961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8FD8-81C4-73A4-E2E3-5764D8E8BD99}"/>
              </a:ext>
            </a:extLst>
          </p:cNvPr>
          <p:cNvSpPr>
            <a:spLocks noGrp="1"/>
          </p:cNvSpPr>
          <p:nvPr>
            <p:ph type="title"/>
          </p:nvPr>
        </p:nvSpPr>
        <p:spPr/>
        <p:txBody>
          <a:bodyPr>
            <a:normAutofit fontScale="90000"/>
          </a:bodyPr>
          <a:lstStyle/>
          <a:p>
            <a:pPr algn="ctr"/>
            <a:r>
              <a:rPr lang="en-GB" sz="2800" b="1" dirty="0"/>
              <a:t>Proxy Pattern - Implementation &amp; Relations</a:t>
            </a:r>
            <a:br>
              <a:rPr lang="en-GB" sz="2800" b="1" dirty="0"/>
            </a:br>
            <a:endParaRPr lang="en-IN" dirty="0"/>
          </a:p>
        </p:txBody>
      </p:sp>
      <p:sp>
        <p:nvSpPr>
          <p:cNvPr id="3" name="Content Placeholder 2">
            <a:extLst>
              <a:ext uri="{FF2B5EF4-FFF2-40B4-BE49-F238E27FC236}">
                <a16:creationId xmlns:a16="http://schemas.microsoft.com/office/drawing/2014/main" id="{8D60FE27-0B5D-69AF-07BD-AEEA3FB60D16}"/>
              </a:ext>
            </a:extLst>
          </p:cNvPr>
          <p:cNvSpPr>
            <a:spLocks noGrp="1"/>
          </p:cNvSpPr>
          <p:nvPr>
            <p:ph idx="4294967295"/>
          </p:nvPr>
        </p:nvSpPr>
        <p:spPr>
          <a:xfrm>
            <a:off x="744956" y="856869"/>
            <a:ext cx="11534776" cy="4557584"/>
          </a:xfrm>
        </p:spPr>
        <p:txBody>
          <a:bodyPr>
            <a:noAutofit/>
          </a:bodyPr>
          <a:lstStyle/>
          <a:p>
            <a:r>
              <a:rPr lang="en-GB" b="1" dirty="0">
                <a:solidFill>
                  <a:srgbClr val="FF0000"/>
                </a:solidFill>
              </a:rPr>
              <a:t>How to Implement:</a:t>
            </a:r>
            <a:endParaRPr lang="en-GB" dirty="0">
              <a:solidFill>
                <a:srgbClr val="FF0000"/>
              </a:solidFill>
            </a:endParaRPr>
          </a:p>
          <a:p>
            <a:pPr>
              <a:buFont typeface="Wingdings" panose="05000000000000000000" pitchFamily="2" charset="2"/>
              <a:buChar char="Ø"/>
            </a:pPr>
            <a:r>
              <a:rPr lang="en-GB" b="1" dirty="0"/>
              <a:t>Interface:</a:t>
            </a:r>
            <a:r>
              <a:rPr lang="en-GB" dirty="0"/>
              <a:t> Create a service interface (if not already present) for interchangeable proxies and services.</a:t>
            </a:r>
          </a:p>
          <a:p>
            <a:pPr>
              <a:buFont typeface="Wingdings" panose="05000000000000000000" pitchFamily="2" charset="2"/>
              <a:buChar char="Ø"/>
            </a:pPr>
            <a:r>
              <a:rPr lang="en-GB" b="1" dirty="0"/>
              <a:t>Proxy Class:</a:t>
            </a:r>
            <a:r>
              <a:rPr lang="en-GB" dirty="0"/>
              <a:t> Stores reference to the service and manages its lifecycle.</a:t>
            </a:r>
          </a:p>
          <a:p>
            <a:pPr>
              <a:buFont typeface="Wingdings" panose="05000000000000000000" pitchFamily="2" charset="2"/>
              <a:buChar char="Ø"/>
            </a:pPr>
            <a:r>
              <a:rPr lang="en-GB" b="1" dirty="0"/>
              <a:t>Methods:</a:t>
            </a:r>
            <a:r>
              <a:rPr lang="en-GB" dirty="0"/>
              <a:t> Proxy methods delegate work to the service after performing specific tasks (e.g., logging, caching).</a:t>
            </a:r>
          </a:p>
          <a:p>
            <a:pPr>
              <a:buFont typeface="Wingdings" panose="05000000000000000000" pitchFamily="2" charset="2"/>
              <a:buChar char="Ø"/>
            </a:pPr>
            <a:r>
              <a:rPr lang="en-GB" b="1" dirty="0"/>
              <a:t>Lazy Initialization:</a:t>
            </a:r>
            <a:r>
              <a:rPr lang="en-GB" dirty="0"/>
              <a:t> Consider implementing lazy initialization.</a:t>
            </a:r>
          </a:p>
          <a:p>
            <a:r>
              <a:rPr lang="en-GB" b="1" dirty="0">
                <a:solidFill>
                  <a:srgbClr val="FF0000"/>
                </a:solidFill>
              </a:rPr>
              <a:t>Pros and Cons:</a:t>
            </a:r>
            <a:endParaRPr lang="en-GB" dirty="0">
              <a:solidFill>
                <a:srgbClr val="FF0000"/>
              </a:solidFill>
            </a:endParaRPr>
          </a:p>
          <a:p>
            <a:pPr>
              <a:buFont typeface="Wingdings" panose="05000000000000000000" pitchFamily="2" charset="2"/>
              <a:buChar char="Ø"/>
            </a:pPr>
            <a:r>
              <a:rPr lang="en-GB" b="1" dirty="0"/>
              <a:t>Pros:</a:t>
            </a:r>
            <a:endParaRPr lang="en-GB" dirty="0"/>
          </a:p>
          <a:p>
            <a:pPr lvl="1">
              <a:buFont typeface="Wingdings" panose="05000000000000000000" pitchFamily="2" charset="2"/>
              <a:buChar char="Ø"/>
            </a:pPr>
            <a:r>
              <a:rPr lang="en-GB" dirty="0"/>
              <a:t>Controls service object lifecycle without client knowledge.</a:t>
            </a:r>
          </a:p>
          <a:p>
            <a:pPr lvl="1">
              <a:buFont typeface="Wingdings" panose="05000000000000000000" pitchFamily="2" charset="2"/>
              <a:buChar char="Ø"/>
            </a:pPr>
            <a:r>
              <a:rPr lang="en-GB" dirty="0"/>
              <a:t>Works even if service object isn’t available.</a:t>
            </a:r>
          </a:p>
          <a:p>
            <a:pPr lvl="1">
              <a:buFont typeface="Wingdings" panose="05000000000000000000" pitchFamily="2" charset="2"/>
              <a:buChar char="Ø"/>
            </a:pPr>
            <a:r>
              <a:rPr lang="en-GB" dirty="0"/>
              <a:t>Follows Open/Closed Principle.</a:t>
            </a:r>
          </a:p>
          <a:p>
            <a:pPr>
              <a:buFont typeface="Wingdings" panose="05000000000000000000" pitchFamily="2" charset="2"/>
              <a:buChar char="Ø"/>
            </a:pPr>
            <a:r>
              <a:rPr lang="en-GB" b="1" dirty="0"/>
              <a:t>Cons:</a:t>
            </a:r>
            <a:endParaRPr lang="en-GB" dirty="0"/>
          </a:p>
          <a:p>
            <a:pPr lvl="1">
              <a:buFont typeface="Wingdings" panose="05000000000000000000" pitchFamily="2" charset="2"/>
              <a:buChar char="Ø"/>
            </a:pPr>
            <a:r>
              <a:rPr lang="en-GB" dirty="0"/>
              <a:t>Can introduce more complexity with many classes.</a:t>
            </a:r>
          </a:p>
          <a:p>
            <a:pPr lvl="1">
              <a:buFont typeface="Wingdings" panose="05000000000000000000" pitchFamily="2" charset="2"/>
              <a:buChar char="Ø"/>
            </a:pPr>
            <a:r>
              <a:rPr lang="en-GB" dirty="0"/>
              <a:t>May cause delays in service response.</a:t>
            </a:r>
          </a:p>
          <a:p>
            <a:r>
              <a:rPr lang="en-GB" b="1" dirty="0">
                <a:solidFill>
                  <a:srgbClr val="FF0000"/>
                </a:solidFill>
              </a:rPr>
              <a:t>Relations with Other Patterns:</a:t>
            </a:r>
            <a:endParaRPr lang="en-GB" dirty="0">
              <a:solidFill>
                <a:srgbClr val="FF0000"/>
              </a:solidFill>
            </a:endParaRPr>
          </a:p>
          <a:p>
            <a:pPr>
              <a:buFont typeface="Wingdings" panose="05000000000000000000" pitchFamily="2" charset="2"/>
              <a:buChar char="Ø"/>
            </a:pPr>
            <a:r>
              <a:rPr lang="en-GB" b="1" dirty="0"/>
              <a:t>Adapter:</a:t>
            </a:r>
            <a:r>
              <a:rPr lang="en-GB" dirty="0"/>
              <a:t> Different interface to access an existing object (Proxy keeps the same interface).</a:t>
            </a:r>
          </a:p>
          <a:p>
            <a:pPr>
              <a:buFont typeface="Wingdings" panose="05000000000000000000" pitchFamily="2" charset="2"/>
              <a:buChar char="Ø"/>
            </a:pPr>
            <a:r>
              <a:rPr lang="en-GB" b="1" dirty="0"/>
              <a:t>Facade:</a:t>
            </a:r>
            <a:r>
              <a:rPr lang="en-GB" dirty="0"/>
              <a:t> Both simplify complex entities, but Proxy has the same interface as the service.</a:t>
            </a:r>
          </a:p>
          <a:p>
            <a:pPr>
              <a:buFont typeface="Wingdings" panose="05000000000000000000" pitchFamily="2" charset="2"/>
              <a:buChar char="Ø"/>
            </a:pPr>
            <a:r>
              <a:rPr lang="en-GB" b="1" dirty="0"/>
              <a:t>Decorator:</a:t>
            </a:r>
            <a:r>
              <a:rPr lang="en-GB" dirty="0"/>
              <a:t> Similar structure, but Proxy manages the service lifecycle; Decorator is client-controlled.</a:t>
            </a:r>
          </a:p>
          <a:p>
            <a:pPr>
              <a:lnSpc>
                <a:spcPct val="90000"/>
              </a:lnSpc>
              <a:buFont typeface="Wingdings" panose="05000000000000000000" pitchFamily="2" charset="2"/>
              <a:buChar char="Ø"/>
            </a:pPr>
            <a:endParaRPr lang="en-GB" dirty="0"/>
          </a:p>
          <a:p>
            <a:endParaRPr lang="en-IN" dirty="0"/>
          </a:p>
        </p:txBody>
      </p:sp>
    </p:spTree>
    <p:extLst>
      <p:ext uri="{BB962C8B-B14F-4D97-AF65-F5344CB8AC3E}">
        <p14:creationId xmlns:p14="http://schemas.microsoft.com/office/powerpoint/2010/main" val="281495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7D4E0-B626-B829-C22B-F7633AA901F9}"/>
              </a:ext>
            </a:extLst>
          </p:cNvPr>
          <p:cNvSpPr>
            <a:spLocks noGrp="1"/>
          </p:cNvSpPr>
          <p:nvPr>
            <p:ph type="title"/>
          </p:nvPr>
        </p:nvSpPr>
        <p:spPr>
          <a:xfrm>
            <a:off x="838200" y="982651"/>
            <a:ext cx="10515600" cy="912442"/>
          </a:xfrm>
        </p:spPr>
        <p:txBody>
          <a:bodyPr/>
          <a:lstStyle>
            <a:lvl1pPr algn="ctr">
              <a:defRPr>
                <a:solidFill>
                  <a:schemeClr val="bg1"/>
                </a:solidFill>
              </a:defRPr>
            </a:lvl1pPr>
          </a:lstStyle>
          <a:p>
            <a:r>
              <a:rPr lang="en-US"/>
              <a:t>THANK YOU</a:t>
            </a:r>
            <a:endParaRPr lang="en-AU"/>
          </a:p>
        </p:txBody>
      </p:sp>
      <p:sp>
        <p:nvSpPr>
          <p:cNvPr id="10" name="TextBox 9">
            <a:extLst>
              <a:ext uri="{FF2B5EF4-FFF2-40B4-BE49-F238E27FC236}">
                <a16:creationId xmlns:a16="http://schemas.microsoft.com/office/drawing/2014/main" id="{F710EBC3-FC48-8525-A1B8-08D84C429404}"/>
              </a:ext>
            </a:extLst>
          </p:cNvPr>
          <p:cNvSpPr txBox="1"/>
          <p:nvPr/>
        </p:nvSpPr>
        <p:spPr>
          <a:xfrm>
            <a:off x="4956377" y="4529988"/>
            <a:ext cx="2279247" cy="401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35"/>
              </a:spcAft>
              <a:buClrTx/>
              <a:buSzTx/>
              <a:buFontTx/>
              <a:buNone/>
              <a:tabLst/>
              <a:defRPr/>
            </a:pPr>
            <a:r>
              <a:rPr kumimoji="0" lang="en-IN" sz="2011" b="1" i="0" u="none" strike="noStrike" kern="1200" cap="none" spc="0" normalizeH="0" baseline="0" noProof="0" dirty="0">
                <a:ln>
                  <a:noFill/>
                </a:ln>
                <a:solidFill>
                  <a:schemeClr val="tx1">
                    <a:lumMod val="50000"/>
                  </a:schemeClr>
                </a:solidFill>
                <a:effectLst/>
                <a:uLnTx/>
                <a:uFillTx/>
                <a:latin typeface="Calibri" panose="020F0502020204030204" pitchFamily="34" charset="0"/>
                <a:ea typeface="+mn-ea"/>
                <a:cs typeface="Calibri" panose="020F0502020204030204" pitchFamily="34" charset="0"/>
              </a:rPr>
              <a:t>CONNECT WITH US</a:t>
            </a:r>
          </a:p>
        </p:txBody>
      </p:sp>
      <p:grpSp>
        <p:nvGrpSpPr>
          <p:cNvPr id="2" name="Group 1">
            <a:extLst>
              <a:ext uri="{FF2B5EF4-FFF2-40B4-BE49-F238E27FC236}">
                <a16:creationId xmlns:a16="http://schemas.microsoft.com/office/drawing/2014/main" id="{BCC0B146-41E4-AE8A-0111-5DCD03D805F9}"/>
              </a:ext>
            </a:extLst>
          </p:cNvPr>
          <p:cNvGrpSpPr/>
          <p:nvPr/>
        </p:nvGrpSpPr>
        <p:grpSpPr>
          <a:xfrm>
            <a:off x="1491526" y="2331833"/>
            <a:ext cx="8878978" cy="1028443"/>
            <a:chOff x="1711625" y="2321673"/>
            <a:chExt cx="8878978" cy="1028443"/>
          </a:xfrm>
        </p:grpSpPr>
        <p:sp>
          <p:nvSpPr>
            <p:cNvPr id="3" name="TextBox 2">
              <a:extLst>
                <a:ext uri="{FF2B5EF4-FFF2-40B4-BE49-F238E27FC236}">
                  <a16:creationId xmlns:a16="http://schemas.microsoft.com/office/drawing/2014/main" id="{720C7CA8-CDC0-8A32-3F5D-54D4CA07612E}"/>
                </a:ext>
              </a:extLst>
            </p:cNvPr>
            <p:cNvSpPr txBox="1"/>
            <p:nvPr/>
          </p:nvSpPr>
          <p:spPr>
            <a:xfrm>
              <a:off x="1711625" y="2324194"/>
              <a:ext cx="3355323" cy="1025922"/>
            </a:xfrm>
            <a:prstGeom prst="rect">
              <a:avLst/>
            </a:prstGeom>
            <a:noFill/>
          </p:spPr>
          <p:txBody>
            <a:bodyPr wrap="square" rtlCol="0">
              <a:spAutoFit/>
            </a:bodyPr>
            <a:lstStyle/>
            <a:p>
              <a:pPr algn="r">
                <a:spcAft>
                  <a:spcPts val="400"/>
                </a:spcAft>
              </a:pPr>
              <a:r>
                <a:rPr lang="en-IN" b="1">
                  <a:solidFill>
                    <a:schemeClr val="bg1"/>
                  </a:solidFill>
                  <a:latin typeface="Calibri" panose="020F0502020204030204" pitchFamily="34" charset="0"/>
                  <a:cs typeface="Calibri" panose="020F0502020204030204" pitchFamily="34" charset="0"/>
                </a:rPr>
                <a:t>(844) 720-6678</a:t>
              </a:r>
            </a:p>
            <a:p>
              <a:pPr algn="r">
                <a:spcAft>
                  <a:spcPts val="400"/>
                </a:spcAft>
              </a:pPr>
              <a:r>
                <a:rPr lang="en-IN" b="1">
                  <a:solidFill>
                    <a:schemeClr val="bg1"/>
                  </a:solidFill>
                  <a:latin typeface="Calibri" panose="020F0502020204030204" pitchFamily="34" charset="0"/>
                  <a:cs typeface="Calibri" panose="020F0502020204030204" pitchFamily="34" charset="0"/>
                </a:rPr>
                <a:t>info@simplifyhealthcare.com</a:t>
              </a:r>
            </a:p>
            <a:p>
              <a:pPr algn="r">
                <a:spcAft>
                  <a:spcPts val="400"/>
                </a:spcAft>
              </a:pPr>
              <a:r>
                <a:rPr lang="en-IN" b="1">
                  <a:solidFill>
                    <a:schemeClr val="bg1"/>
                  </a:solidFill>
                  <a:latin typeface="Calibri" panose="020F0502020204030204" pitchFamily="34" charset="0"/>
                  <a:cs typeface="Calibri" panose="020F0502020204030204" pitchFamily="34" charset="0"/>
                </a:rPr>
                <a:t>simplifyhealthcare.com</a:t>
              </a:r>
            </a:p>
          </p:txBody>
        </p:sp>
        <p:sp>
          <p:nvSpPr>
            <p:cNvPr id="6" name="TextBox 5">
              <a:extLst>
                <a:ext uri="{FF2B5EF4-FFF2-40B4-BE49-F238E27FC236}">
                  <a16:creationId xmlns:a16="http://schemas.microsoft.com/office/drawing/2014/main" id="{1B2E7442-400C-EA04-4607-A6D8DD3852FF}"/>
                </a:ext>
              </a:extLst>
            </p:cNvPr>
            <p:cNvSpPr txBox="1"/>
            <p:nvPr/>
          </p:nvSpPr>
          <p:spPr>
            <a:xfrm>
              <a:off x="5267389" y="2321673"/>
              <a:ext cx="5323214" cy="1005403"/>
            </a:xfrm>
            <a:prstGeom prst="rect">
              <a:avLst/>
            </a:prstGeom>
            <a:noFill/>
          </p:spPr>
          <p:txBody>
            <a:bodyPr wrap="square" rtlCol="0">
              <a:spAutoFit/>
            </a:bodyPr>
            <a:lstStyle/>
            <a:p>
              <a:pPr>
                <a:spcAft>
                  <a:spcPts val="800"/>
                </a:spcAft>
              </a:pPr>
              <a:r>
                <a:rPr lang="en-US" b="1" dirty="0">
                  <a:solidFill>
                    <a:schemeClr val="bg1"/>
                  </a:solidFill>
                  <a:latin typeface="Calibri" panose="020F0502020204030204" pitchFamily="34" charset="0"/>
                  <a:cs typeface="Calibri" panose="020F0502020204030204" pitchFamily="34" charset="0"/>
                </a:rPr>
                <a:t>Simplify Healthcare</a:t>
              </a:r>
            </a:p>
            <a:p>
              <a:pPr>
                <a:spcAft>
                  <a:spcPts val="800"/>
                </a:spcAft>
              </a:pPr>
              <a:r>
                <a:rPr lang="en-IN" sz="1400" dirty="0">
                  <a:solidFill>
                    <a:schemeClr val="bg1"/>
                  </a:solidFill>
                  <a:latin typeface="Calibri" panose="020F0502020204030204" pitchFamily="34" charset="0"/>
                  <a:cs typeface="Calibri" panose="020F0502020204030204" pitchFamily="34" charset="0"/>
                </a:rPr>
                <a:t>U.S.: 600 N Commons Drive, Suite 110, Aurora, IL 60504</a:t>
              </a:r>
            </a:p>
            <a:p>
              <a:pPr>
                <a:spcAft>
                  <a:spcPts val="800"/>
                </a:spcAft>
              </a:pPr>
              <a:r>
                <a:rPr lang="en-US" sz="1400" dirty="0">
                  <a:solidFill>
                    <a:schemeClr val="bg1"/>
                  </a:solidFill>
                  <a:latin typeface="Calibri" panose="020F0502020204030204" pitchFamily="34" charset="0"/>
                  <a:cs typeface="Calibri" panose="020F0502020204030204" pitchFamily="34" charset="0"/>
                </a:rPr>
                <a:t>India: </a:t>
              </a:r>
              <a:r>
                <a:rPr lang="en-GB" sz="1400" dirty="0">
                  <a:solidFill>
                    <a:schemeClr val="bg1"/>
                  </a:solidFill>
                  <a:latin typeface="Calibri" panose="020F0502020204030204" pitchFamily="34" charset="0"/>
                  <a:cs typeface="Calibri" panose="020F0502020204030204" pitchFamily="34" charset="0"/>
                </a:rPr>
                <a:t>401/402, 4th Floor, Pentagon P-2, Magarpatta City, Pune 411013</a:t>
              </a:r>
              <a:endParaRPr lang="en-IN" sz="1400" dirty="0">
                <a:solidFill>
                  <a:schemeClr val="bg1"/>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A61691AC-D100-9075-DC70-15B10995928C}"/>
                </a:ext>
              </a:extLst>
            </p:cNvPr>
            <p:cNvCxnSpPr>
              <a:cxnSpLocks/>
            </p:cNvCxnSpPr>
            <p:nvPr/>
          </p:nvCxnSpPr>
          <p:spPr>
            <a:xfrm>
              <a:off x="5175442" y="2417954"/>
              <a:ext cx="0" cy="835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DE45BCF-F5CC-87C4-9036-C7D0CA651C1F}"/>
              </a:ext>
            </a:extLst>
          </p:cNvPr>
          <p:cNvGrpSpPr/>
          <p:nvPr/>
        </p:nvGrpSpPr>
        <p:grpSpPr>
          <a:xfrm>
            <a:off x="2547387" y="5075409"/>
            <a:ext cx="7214187" cy="460858"/>
            <a:chOff x="2547387" y="5075409"/>
            <a:chExt cx="7214187" cy="460858"/>
          </a:xfrm>
        </p:grpSpPr>
        <p:grpSp>
          <p:nvGrpSpPr>
            <p:cNvPr id="7" name="Group 6">
              <a:extLst>
                <a:ext uri="{FF2B5EF4-FFF2-40B4-BE49-F238E27FC236}">
                  <a16:creationId xmlns:a16="http://schemas.microsoft.com/office/drawing/2014/main" id="{170CE78F-75C0-8E70-6153-1DAA2148033C}"/>
                </a:ext>
              </a:extLst>
            </p:cNvPr>
            <p:cNvGrpSpPr/>
            <p:nvPr/>
          </p:nvGrpSpPr>
          <p:grpSpPr>
            <a:xfrm>
              <a:off x="4697757" y="5075409"/>
              <a:ext cx="1394706" cy="460858"/>
              <a:chOff x="4443635" y="5075409"/>
              <a:chExt cx="1394706" cy="460858"/>
            </a:xfrm>
          </p:grpSpPr>
          <p:grpSp>
            <p:nvGrpSpPr>
              <p:cNvPr id="30" name="Group 29">
                <a:extLst>
                  <a:ext uri="{FF2B5EF4-FFF2-40B4-BE49-F238E27FC236}">
                    <a16:creationId xmlns:a16="http://schemas.microsoft.com/office/drawing/2014/main" id="{AA0581DD-084E-EBE9-F3BC-5A8A59F8EA14}"/>
                  </a:ext>
                </a:extLst>
              </p:cNvPr>
              <p:cNvGrpSpPr/>
              <p:nvPr/>
            </p:nvGrpSpPr>
            <p:grpSpPr>
              <a:xfrm>
                <a:off x="4443635" y="5075409"/>
                <a:ext cx="460858" cy="460858"/>
                <a:chOff x="4451255" y="5075409"/>
                <a:chExt cx="460858" cy="460858"/>
              </a:xfrm>
            </p:grpSpPr>
            <p:sp>
              <p:nvSpPr>
                <p:cNvPr id="33" name="Oval 32">
                  <a:hlinkClick r:id="rId2"/>
                  <a:extLst>
                    <a:ext uri="{FF2B5EF4-FFF2-40B4-BE49-F238E27FC236}">
                      <a16:creationId xmlns:a16="http://schemas.microsoft.com/office/drawing/2014/main" id="{EF18A42C-AF9F-716B-D271-C792B0243435}"/>
                    </a:ext>
                  </a:extLst>
                </p:cNvPr>
                <p:cNvSpPr/>
                <p:nvPr/>
              </p:nvSpPr>
              <p:spPr>
                <a:xfrm>
                  <a:off x="445125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a:hlinkClick r:id="rId2"/>
                  <a:extLst>
                    <a:ext uri="{FF2B5EF4-FFF2-40B4-BE49-F238E27FC236}">
                      <a16:creationId xmlns:a16="http://schemas.microsoft.com/office/drawing/2014/main" id="{F18A5029-3794-C8D5-84A9-2C762DFE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18" y="5208173"/>
                  <a:ext cx="294532" cy="201662"/>
                </a:xfrm>
                <a:prstGeom prst="rect">
                  <a:avLst/>
                </a:prstGeom>
              </p:spPr>
            </p:pic>
          </p:grpSp>
          <p:sp>
            <p:nvSpPr>
              <p:cNvPr id="31" name="TextBox 30">
                <a:hlinkClick r:id="rId2"/>
                <a:extLst>
                  <a:ext uri="{FF2B5EF4-FFF2-40B4-BE49-F238E27FC236}">
                    <a16:creationId xmlns:a16="http://schemas.microsoft.com/office/drawing/2014/main" id="{72101909-1AE5-A27B-4663-5A64475E0A05}"/>
                  </a:ext>
                </a:extLst>
              </p:cNvPr>
              <p:cNvSpPr txBox="1"/>
              <p:nvPr/>
            </p:nvSpPr>
            <p:spPr>
              <a:xfrm>
                <a:off x="4896768" y="5133015"/>
                <a:ext cx="941573" cy="338554"/>
              </a:xfrm>
              <a:prstGeom prst="rect">
                <a:avLst/>
              </a:prstGeom>
              <a:noFill/>
            </p:spPr>
            <p:txBody>
              <a:bodyPr wrap="square">
                <a:spAutoFit/>
              </a:bodyPr>
              <a:lstStyle/>
              <a:p>
                <a:pPr algn="ctr"/>
                <a:r>
                  <a:rPr lang="en-US" sz="1600" b="1" dirty="0">
                    <a:solidFill>
                      <a:srgbClr val="000000"/>
                    </a:solidFill>
                  </a:rPr>
                  <a:t>YouTube</a:t>
                </a:r>
              </a:p>
            </p:txBody>
          </p:sp>
        </p:grpSp>
        <p:grpSp>
          <p:nvGrpSpPr>
            <p:cNvPr id="8" name="Group 7">
              <a:extLst>
                <a:ext uri="{FF2B5EF4-FFF2-40B4-BE49-F238E27FC236}">
                  <a16:creationId xmlns:a16="http://schemas.microsoft.com/office/drawing/2014/main" id="{643A3474-09E4-FCD2-72AF-4FBC2260E5DC}"/>
                </a:ext>
              </a:extLst>
            </p:cNvPr>
            <p:cNvGrpSpPr/>
            <p:nvPr/>
          </p:nvGrpSpPr>
          <p:grpSpPr>
            <a:xfrm>
              <a:off x="8251034" y="5075409"/>
              <a:ext cx="1510540" cy="460858"/>
              <a:chOff x="8178165" y="5075409"/>
              <a:chExt cx="1510540" cy="460858"/>
            </a:xfrm>
          </p:grpSpPr>
          <p:grpSp>
            <p:nvGrpSpPr>
              <p:cNvPr id="25" name="Group 24">
                <a:extLst>
                  <a:ext uri="{FF2B5EF4-FFF2-40B4-BE49-F238E27FC236}">
                    <a16:creationId xmlns:a16="http://schemas.microsoft.com/office/drawing/2014/main" id="{F86CAB8E-12F3-81D9-2140-4F24505E3460}"/>
                  </a:ext>
                </a:extLst>
              </p:cNvPr>
              <p:cNvGrpSpPr/>
              <p:nvPr/>
            </p:nvGrpSpPr>
            <p:grpSpPr>
              <a:xfrm>
                <a:off x="8178165" y="5075409"/>
                <a:ext cx="460858" cy="460858"/>
                <a:chOff x="8178165" y="5075409"/>
                <a:chExt cx="460858" cy="460858"/>
              </a:xfrm>
            </p:grpSpPr>
            <p:sp>
              <p:nvSpPr>
                <p:cNvPr id="28" name="Oval 27">
                  <a:hlinkClick r:id="rId5"/>
                  <a:extLst>
                    <a:ext uri="{FF2B5EF4-FFF2-40B4-BE49-F238E27FC236}">
                      <a16:creationId xmlns:a16="http://schemas.microsoft.com/office/drawing/2014/main" id="{BD9662ED-F888-7E04-C7E9-C88762D9442A}"/>
                    </a:ext>
                  </a:extLst>
                </p:cNvPr>
                <p:cNvSpPr/>
                <p:nvPr/>
              </p:nvSpPr>
              <p:spPr>
                <a:xfrm>
                  <a:off x="817816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a:hlinkClick r:id="rId5"/>
                  <a:extLst>
                    <a:ext uri="{FF2B5EF4-FFF2-40B4-BE49-F238E27FC236}">
                      <a16:creationId xmlns:a16="http://schemas.microsoft.com/office/drawing/2014/main" id="{4A1461AF-75E2-CBA6-B646-75908A51D4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1444" y="5178688"/>
                  <a:ext cx="254300" cy="254300"/>
                </a:xfrm>
                <a:prstGeom prst="rect">
                  <a:avLst/>
                </a:prstGeom>
              </p:spPr>
            </p:pic>
          </p:grpSp>
          <p:sp>
            <p:nvSpPr>
              <p:cNvPr id="26" name="TextBox 25">
                <a:hlinkClick r:id="rId5"/>
                <a:extLst>
                  <a:ext uri="{FF2B5EF4-FFF2-40B4-BE49-F238E27FC236}">
                    <a16:creationId xmlns:a16="http://schemas.microsoft.com/office/drawing/2014/main" id="{C284126F-FA88-748E-2D0C-50D0423C464C}"/>
                  </a:ext>
                </a:extLst>
              </p:cNvPr>
              <p:cNvSpPr txBox="1"/>
              <p:nvPr/>
            </p:nvSpPr>
            <p:spPr>
              <a:xfrm>
                <a:off x="8607488" y="5136561"/>
                <a:ext cx="1081217" cy="338554"/>
              </a:xfrm>
              <a:prstGeom prst="rect">
                <a:avLst/>
              </a:prstGeom>
              <a:noFill/>
            </p:spPr>
            <p:txBody>
              <a:bodyPr wrap="square">
                <a:spAutoFit/>
              </a:bodyPr>
              <a:lstStyle/>
              <a:p>
                <a:pPr algn="ctr"/>
                <a:r>
                  <a:rPr lang="en-US" sz="1600" b="1" dirty="0">
                    <a:solidFill>
                      <a:srgbClr val="000000"/>
                    </a:solidFill>
                  </a:rPr>
                  <a:t>Instagram </a:t>
                </a:r>
              </a:p>
            </p:txBody>
          </p:sp>
        </p:grpSp>
        <p:grpSp>
          <p:nvGrpSpPr>
            <p:cNvPr id="9" name="Group 8">
              <a:extLst>
                <a:ext uri="{FF2B5EF4-FFF2-40B4-BE49-F238E27FC236}">
                  <a16:creationId xmlns:a16="http://schemas.microsoft.com/office/drawing/2014/main" id="{AE88A10D-D244-9F93-7D75-C77ADA8E6BC3}"/>
                </a:ext>
              </a:extLst>
            </p:cNvPr>
            <p:cNvGrpSpPr/>
            <p:nvPr/>
          </p:nvGrpSpPr>
          <p:grpSpPr>
            <a:xfrm>
              <a:off x="2547387" y="5075409"/>
              <a:ext cx="1417630" cy="460858"/>
              <a:chOff x="2520238" y="5075409"/>
              <a:chExt cx="1417630" cy="460858"/>
            </a:xfrm>
          </p:grpSpPr>
          <p:sp>
            <p:nvSpPr>
              <p:cNvPr id="18" name="TextBox 17">
                <a:hlinkClick r:id="rId8"/>
                <a:extLst>
                  <a:ext uri="{FF2B5EF4-FFF2-40B4-BE49-F238E27FC236}">
                    <a16:creationId xmlns:a16="http://schemas.microsoft.com/office/drawing/2014/main" id="{8A18A35F-C0FE-65BB-3EE7-49CE159FA8B4}"/>
                  </a:ext>
                </a:extLst>
              </p:cNvPr>
              <p:cNvSpPr txBox="1"/>
              <p:nvPr/>
            </p:nvSpPr>
            <p:spPr>
              <a:xfrm>
                <a:off x="2913078" y="5136561"/>
                <a:ext cx="1024790" cy="338554"/>
              </a:xfrm>
              <a:prstGeom prst="rect">
                <a:avLst/>
              </a:prstGeom>
              <a:noFill/>
            </p:spPr>
            <p:txBody>
              <a:bodyPr wrap="square">
                <a:spAutoFit/>
              </a:bodyPr>
              <a:lstStyle/>
              <a:p>
                <a:pPr algn="ctr"/>
                <a:r>
                  <a:rPr lang="en-US" sz="1600" b="1" i="0" dirty="0">
                    <a:solidFill>
                      <a:srgbClr val="000000"/>
                    </a:solidFill>
                    <a:effectLst/>
                  </a:rPr>
                  <a:t>LinkedIn</a:t>
                </a:r>
              </a:p>
            </p:txBody>
          </p:sp>
          <p:grpSp>
            <p:nvGrpSpPr>
              <p:cNvPr id="20" name="Group 19">
                <a:extLst>
                  <a:ext uri="{FF2B5EF4-FFF2-40B4-BE49-F238E27FC236}">
                    <a16:creationId xmlns:a16="http://schemas.microsoft.com/office/drawing/2014/main" id="{0DA31B73-083F-6B90-12EF-26D85E4403EB}"/>
                  </a:ext>
                </a:extLst>
              </p:cNvPr>
              <p:cNvGrpSpPr/>
              <p:nvPr/>
            </p:nvGrpSpPr>
            <p:grpSpPr>
              <a:xfrm>
                <a:off x="2520238" y="5075409"/>
                <a:ext cx="460858" cy="460858"/>
                <a:chOff x="2504998" y="5075409"/>
                <a:chExt cx="460858" cy="460858"/>
              </a:xfrm>
            </p:grpSpPr>
            <p:sp>
              <p:nvSpPr>
                <p:cNvPr id="21" name="Oval 20">
                  <a:hlinkClick r:id="rId8"/>
                  <a:extLst>
                    <a:ext uri="{FF2B5EF4-FFF2-40B4-BE49-F238E27FC236}">
                      <a16:creationId xmlns:a16="http://schemas.microsoft.com/office/drawing/2014/main" id="{071444CA-C176-932B-C0A4-9E9988268F89}"/>
                    </a:ext>
                  </a:extLst>
                </p:cNvPr>
                <p:cNvSpPr/>
                <p:nvPr/>
              </p:nvSpPr>
              <p:spPr>
                <a:xfrm>
                  <a:off x="2504998"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a:hlinkClick r:id="rId8"/>
                  <a:extLst>
                    <a:ext uri="{FF2B5EF4-FFF2-40B4-BE49-F238E27FC236}">
                      <a16:creationId xmlns:a16="http://schemas.microsoft.com/office/drawing/2014/main" id="{29E1AE86-E429-1736-B3A3-5293F29C50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0737" y="5187606"/>
                  <a:ext cx="240372" cy="236464"/>
                </a:xfrm>
                <a:prstGeom prst="rect">
                  <a:avLst/>
                </a:prstGeom>
              </p:spPr>
            </p:pic>
          </p:grpSp>
        </p:grpSp>
        <p:grpSp>
          <p:nvGrpSpPr>
            <p:cNvPr id="11" name="Group 10">
              <a:extLst>
                <a:ext uri="{FF2B5EF4-FFF2-40B4-BE49-F238E27FC236}">
                  <a16:creationId xmlns:a16="http://schemas.microsoft.com/office/drawing/2014/main" id="{244DE154-2569-0A4D-5033-CC20050814D0}"/>
                </a:ext>
              </a:extLst>
            </p:cNvPr>
            <p:cNvGrpSpPr/>
            <p:nvPr/>
          </p:nvGrpSpPr>
          <p:grpSpPr>
            <a:xfrm>
              <a:off x="6825203" y="5075409"/>
              <a:ext cx="693090" cy="460858"/>
              <a:chOff x="6359412" y="5075409"/>
              <a:chExt cx="693090" cy="460858"/>
            </a:xfrm>
          </p:grpSpPr>
          <p:sp>
            <p:nvSpPr>
              <p:cNvPr id="12" name="TextBox 11">
                <a:hlinkClick r:id="rId11"/>
                <a:extLst>
                  <a:ext uri="{FF2B5EF4-FFF2-40B4-BE49-F238E27FC236}">
                    <a16:creationId xmlns:a16="http://schemas.microsoft.com/office/drawing/2014/main" id="{DC8BDB5E-EC6E-42E5-4E20-E1A5A89DA42A}"/>
                  </a:ext>
                </a:extLst>
              </p:cNvPr>
              <p:cNvSpPr txBox="1"/>
              <p:nvPr/>
            </p:nvSpPr>
            <p:spPr>
              <a:xfrm>
                <a:off x="6792028" y="5136561"/>
                <a:ext cx="260474" cy="338554"/>
              </a:xfrm>
              <a:prstGeom prst="rect">
                <a:avLst/>
              </a:prstGeom>
              <a:noFill/>
            </p:spPr>
            <p:txBody>
              <a:bodyPr wrap="square">
                <a:spAutoFit/>
              </a:bodyPr>
              <a:lstStyle/>
              <a:p>
                <a:r>
                  <a:rPr lang="en-US" sz="1600" b="1" dirty="0">
                    <a:solidFill>
                      <a:srgbClr val="000000"/>
                    </a:solidFill>
                  </a:rPr>
                  <a:t>X</a:t>
                </a:r>
              </a:p>
            </p:txBody>
          </p:sp>
          <p:grpSp>
            <p:nvGrpSpPr>
              <p:cNvPr id="14" name="Group 13">
                <a:extLst>
                  <a:ext uri="{FF2B5EF4-FFF2-40B4-BE49-F238E27FC236}">
                    <a16:creationId xmlns:a16="http://schemas.microsoft.com/office/drawing/2014/main" id="{EBC03663-D26D-7D40-9BB0-4C99B2BDA9C5}"/>
                  </a:ext>
                </a:extLst>
              </p:cNvPr>
              <p:cNvGrpSpPr/>
              <p:nvPr/>
            </p:nvGrpSpPr>
            <p:grpSpPr>
              <a:xfrm>
                <a:off x="6359412" y="5075409"/>
                <a:ext cx="460858" cy="460858"/>
                <a:chOff x="6369572" y="5075409"/>
                <a:chExt cx="460858" cy="460858"/>
              </a:xfrm>
            </p:grpSpPr>
            <p:sp>
              <p:nvSpPr>
                <p:cNvPr id="15" name="Oval 14">
                  <a:hlinkClick r:id="rId11"/>
                  <a:extLst>
                    <a:ext uri="{FF2B5EF4-FFF2-40B4-BE49-F238E27FC236}">
                      <a16:creationId xmlns:a16="http://schemas.microsoft.com/office/drawing/2014/main" id="{131673FD-2F53-0A6C-4083-475B35D7C9B3}"/>
                    </a:ext>
                  </a:extLst>
                </p:cNvPr>
                <p:cNvSpPr/>
                <p:nvPr/>
              </p:nvSpPr>
              <p:spPr>
                <a:xfrm>
                  <a:off x="6369572"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a:hlinkClick r:id="rId11"/>
                  <a:extLst>
                    <a:ext uri="{FF2B5EF4-FFF2-40B4-BE49-F238E27FC236}">
                      <a16:creationId xmlns:a16="http://schemas.microsoft.com/office/drawing/2014/main" id="{21BAD192-E587-2C7E-C2A9-51B75F8E66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764" y="5184342"/>
                  <a:ext cx="260474" cy="242993"/>
                </a:xfrm>
                <a:prstGeom prst="rect">
                  <a:avLst/>
                </a:prstGeom>
              </p:spPr>
            </p:pic>
          </p:grpSp>
        </p:grpSp>
      </p:grpSp>
    </p:spTree>
    <p:extLst>
      <p:ext uri="{BB962C8B-B14F-4D97-AF65-F5344CB8AC3E}">
        <p14:creationId xmlns:p14="http://schemas.microsoft.com/office/powerpoint/2010/main" val="794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implify-Healthcare-EXTERNAL-2020%20%5bNEW%5d">
  <a:themeElements>
    <a:clrScheme name="Custom 3">
      <a:dk1>
        <a:srgbClr val="013668"/>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456A67E-F849-432F-ADEF-C503FB0DE445}"/>
    </a:ext>
  </a:extLst>
</a:theme>
</file>

<file path=ppt/theme/theme10.xml><?xml version="1.0" encoding="utf-8"?>
<a:theme xmlns:a="http://schemas.openxmlformats.org/drawingml/2006/main" name="Experien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1D4FDC96-7D63-444B-B63C-EDD22D3B4BEE}"/>
    </a:ext>
  </a:extLst>
</a:theme>
</file>

<file path=ppt/theme/theme11.xml><?xml version="1.0" encoding="utf-8"?>
<a:theme xmlns:a="http://schemas.openxmlformats.org/drawingml/2006/main" name="Claim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2DEEF2F-3299-468A-83FA-145F686757F0}"/>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B9D1D98-97CB-4B71-96A5-EE0EA728875C}"/>
    </a:ext>
  </a:extLst>
</a:theme>
</file>

<file path=ppt/theme/theme3.xml><?xml version="1.0" encoding="utf-8"?>
<a:theme xmlns:a="http://schemas.openxmlformats.org/drawingml/2006/main" name="Benefit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3CF6CD24-9E8D-45A4-829A-E51B98EDA912}"/>
    </a:ext>
  </a:extLst>
</a:theme>
</file>

<file path=ppt/theme/theme4.xml><?xml version="1.0" encoding="utf-8"?>
<a:theme xmlns:a="http://schemas.openxmlformats.org/drawingml/2006/main" name="Benefits1.ACA">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92FDCB44-7444-46A6-B49E-0132A230A1E1}"/>
    </a:ext>
  </a:extLst>
</a:theme>
</file>

<file path=ppt/theme/theme5.xml><?xml version="1.0" encoding="utf-8"?>
<a:theme xmlns:a="http://schemas.openxmlformats.org/drawingml/2006/main" name="Benefits1.Group">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199B65F-52C6-477F-931D-D78656A1955C}"/>
    </a:ext>
  </a:extLst>
</a:theme>
</file>

<file path=ppt/theme/theme6.xml><?xml version="1.0" encoding="utf-8"?>
<a:theme xmlns:a="http://schemas.openxmlformats.org/drawingml/2006/main" name="Benefits1.Medicare">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7588A152-B16D-4702-8602-19973E1B3235}"/>
    </a:ext>
  </a:extLst>
</a:theme>
</file>

<file path=ppt/theme/theme7.xml><?xml version="1.0" encoding="utf-8"?>
<a:theme xmlns:a="http://schemas.openxmlformats.org/drawingml/2006/main" name="Benefits1.Medicaid">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DE463613-51F8-43C4-862D-BD29D8F2550D}"/>
    </a:ext>
  </a:extLst>
</a:theme>
</file>

<file path=ppt/theme/theme8.xml><?xml version="1.0" encoding="utf-8"?>
<a:theme xmlns:a="http://schemas.openxmlformats.org/drawingml/2006/main" name="Provider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2AAA809-DA02-473F-8E50-D8072AF1C24B}"/>
    </a:ext>
  </a:extLst>
</a:theme>
</file>

<file path=ppt/theme/theme9.xml><?xml version="1.0" encoding="utf-8"?>
<a:theme xmlns:a="http://schemas.openxmlformats.org/drawingml/2006/main" name="Servi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A1A2D385-1370-4DED-A1A7-7B796A32EC0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94bbef5-940d-4b6a-b370-f1a0fe60494b">
      <Terms xmlns="http://schemas.microsoft.com/office/infopath/2007/PartnerControls"/>
    </lcf76f155ced4ddcb4097134ff3c332f>
    <TaxCatchAll xmlns="230ac05f-cdfc-4a33-a344-43aea5a182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4053B617F2874B9E19DB82196D111A" ma:contentTypeVersion="18" ma:contentTypeDescription="Create a new document." ma:contentTypeScope="" ma:versionID="5e740a9fbbdfa56ff9d9b7e2e480880c">
  <xsd:schema xmlns:xsd="http://www.w3.org/2001/XMLSchema" xmlns:xs="http://www.w3.org/2001/XMLSchema" xmlns:p="http://schemas.microsoft.com/office/2006/metadata/properties" xmlns:ns2="f94bbef5-940d-4b6a-b370-f1a0fe60494b" xmlns:ns3="265b25eb-dcb0-480c-a9eb-8e2a9c6ec334" xmlns:ns4="230ac05f-cdfc-4a33-a344-43aea5a182b7" targetNamespace="http://schemas.microsoft.com/office/2006/metadata/properties" ma:root="true" ma:fieldsID="e07780f38d255f04b8761cf989680e9a" ns2:_="" ns3:_="" ns4:_="">
    <xsd:import namespace="f94bbef5-940d-4b6a-b370-f1a0fe60494b"/>
    <xsd:import namespace="265b25eb-dcb0-480c-a9eb-8e2a9c6ec334"/>
    <xsd:import namespace="230ac05f-cdfc-4a33-a344-43aea5a182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bbef5-940d-4b6a-b370-f1a0fe604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4ce155-c195-4c58-b373-b1ad4c0f5d3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5b25eb-dcb0-480c-a9eb-8e2a9c6ec3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ac05f-cdfc-4a33-a344-43aea5a182b7"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0589cf1-9869-4a35-8fe6-786a08bd6975}" ma:internalName="TaxCatchAll" ma:showField="CatchAllData" ma:web="230ac05f-cdfc-4a33-a344-43aea5a182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45A13-B5D3-4572-A539-F7864BA665FD}">
  <ds:schemaRefs>
    <ds:schemaRef ds:uri="http://schemas.openxmlformats.org/package/2006/metadata/core-properties"/>
    <ds:schemaRef ds:uri="http://schemas.microsoft.com/office/2006/metadata/properties"/>
    <ds:schemaRef ds:uri="http://purl.org/dc/dcmitype/"/>
    <ds:schemaRef ds:uri="http://purl.org/dc/elements/1.1/"/>
    <ds:schemaRef ds:uri="f94bbef5-940d-4b6a-b370-f1a0fe60494b"/>
    <ds:schemaRef ds:uri="265b25eb-dcb0-480c-a9eb-8e2a9c6ec334"/>
    <ds:schemaRef ds:uri="http://schemas.microsoft.com/office/2006/documentManagement/types"/>
    <ds:schemaRef ds:uri="http://purl.org/dc/terms/"/>
    <ds:schemaRef ds:uri="http://schemas.microsoft.com/office/infopath/2007/PartnerControls"/>
    <ds:schemaRef ds:uri="230ac05f-cdfc-4a33-a344-43aea5a182b7"/>
    <ds:schemaRef ds:uri="http://www.w3.org/XML/1998/namespace"/>
  </ds:schemaRefs>
</ds:datastoreItem>
</file>

<file path=customXml/itemProps2.xml><?xml version="1.0" encoding="utf-8"?>
<ds:datastoreItem xmlns:ds="http://schemas.openxmlformats.org/officeDocument/2006/customXml" ds:itemID="{3E2B5430-F9DC-4C21-8E6E-295164304869}">
  <ds:schemaRefs>
    <ds:schemaRef ds:uri="http://schemas.microsoft.com/sharepoint/v3/contenttype/forms"/>
  </ds:schemaRefs>
</ds:datastoreItem>
</file>

<file path=customXml/itemProps3.xml><?xml version="1.0" encoding="utf-8"?>
<ds:datastoreItem xmlns:ds="http://schemas.openxmlformats.org/officeDocument/2006/customXml" ds:itemID="{C1DC5CDB-FCDD-4A6D-9C92-1A12AEFD8A01}">
  <ds:schemaRefs>
    <ds:schemaRef ds:uri="230ac05f-cdfc-4a33-a344-43aea5a182b7"/>
    <ds:schemaRef ds:uri="265b25eb-dcb0-480c-a9eb-8e2a9c6ec334"/>
    <ds:schemaRef ds:uri="f94bbef5-940d-4b6a-b370-f1a0fe6049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MS PowerPoint Template-2024</Template>
  <TotalTime>80</TotalTime>
  <Words>745</Words>
  <Application>Microsoft Office PowerPoint</Application>
  <PresentationFormat>Widescreen</PresentationFormat>
  <Paragraphs>84</Paragraphs>
  <Slides>8</Slides>
  <Notes>1</Notes>
  <HiddenSlides>0</HiddenSlides>
  <MMClips>0</MMClips>
  <ScaleCrop>false</ScaleCrop>
  <HeadingPairs>
    <vt:vector size="4" baseType="variant">
      <vt:variant>
        <vt:lpstr>Theme</vt:lpstr>
      </vt:variant>
      <vt:variant>
        <vt:i4>11</vt:i4>
      </vt:variant>
      <vt:variant>
        <vt:lpstr>Slide Titles</vt:lpstr>
      </vt:variant>
      <vt:variant>
        <vt:i4>8</vt:i4>
      </vt:variant>
    </vt:vector>
  </HeadingPairs>
  <TitlesOfParts>
    <vt:vector size="19" baseType="lpstr">
      <vt:lpstr>3_Simplify-Healthcare-EXTERNAL-2020%20%5bNEW%5d</vt:lpstr>
      <vt:lpstr>SAF</vt:lpstr>
      <vt:lpstr>Benefits1</vt:lpstr>
      <vt:lpstr>Benefits1.ACA</vt:lpstr>
      <vt:lpstr>Benefits1.Group</vt:lpstr>
      <vt:lpstr>Benefits1.Medicare</vt:lpstr>
      <vt:lpstr>Benefits1.Medicaid</vt:lpstr>
      <vt:lpstr>Provider1</vt:lpstr>
      <vt:lpstr>Service1</vt:lpstr>
      <vt:lpstr>Experience1</vt:lpstr>
      <vt:lpstr>Claims1</vt:lpstr>
      <vt:lpstr>  Design Pattern : Proxy Pratiksha Adatkar </vt:lpstr>
      <vt:lpstr>Design Patterns : typical solutions to commonly occurring problems in software design.   Three main groups of patterns:  1)Creational patterns provide object creation mechanisms that increase flexibility and reuse of existing code. 2)Structural patterns explain how to assemble objects and classes into larger structures, while keeping these structures flexible and efficient. 3)Behavioral patterns take care of effective communication and the assignment of responsibilities between objects.  </vt:lpstr>
      <vt:lpstr>Proxy Pattern:  Managing Expensive Objects Efficiently</vt:lpstr>
      <vt:lpstr>Proxy Pattern : Definition and Real-World Example</vt:lpstr>
      <vt:lpstr>Proxy Pattern Structure </vt:lpstr>
      <vt:lpstr>Proxy Pattern - Applicability &amp; Use Cases  </vt:lpstr>
      <vt:lpstr>Proxy Pattern - Implementation &amp; Relations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Adatkar</dc:creator>
  <cp:lastModifiedBy>Pratiksha Adatkar</cp:lastModifiedBy>
  <cp:revision>4</cp:revision>
  <dcterms:created xsi:type="dcterms:W3CDTF">2024-12-10T10:20:32Z</dcterms:created>
  <dcterms:modified xsi:type="dcterms:W3CDTF">2024-12-11T06:15:18Z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0x010100394053B617F2874B9E19DB82196D111A</vt:lpwstr>
  </property>
  <property fmtid="{D5CDD505-2E9C-101B-9397-08002B2CF9AE}" pid="3" name="AuthorIds_UIVersion_512">
    <vt:lpwstr>6</vt:lpwstr>
  </property>
  <property fmtid="{D5CDD505-2E9C-101B-9397-08002B2CF9AE}" pid="4" name="AuthorIds_UIVersion_1024">
    <vt:lpwstr>6</vt:lpwstr>
  </property>
  <property fmtid="{D5CDD505-2E9C-101B-9397-08002B2CF9AE}" pid="5" name="MediaServiceImageTags">
    <vt:lpwstr/>
  </property>
</Properties>
</file>