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4"/>
  </p:notesMasterIdLst>
  <p:handoutMasterIdLst>
    <p:handoutMasterId r:id="rId25"/>
  </p:handoutMasterIdLst>
  <p:sldIdLst>
    <p:sldId id="664" r:id="rId15"/>
    <p:sldId id="781" r:id="rId16"/>
    <p:sldId id="782" r:id="rId17"/>
    <p:sldId id="786" r:id="rId18"/>
    <p:sldId id="787" r:id="rId19"/>
    <p:sldId id="788" r:id="rId20"/>
    <p:sldId id="793" r:id="rId21"/>
    <p:sldId id="794" r:id="rId22"/>
    <p:sldId id="6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6" y="72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FFFFFF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FFFFFF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FFFFFF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FFFFFF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FFFFFF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FFFFFF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FFFFFF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FFFFFF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FFFFFF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36.svg"/><Relationship Id="rId3" Type="http://schemas.openxmlformats.org/officeDocument/2006/relationships/image" Target="../media/image29.png"/><Relationship Id="rId7" Type="http://schemas.openxmlformats.org/officeDocument/2006/relationships/image" Target="../media/image32.svg"/><Relationship Id="rId12" Type="http://schemas.openxmlformats.org/officeDocument/2006/relationships/image" Target="../media/image35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992" y="1842004"/>
            <a:ext cx="5939832" cy="301143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 </a:t>
            </a:r>
            <a:r>
              <a:rPr lang="en-US" dirty="0"/>
              <a:t>Clean Code Strategy For Ecommerce Solution</a:t>
            </a:r>
            <a:br>
              <a:rPr lang="en-US" b="1" dirty="0"/>
            </a:br>
            <a:r>
              <a:rPr lang="en-US" sz="2000" b="1" dirty="0">
                <a:solidFill>
                  <a:schemeClr val="bg2">
                    <a:lumMod val="90000"/>
                  </a:schemeClr>
                </a:solidFill>
              </a:rPr>
              <a:t>Aaryan Dharmadhikari</a:t>
            </a:r>
            <a:br>
              <a:rPr lang="en-US" sz="2000" dirty="0">
                <a:solidFill>
                  <a:schemeClr val="bg2">
                    <a:lumMod val="90000"/>
                  </a:schemeClr>
                </a:solidFill>
              </a:rPr>
            </a:br>
            <a:endParaRPr lang="en-IN" sz="2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B29A-1962-4668-0785-C6D37704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INTRODUCTION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31E1-E1FE-E991-33DF-2997D9817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14" y="1290106"/>
            <a:ext cx="11534776" cy="4557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The </a:t>
            </a:r>
            <a:r>
              <a:rPr lang="en-GB" sz="2800" b="1" dirty="0"/>
              <a:t>Clean Code Strategy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1800" dirty="0"/>
              <a:t>refers to a set of best practices and principles aimed at writing code that is easy to read, understand, maintain, and modify.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The term "Clean Code" was popularized by Robert C. Martin ( "Uncle Bob")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in his book Clean Code: A Handbook of Agile Software Craftsmanship.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Goal: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create code that is not only functional but also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efficient, readable, and scalable, simple to understand</a:t>
            </a:r>
          </a:p>
        </p:txBody>
      </p:sp>
      <p:pic>
        <p:nvPicPr>
          <p:cNvPr id="1026" name="Picture 2" descr="Cover image for Writing Clean Code: Best Practices and Principles">
            <a:extLst>
              <a:ext uri="{FF2B5EF4-FFF2-40B4-BE49-F238E27FC236}">
                <a16:creationId xmlns:a16="http://schemas.microsoft.com/office/drawing/2014/main" id="{98FE2666-904F-5B6B-EBAD-F3B40A144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501" y="3083605"/>
            <a:ext cx="4282826" cy="17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78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06A1-AEA8-E699-983B-6FE96A40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MEANINGFUL NAMES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0A5E-BF86-A121-AF97-3E572BAD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Variables, functions, and class names should be descriptive and convey their purpose.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Size of the functions should be small and should perform the desired work efficiently.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No classes , functions ,interfaces should be given the same names avoiding the problem of ambiguity.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There should be consistency in spacing, indentation and bracing.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Avoiding deep nesting , conditions should be done.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Functions should have early returns after the desired outcome is achieved</a:t>
            </a:r>
            <a:r>
              <a:rPr lang="en-GB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5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06A1-AEA8-E699-983B-6FE96A40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KEEP IT SIMPLE</a:t>
            </a:r>
            <a:r>
              <a:rPr lang="en-IN" sz="4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0A5E-BF86-A121-AF97-3E572BAD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961494"/>
            <a:ext cx="11534776" cy="48861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Avoid over-complicating things. Choose the simplest solution that gets the job done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For this , we use KISS principle which stands for </a:t>
            </a:r>
            <a:r>
              <a:rPr lang="en-IN" sz="2800" dirty="0"/>
              <a:t>Keep It Simple, Stupid.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Because of KISS property , even an ordinary individuality can be able to grasp things efficiently.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KISS property achieves  to simplicity , avoids non-engineering ,focusses on core needs.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The KISS principle is widely used in various fields, including software development, engineering, business, and design. It aims to make processes more efficient, user-friendly, and sustainable.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168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06A1-AEA8-E699-983B-6FE96A40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COMMENTS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0A5E-BF86-A121-AF97-3E572BAD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961494"/>
            <a:ext cx="11534776" cy="48861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Write comments to explain </a:t>
            </a:r>
            <a:r>
              <a:rPr lang="en-GB" sz="2400" b="1" dirty="0"/>
              <a:t>why</a:t>
            </a:r>
            <a:r>
              <a:rPr lang="en-GB" sz="2400" dirty="0"/>
              <a:t> something is done, but </a:t>
            </a:r>
            <a:r>
              <a:rPr lang="en-GB" sz="2400" b="1" dirty="0"/>
              <a:t>not what</a:t>
            </a:r>
            <a:r>
              <a:rPr lang="en-GB" sz="2400" dirty="0"/>
              <a:t> is done (as the code itself should explain the "what").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Comments should be used sparingly; if the code is clear, it should not need excessive comments.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Avoid redundant or obvious comments, such as ‘</a:t>
            </a:r>
            <a:r>
              <a:rPr lang="en-IN" sz="2400" b="0" i="0" dirty="0">
                <a:effectLst/>
                <a:latin typeface="Cascadia Mono"/>
              </a:rPr>
              <a:t>// Increment x by 1’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Cascadia Mono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b="0" i="0" dirty="0">
              <a:effectLst/>
              <a:latin typeface="Cascadia Mono"/>
            </a:endParaRPr>
          </a:p>
          <a:p>
            <a:pPr marL="0" indent="0">
              <a:buNone/>
            </a:pPr>
            <a:r>
              <a:rPr lang="en-IN" sz="2800" dirty="0">
                <a:latin typeface="Cascadia Mono"/>
              </a:rPr>
              <a:t>     </a:t>
            </a:r>
            <a:r>
              <a:rPr lang="en-IN" sz="3200" b="1" dirty="0"/>
              <a:t>REFACTORING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Continuously refactor code to improve its structure without changing its functionality.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3200" b="1" dirty="0"/>
          </a:p>
          <a:p>
            <a:pPr>
              <a:buFont typeface="Wingdings" panose="05000000000000000000" pitchFamily="2" charset="2"/>
              <a:buChar char="Ø"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5634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06A1-AEA8-E699-983B-6FE96A40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ERROR HANDLING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0A5E-BF86-A121-AF97-3E572BAD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961494"/>
            <a:ext cx="11534776" cy="48861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Error handling</a:t>
            </a:r>
            <a:r>
              <a:rPr lang="en-US" dirty="0"/>
              <a:t> in clean code strategy ensures that errors are managed in a predictable, clear, and consistent manner. Instead of using error codes or flags</a:t>
            </a:r>
            <a:r>
              <a:rPr lang="en-US" b="1" dirty="0"/>
              <a:t>,</a:t>
            </a:r>
            <a:r>
              <a:rPr lang="en-US" dirty="0"/>
              <a:t> exceptions should be used to indicate failures, making the code more readable and maintainable.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Handle errors immediately when they are detected, rather than allowing them to propagate, which makes it clear where and why failures occur.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Clean and consistent error handling makes it easier to maintain the code, as future developers can easily understand the error-handling logic.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3200" b="1" dirty="0"/>
              <a:t>TESTING   </a:t>
            </a:r>
            <a:r>
              <a:rPr lang="en-US" b="1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Write tests to validate your code, and ensure your tests are also clean and maintainable.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Tests should be fast, isolated, and easy to understand.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Debugging was also carried out for tracking the sequence of values being fetched.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Unit testing on different modules was being carried out on various modules like CRM , Payment , Shipment, etc;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76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06A1-AEA8-E699-983B-6FE96A40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02777"/>
            <a:ext cx="11534776" cy="63288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MODULARITY AND SEPERATION OF CONCERNS</a:t>
            </a:r>
            <a:br>
              <a:rPr lang="en-US" sz="2800" b="1" dirty="0"/>
            </a:br>
            <a:r>
              <a:rPr lang="en-IN" sz="2800" dirty="0"/>
              <a:t>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0A5E-BF86-A121-AF97-3E572BAD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961494"/>
            <a:ext cx="11534776" cy="48861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Modularity </a:t>
            </a:r>
            <a:r>
              <a:rPr lang="en-US" sz="2400" dirty="0"/>
              <a:t>refers to breaking down a complex system into smaller, self-contained, and reusable components (modules)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Modules can be reused across different parts of the application or even in different projects.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 </a:t>
            </a:r>
            <a:r>
              <a:rPr lang="en-US" sz="2400" b="1" dirty="0"/>
              <a:t>Separation of Concerns (SoC)</a:t>
            </a:r>
            <a:r>
              <a:rPr lang="en-US" sz="2400" dirty="0"/>
              <a:t> refers to dividing a software system into distinct sections, where each section handles a </a:t>
            </a:r>
            <a:r>
              <a:rPr lang="en-US" sz="2400" b="1" dirty="0"/>
              <a:t>separate responsibility</a:t>
            </a:r>
            <a:r>
              <a:rPr lang="en-US" sz="2400" dirty="0"/>
              <a:t> or concern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Key benefits of modularity and separation of concerns include easier maintenance ,improved readability and testability.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991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06A1-AEA8-E699-983B-6FE96A40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AVOID MAGIC NUMBERS AND STRINGS</a:t>
            </a:r>
            <a:br>
              <a:rPr lang="en-US" sz="2800" b="1" dirty="0"/>
            </a:br>
            <a:r>
              <a:rPr lang="en-IN" sz="2800" dirty="0"/>
              <a:t>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0A5E-BF86-A121-AF97-3E572BAD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961494"/>
            <a:ext cx="11534776" cy="48861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Magic numbers and magic strings  refer to hardcoded literal values in the code that can be confusing, difficult to maintain, and error-prone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The prominent reason for avoiding magic numbers and magic strings is readability , maintainability,  reusability.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Methods for avoiding magic numbers and strings include using constants , using sealed class, setting configuration files ,giving meaningful names.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482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000000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000000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000000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000000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000000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000000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000000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000000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000000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000000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000000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053B617F2874B9E19DB82196D111A" ma:contentTypeVersion="18" ma:contentTypeDescription="Create a new document." ma:contentTypeScope="" ma:versionID="5e740a9fbbdfa56ff9d9b7e2e480880c">
  <xsd:schema xmlns:xsd="http://www.w3.org/2001/XMLSchema" xmlns:xs="http://www.w3.org/2001/XMLSchema" xmlns:p="http://schemas.microsoft.com/office/2006/metadata/properties" xmlns:ns2="f94bbef5-940d-4b6a-b370-f1a0fe60494b" xmlns:ns3="265b25eb-dcb0-480c-a9eb-8e2a9c6ec334" xmlns:ns4="230ac05f-cdfc-4a33-a344-43aea5a182b7" targetNamespace="http://schemas.microsoft.com/office/2006/metadata/properties" ma:root="true" ma:fieldsID="e07780f38d255f04b8761cf989680e9a" ns2:_="" ns3:_="" ns4:_="">
    <xsd:import namespace="f94bbef5-940d-4b6a-b370-f1a0fe60494b"/>
    <xsd:import namespace="265b25eb-dcb0-480c-a9eb-8e2a9c6ec334"/>
    <xsd:import namespace="230ac05f-cdfc-4a33-a344-43aea5a18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bbef5-940d-4b6a-b370-f1a0fe60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4ce155-c195-4c58-b373-b1ad4c0f5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b25eb-dcb0-480c-a9eb-8e2a9c6ec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ac05f-cdfc-4a33-a344-43aea5a182b7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0589cf1-9869-4a35-8fe6-786a08bd6975}" ma:internalName="TaxCatchAll" ma:showField="CatchAllData" ma:web="230ac05f-cdfc-4a33-a344-43aea5a18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bbef5-940d-4b6a-b370-f1a0fe60494b">
      <Terms xmlns="http://schemas.microsoft.com/office/infopath/2007/PartnerControls"/>
    </lcf76f155ced4ddcb4097134ff3c332f>
    <TaxCatchAll xmlns="230ac05f-cdfc-4a33-a344-43aea5a182b7" xsi:nil="true"/>
  </documentManagement>
</p:properties>
</file>

<file path=customXml/itemProps1.xml><?xml version="1.0" encoding="utf-8"?>
<ds:datastoreItem xmlns:ds="http://schemas.openxmlformats.org/officeDocument/2006/customXml" ds:itemID="{C1DC5CDB-FCDD-4A6D-9C92-1A12AEFD8A01}">
  <ds:schemaRefs>
    <ds:schemaRef ds:uri="230ac05f-cdfc-4a33-a344-43aea5a182b7"/>
    <ds:schemaRef ds:uri="265b25eb-dcb0-480c-a9eb-8e2a9c6ec334"/>
    <ds:schemaRef ds:uri="f94bbef5-940d-4b6a-b370-f1a0fe6049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545A13-B5D3-4572-A539-F7864BA665FD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f94bbef5-940d-4b6a-b370-f1a0fe60494b"/>
    <ds:schemaRef ds:uri="265b25eb-dcb0-480c-a9eb-8e2a9c6ec334"/>
    <ds:schemaRef ds:uri="http://schemas.microsoft.com/office/2006/documentManagement/types"/>
    <ds:schemaRef ds:uri="http://purl.org/dc/terms/"/>
    <ds:schemaRef ds:uri="http://schemas.microsoft.com/office/infopath/2007/PartnerControls"/>
    <ds:schemaRef ds:uri="230ac05f-cdfc-4a33-a344-43aea5a182b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</Template>
  <TotalTime>186</TotalTime>
  <Words>719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Arial</vt:lpstr>
      <vt:lpstr>Calibri</vt:lpstr>
      <vt:lpstr>Cascadia Mono</vt:lpstr>
      <vt:lpstr>Courier New</vt:lpstr>
      <vt:lpstr>Roboto Slab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  Clean Code Strategy For Ecommerce Solution Aaryan Dharmadhikari </vt:lpstr>
      <vt:lpstr>INTRODUCTION</vt:lpstr>
      <vt:lpstr>MEANINGFUL NAMES</vt:lpstr>
      <vt:lpstr>KEEP IT SIMPLE:</vt:lpstr>
      <vt:lpstr>COMMENTS</vt:lpstr>
      <vt:lpstr>ERROR HANDLING</vt:lpstr>
      <vt:lpstr>MODULARITY AND SEPERATION OF CONCERNS :</vt:lpstr>
      <vt:lpstr>AVOID MAGIC NUMBERS AND STRINGS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Adatkar</dc:creator>
  <cp:lastModifiedBy>Aaryan Dharmadhikari</cp:lastModifiedBy>
  <cp:revision>6</cp:revision>
  <dcterms:created xsi:type="dcterms:W3CDTF">2024-12-10T10:20:32Z</dcterms:created>
  <dcterms:modified xsi:type="dcterms:W3CDTF">2024-12-12T09:26:45Z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0x010100394053B617F2874B9E19DB82196D111A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