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</p:sldMasterIdLst>
  <p:notesMasterIdLst>
    <p:notesMasterId r:id="rId18"/>
  </p:notesMasterIdLst>
  <p:handoutMasterIdLst>
    <p:handoutMasterId r:id="rId19"/>
  </p:handoutMasterIdLst>
  <p:sldIdLst>
    <p:sldId id="664" r:id="rId15"/>
    <p:sldId id="789" r:id="rId16"/>
    <p:sldId id="6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BD70"/>
    <a:srgbClr val="00B08E"/>
    <a:srgbClr val="119578"/>
    <a:srgbClr val="013668"/>
    <a:srgbClr val="F5F5F5"/>
    <a:srgbClr val="53B562"/>
    <a:srgbClr val="2F98C6"/>
    <a:srgbClr val="00B2B0"/>
    <a:srgbClr val="F8D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35.svg"/><Relationship Id="rId3" Type="http://schemas.openxmlformats.org/officeDocument/2006/relationships/image" Target="../media/image28.png"/><Relationship Id="rId7" Type="http://schemas.openxmlformats.org/officeDocument/2006/relationships/image" Target="../media/image31.svg"/><Relationship Id="rId12" Type="http://schemas.openxmlformats.org/officeDocument/2006/relationships/image" Target="../media/image34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33.svg"/><Relationship Id="rId4" Type="http://schemas.openxmlformats.org/officeDocument/2006/relationships/image" Target="../media/image29.sv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47A2BB-2963-ADAB-37C1-B6AADDC991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Rutuja Yadav  Patil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6" y="1646773"/>
            <a:ext cx="5753431" cy="3011431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US" dirty="0"/>
              <a:t>ECommerce Application Database Structure</a:t>
            </a: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D2E9-C498-272D-D50B-C21459E1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December 2024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1B68-B45B-B5A9-9B6E-49FEE45E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</p:spPr>
        <p:txBody>
          <a:bodyPr anchor="t">
            <a:normAutofit/>
          </a:bodyPr>
          <a:lstStyle/>
          <a:p>
            <a:r>
              <a:rPr lang="en-US" dirty="0"/>
              <a:t>Introduction to the E-Commerce Database</a:t>
            </a:r>
            <a:endParaRPr lang="en-IN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E944F2-ED24-33BC-FCA5-5D226B1A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89" y="2223961"/>
            <a:ext cx="5984639" cy="3486175"/>
          </a:xfrm>
        </p:spPr>
        <p:txBody>
          <a:bodyPr>
            <a:normAutofit lnSpcReduction="10000"/>
          </a:bodyPr>
          <a:lstStyle/>
          <a:p>
            <a:pPr marL="0" indent="0" defTabSz="914400">
              <a:lnSpc>
                <a:spcPct val="90000"/>
              </a:lnSpc>
              <a:buNone/>
            </a:pPr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Key Tables in the Database</a:t>
            </a:r>
            <a:r>
              <a:rPr lang="en-US" dirty="0"/>
              <a:t>: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b="1" dirty="0"/>
              <a:t>VsUsers</a:t>
            </a:r>
            <a:r>
              <a:rPr lang="en-US" dirty="0"/>
              <a:t>: Stores user information (e.g., name, contact details, address, role).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b="1" dirty="0"/>
              <a:t>VsProducts</a:t>
            </a:r>
            <a:r>
              <a:rPr lang="en-US" dirty="0"/>
              <a:t>: Contains product details such as title, price, stock, and category.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b="1" dirty="0"/>
              <a:t>VsOrders</a:t>
            </a:r>
            <a:r>
              <a:rPr lang="en-US" dirty="0"/>
              <a:t>: Keeps track of customer orders, including total amount and order status.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b="1" dirty="0"/>
              <a:t>VsOrderItems</a:t>
            </a:r>
            <a:r>
              <a:rPr lang="en-US" dirty="0"/>
              <a:t>: Stores individual products within an order, linking products to orders.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b="1" dirty="0"/>
              <a:t>VsPayments</a:t>
            </a:r>
            <a:r>
              <a:rPr lang="en-US" dirty="0"/>
              <a:t>: Manages payment details associated with orders.</a:t>
            </a:r>
          </a:p>
          <a:p>
            <a:pPr marL="342900" indent="-342900" defTabSz="914400">
              <a:lnSpc>
                <a:spcPct val="90000"/>
              </a:lnSpc>
            </a:pPr>
            <a:endParaRPr lang="en-IN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14400">
              <a:lnSpc>
                <a:spcPct val="90000"/>
              </a:lnSpc>
            </a:pPr>
            <a:endParaRPr lang="en-IN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072524-E1FA-4C0A-563F-FD1B85F8C1C5}"/>
              </a:ext>
            </a:extLst>
          </p:cNvPr>
          <p:cNvSpPr txBox="1"/>
          <p:nvPr/>
        </p:nvSpPr>
        <p:spPr>
          <a:xfrm>
            <a:off x="6410528" y="2537422"/>
            <a:ext cx="5583676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8900" lvl="1" indent="-342900" defTabSz="914293">
              <a:spcBef>
                <a:spcPts val="600"/>
              </a:spcBef>
              <a:buFont typeface="+mj-lt"/>
              <a:buAutoNum type="arabicPeriod" startAt="6"/>
            </a:pPr>
            <a:r>
              <a:rPr lang="en-US" b="1" dirty="0">
                <a:solidFill>
                  <a:srgbClr val="000000"/>
                </a:solidFill>
              </a:rPr>
              <a:t>VsShipments: </a:t>
            </a:r>
            <a:r>
              <a:rPr lang="en-US" dirty="0">
                <a:solidFill>
                  <a:srgbClr val="000000"/>
                </a:solidFill>
              </a:rPr>
              <a:t>Tracks shipment details for orders.</a:t>
            </a:r>
          </a:p>
          <a:p>
            <a:pPr marL="558900" lvl="1" indent="-342900" defTabSz="914293">
              <a:spcBef>
                <a:spcPts val="600"/>
              </a:spcBef>
              <a:buFont typeface="+mj-lt"/>
              <a:buAutoNum type="arabicPeriod" startAt="6"/>
            </a:pPr>
            <a:r>
              <a:rPr lang="en-US" b="1" dirty="0">
                <a:solidFill>
                  <a:srgbClr val="000000"/>
                </a:solidFill>
              </a:rPr>
              <a:t>VsReviews: </a:t>
            </a:r>
            <a:r>
              <a:rPr lang="en-US" dirty="0">
                <a:solidFill>
                  <a:srgbClr val="000000"/>
                </a:solidFill>
              </a:rPr>
              <a:t>Collects product reviews from customers.</a:t>
            </a:r>
          </a:p>
          <a:p>
            <a:pPr marL="558900" lvl="1" indent="-342900" defTabSz="914293">
              <a:spcBef>
                <a:spcPts val="600"/>
              </a:spcBef>
              <a:buFont typeface="+mj-lt"/>
              <a:buAutoNum type="arabicPeriod" startAt="6"/>
            </a:pPr>
            <a:r>
              <a:rPr lang="en-US" b="1" dirty="0">
                <a:solidFill>
                  <a:srgbClr val="000000"/>
                </a:solidFill>
              </a:rPr>
              <a:t>VsAccounts: </a:t>
            </a:r>
            <a:r>
              <a:rPr lang="en-US" dirty="0">
                <a:solidFill>
                  <a:srgbClr val="000000"/>
                </a:solidFill>
              </a:rPr>
              <a:t>Stores financial account details linked to users for transaction management.</a:t>
            </a:r>
          </a:p>
          <a:p>
            <a:pPr marL="558900" lvl="1" indent="-342900" defTabSz="914293">
              <a:spcBef>
                <a:spcPts val="600"/>
              </a:spcBef>
              <a:buFont typeface="+mj-lt"/>
              <a:buAutoNum type="arabicPeriod" startAt="6"/>
            </a:pPr>
            <a:r>
              <a:rPr lang="en-US" b="1" dirty="0">
                <a:solidFill>
                  <a:srgbClr val="000000"/>
                </a:solidFill>
              </a:rPr>
              <a:t>VsTransactions: </a:t>
            </a:r>
            <a:r>
              <a:rPr lang="en-US" dirty="0">
                <a:solidFill>
                  <a:srgbClr val="000000"/>
                </a:solidFill>
              </a:rPr>
              <a:t>Tracks financial transactions between accounts.</a:t>
            </a:r>
          </a:p>
          <a:p>
            <a:pPr marL="558900" lvl="1" indent="-342900" defTabSz="914293">
              <a:spcBef>
                <a:spcPts val="600"/>
              </a:spcBef>
              <a:buFont typeface="+mj-lt"/>
              <a:buAutoNum type="arabicPeriod" startAt="6"/>
            </a:pPr>
            <a:r>
              <a:rPr lang="en-US" b="1" dirty="0">
                <a:solidFill>
                  <a:srgbClr val="000000"/>
                </a:solidFill>
              </a:rPr>
              <a:t>VsCards: </a:t>
            </a:r>
            <a:r>
              <a:rPr lang="en-US" dirty="0">
                <a:solidFill>
                  <a:srgbClr val="000000"/>
                </a:solidFill>
              </a:rPr>
              <a:t>Stores payment card information</a:t>
            </a:r>
          </a:p>
          <a:p>
            <a:pPr marL="558900" lvl="1" indent="-342900" defTabSz="914293">
              <a:spcBef>
                <a:spcPts val="600"/>
              </a:spcBef>
              <a:buFont typeface="+mj-lt"/>
              <a:buAutoNum type="arabicPeriod" startAt="6"/>
            </a:pPr>
            <a:r>
              <a:rPr lang="en-US" b="1" dirty="0">
                <a:solidFill>
                  <a:srgbClr val="000000"/>
                </a:solidFill>
              </a:rPr>
              <a:t> VsPriceChanges: </a:t>
            </a:r>
            <a:r>
              <a:rPr lang="en-US" dirty="0">
                <a:solidFill>
                  <a:srgbClr val="000000"/>
                </a:solidFill>
              </a:rPr>
              <a:t>Logs price changes for products over time.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9D161-E408-6603-9200-FD438653D72C}"/>
              </a:ext>
            </a:extLst>
          </p:cNvPr>
          <p:cNvSpPr txBox="1"/>
          <p:nvPr/>
        </p:nvSpPr>
        <p:spPr>
          <a:xfrm>
            <a:off x="450715" y="1320086"/>
            <a:ext cx="10369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serves as the backbone for managing the data in our e-commerce application, handling key aspects like user management, product catalog, order processing, payments, and reviews.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8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14187" cy="460858"/>
            <a:chOff x="2547387" y="5075409"/>
            <a:chExt cx="7214187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394706" cy="460858"/>
              <a:chOff x="4443635" y="5075409"/>
              <a:chExt cx="1394706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9415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10540" cy="460858"/>
              <a:chOff x="8178165" y="5075409"/>
              <a:chExt cx="1510540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0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456A67E-F849-432F-ADEF-C503FB0DE445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1D4FDC96-7D63-444B-B63C-EDD22D3B4BEE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2DEEF2F-3299-468A-83FA-145F686757F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B9D1D98-97CB-4B71-96A5-EE0EA728875C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3CF6CD24-9E8D-45A4-829A-E51B98EDA912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92FDCB44-7444-46A6-B49E-0132A230A1E1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199B65F-52C6-477F-931D-D78656A1955C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7588A152-B16D-4702-8602-19973E1B3235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DE463613-51F8-43C4-862D-BD29D8F2550D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2AAA809-DA02-473F-8E50-D8072AF1C24B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A1A2D385-1370-4DED-A1A7-7B796A32EC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4bbef5-940d-4b6a-b370-f1a0fe60494b">
      <Terms xmlns="http://schemas.microsoft.com/office/infopath/2007/PartnerControls"/>
    </lcf76f155ced4ddcb4097134ff3c332f>
    <TaxCatchAll xmlns="230ac05f-cdfc-4a33-a344-43aea5a182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053B617F2874B9E19DB82196D111A" ma:contentTypeVersion="18" ma:contentTypeDescription="Create a new document." ma:contentTypeScope="" ma:versionID="5e740a9fbbdfa56ff9d9b7e2e480880c">
  <xsd:schema xmlns:xsd="http://www.w3.org/2001/XMLSchema" xmlns:xs="http://www.w3.org/2001/XMLSchema" xmlns:p="http://schemas.microsoft.com/office/2006/metadata/properties" xmlns:ns2="f94bbef5-940d-4b6a-b370-f1a0fe60494b" xmlns:ns3="265b25eb-dcb0-480c-a9eb-8e2a9c6ec334" xmlns:ns4="230ac05f-cdfc-4a33-a344-43aea5a182b7" targetNamespace="http://schemas.microsoft.com/office/2006/metadata/properties" ma:root="true" ma:fieldsID="e07780f38d255f04b8761cf989680e9a" ns2:_="" ns3:_="" ns4:_="">
    <xsd:import namespace="f94bbef5-940d-4b6a-b370-f1a0fe60494b"/>
    <xsd:import namespace="265b25eb-dcb0-480c-a9eb-8e2a9c6ec334"/>
    <xsd:import namespace="230ac05f-cdfc-4a33-a344-43aea5a182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bbef5-940d-4b6a-b370-f1a0fe6049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74ce155-c195-4c58-b373-b1ad4c0f5d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5b25eb-dcb0-480c-a9eb-8e2a9c6ec33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ac05f-cdfc-4a33-a344-43aea5a182b7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80589cf1-9869-4a35-8fe6-786a08bd6975}" ma:internalName="TaxCatchAll" ma:showField="CatchAllData" ma:web="230ac05f-cdfc-4a33-a344-43aea5a182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545A13-B5D3-4572-A539-F7864BA665FD}">
  <ds:schemaRefs>
    <ds:schemaRef ds:uri="265b25eb-dcb0-480c-a9eb-8e2a9c6ec334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230ac05f-cdfc-4a33-a344-43aea5a182b7"/>
    <ds:schemaRef ds:uri="f94bbef5-940d-4b6a-b370-f1a0fe60494b"/>
  </ds:schemaRefs>
</ds:datastoreItem>
</file>

<file path=customXml/itemProps2.xml><?xml version="1.0" encoding="utf-8"?>
<ds:datastoreItem xmlns:ds="http://schemas.openxmlformats.org/officeDocument/2006/customXml" ds:itemID="{C1DC5CDB-FCDD-4A6D-9C92-1A12AEFD8A01}">
  <ds:schemaRefs>
    <ds:schemaRef ds:uri="230ac05f-cdfc-4a33-a344-43aea5a182b7"/>
    <ds:schemaRef ds:uri="265b25eb-dcb0-480c-a9eb-8e2a9c6ec334"/>
    <ds:schemaRef ds:uri="f94bbef5-940d-4b6a-b370-f1a0fe6049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 PowerPoint Template-2024 (1)</Template>
  <TotalTime>256</TotalTime>
  <Words>237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3</vt:i4>
      </vt:variant>
    </vt:vector>
  </HeadingPairs>
  <TitlesOfParts>
    <vt:vector size="21" baseType="lpstr">
      <vt:lpstr>-apple-system</vt:lpstr>
      <vt:lpstr>Arial</vt:lpstr>
      <vt:lpstr>Calibri</vt:lpstr>
      <vt:lpstr>Courier New</vt:lpstr>
      <vt:lpstr>Roboto Slab</vt:lpstr>
      <vt:lpstr>Times New Roman</vt:lpstr>
      <vt:lpstr>Wingdings</vt:lpstr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 ECommerce Application Database Structure </vt:lpstr>
      <vt:lpstr>Introduction to the E-Commerce Database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Shriwatsal Patil</dc:creator>
  <cp:lastModifiedBy>Rutuja Yadav Patil</cp:lastModifiedBy>
  <cp:revision>9</cp:revision>
  <dcterms:created xsi:type="dcterms:W3CDTF">2024-12-11T11:24:23Z</dcterms:created>
  <dcterms:modified xsi:type="dcterms:W3CDTF">2024-12-13T04:15:42Z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0x010100394053B617F2874B9E19DB82196D111A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