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9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0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44" r:id="rId4"/>
    <p:sldMasterId id="2147485209" r:id="rId5"/>
    <p:sldMasterId id="2147484744" r:id="rId6"/>
    <p:sldMasterId id="2147485159" r:id="rId7"/>
    <p:sldMasterId id="2147485165" r:id="rId8"/>
    <p:sldMasterId id="2147485171" r:id="rId9"/>
    <p:sldMasterId id="2147485177" r:id="rId10"/>
    <p:sldMasterId id="2147485183" r:id="rId11"/>
    <p:sldMasterId id="2147485189" r:id="rId12"/>
    <p:sldMasterId id="2147485195" r:id="rId13"/>
    <p:sldMasterId id="2147485201" r:id="rId14"/>
  </p:sldMasterIdLst>
  <p:notesMasterIdLst>
    <p:notesMasterId r:id="rId26"/>
  </p:notesMasterIdLst>
  <p:handoutMasterIdLst>
    <p:handoutMasterId r:id="rId27"/>
  </p:handoutMasterIdLst>
  <p:sldIdLst>
    <p:sldId id="664" r:id="rId15"/>
    <p:sldId id="787" r:id="rId16"/>
    <p:sldId id="785" r:id="rId17"/>
    <p:sldId id="788" r:id="rId18"/>
    <p:sldId id="789" r:id="rId19"/>
    <p:sldId id="667" r:id="rId20"/>
    <p:sldId id="780" r:id="rId21"/>
    <p:sldId id="790" r:id="rId22"/>
    <p:sldId id="784" r:id="rId23"/>
    <p:sldId id="786" r:id="rId24"/>
    <p:sldId id="6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orient="horz" pos="3725" userDrawn="1">
          <p15:clr>
            <a:srgbClr val="A4A3A4"/>
          </p15:clr>
        </p15:guide>
        <p15:guide id="5" pos="194" userDrawn="1">
          <p15:clr>
            <a:srgbClr val="A4A3A4"/>
          </p15:clr>
        </p15:guide>
        <p15:guide id="6" pos="7476" userDrawn="1">
          <p15:clr>
            <a:srgbClr val="A4A3A4"/>
          </p15:clr>
        </p15:guide>
        <p15:guide id="8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4ACAF2-67EC-8E1E-E7E6-73D6B19F0031}" name="Murtuza Vaid" initials="MV" userId="S::murtuzavaid@simplifyhealthcare.com::3750933a-2fd2-4f7b-960d-4616503659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BD70"/>
    <a:srgbClr val="00B08E"/>
    <a:srgbClr val="119578"/>
    <a:srgbClr val="013668"/>
    <a:srgbClr val="F5F5F5"/>
    <a:srgbClr val="53B562"/>
    <a:srgbClr val="2F98C6"/>
    <a:srgbClr val="00B2B0"/>
    <a:srgbClr val="F8D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49519-0A17-4271-F4C9-1659F3B04E61}" v="1035" dt="2024-12-11T07:34:31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5475" autoAdjust="0"/>
  </p:normalViewPr>
  <p:slideViewPr>
    <p:cSldViewPr snapToGrid="0">
      <p:cViewPr varScale="1">
        <p:scale>
          <a:sx n="44" d="100"/>
          <a:sy n="44" d="100"/>
        </p:scale>
        <p:origin x="2194" y="43"/>
      </p:cViewPr>
      <p:guideLst>
        <p:guide orient="horz" pos="2160"/>
        <p:guide pos="3840"/>
        <p:guide orient="horz" pos="663"/>
        <p:guide orient="horz" pos="3725"/>
        <p:guide pos="194"/>
        <p:guide pos="7476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80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4749E-0F2B-4CAB-866D-BE1B4B1FD81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7A860-3F0B-4D7B-8D3E-A283B1C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17CB7-4C6B-4954-A766-005A0AA46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44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Bridge Pattern separates the abstraction (e.g., the </a:t>
            </a:r>
            <a:r>
              <a:rPr lang="en-US" b="1" dirty="0"/>
              <a:t>Shape</a:t>
            </a:r>
            <a:r>
              <a:rPr lang="en-US" dirty="0"/>
              <a:t>) from its implementation (e.g., the </a:t>
            </a:r>
            <a:r>
              <a:rPr lang="en-US" b="1" dirty="0"/>
              <a:t>Color</a:t>
            </a:r>
            <a:r>
              <a:rPr lang="en-US" dirty="0"/>
              <a:t>) by creating separate classes for both. This allows changes to either the abstraction or the implementation without affecting the </a:t>
            </a:r>
            <a:r>
              <a:rPr lang="en-US" err="1"/>
              <a:t>other.</a:t>
            </a:r>
            <a:r>
              <a:rPr lang="en-US" b="1" err="1"/>
              <a:t>Solution</a:t>
            </a:r>
            <a:r>
              <a:rPr lang="en-US" b="1" dirty="0"/>
              <a:t>:</a:t>
            </a:r>
            <a:r>
              <a:rPr lang="en-US" dirty="0"/>
              <a:t> Instead of having combinations like </a:t>
            </a:r>
            <a:r>
              <a:rPr lang="en-US" err="1"/>
              <a:t>RedCircle</a:t>
            </a:r>
            <a:r>
              <a:rPr lang="en-US" dirty="0"/>
              <a:t>, </a:t>
            </a:r>
            <a:r>
              <a:rPr lang="en-US" err="1"/>
              <a:t>GreenCircle</a:t>
            </a:r>
            <a:r>
              <a:rPr lang="en-US" dirty="0"/>
              <a:t>, etc., you have a Shape abstraction with a Color implementation. The Shape class refers to a Color object, but the two can evolve </a:t>
            </a:r>
            <a:r>
              <a:rPr lang="en-US" err="1"/>
              <a:t>independently.</a:t>
            </a:r>
            <a:r>
              <a:rPr lang="en-US" b="1" err="1"/>
              <a:t>Benefit</a:t>
            </a:r>
            <a:r>
              <a:rPr lang="en-US" b="1" dirty="0"/>
              <a:t>:</a:t>
            </a:r>
            <a:r>
              <a:rPr lang="en-US" dirty="0"/>
              <a:t> You can add new shapes or new colors without modifying existing code, significantly reducing the number of required subclasses.</a:t>
            </a:r>
            <a:endParaRPr lang="en-IN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Instead of using inheritance (where each class inherits from a base class and combines both behavior and state), the Bridge Pattern uses composition (where classes hold references to objects from other classes).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: Contains a reference to an Implementer object and delegates the task to the Implementer. The Abstraction defines high-level methods that the Refined Abstraction and Concrete Implementer provide implementations for.</a:t>
            </a:r>
          </a:p>
          <a:p>
            <a:r>
              <a:rPr lang="en-US" b="1" dirty="0"/>
              <a:t>Refined Abstraction</a:t>
            </a:r>
            <a:r>
              <a:rPr lang="en-US" dirty="0"/>
              <a:t>: Extends the abstraction by adding additional functionality, but still relies on the Implementer for specific operations.</a:t>
            </a:r>
          </a:p>
          <a:p>
            <a:r>
              <a:rPr lang="en-US" b="1" dirty="0"/>
              <a:t>Implementer</a:t>
            </a:r>
            <a:r>
              <a:rPr lang="en-US" dirty="0"/>
              <a:t>: Defines a common interface for all concrete implementations. The Abstraction will not directly implement the behavior, it relies on the Implementer to do so.</a:t>
            </a:r>
          </a:p>
          <a:p>
            <a:r>
              <a:rPr lang="en-US" b="1" dirty="0"/>
              <a:t>Concrete Implementer</a:t>
            </a:r>
            <a:r>
              <a:rPr lang="en-US" dirty="0"/>
              <a:t>: Provides specific implementations for the Implementer interface. The concrete classes define the details of operations, such as how shapes are drawn or how colors are applied.</a:t>
            </a:r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Abstraction</a:t>
            </a:r>
            <a:r>
              <a:rPr lang="en-US" dirty="0"/>
              <a:t> holds a reference to the </a:t>
            </a:r>
            <a:r>
              <a:rPr lang="en-US" b="1" dirty="0"/>
              <a:t>Implementer</a:t>
            </a:r>
            <a:r>
              <a:rPr lang="en-US" dirty="0"/>
              <a:t> and delegates specific tasks to </a:t>
            </a:r>
            <a:r>
              <a:rPr lang="en-US" dirty="0" err="1"/>
              <a:t>it.The</a:t>
            </a:r>
            <a:r>
              <a:rPr lang="en-US" dirty="0"/>
              <a:t> </a:t>
            </a:r>
          </a:p>
          <a:p>
            <a:r>
              <a:rPr lang="en-US" b="1" dirty="0"/>
              <a:t>Refined Abstraction</a:t>
            </a:r>
            <a:r>
              <a:rPr lang="en-US" dirty="0"/>
              <a:t> extends the </a:t>
            </a:r>
            <a:r>
              <a:rPr lang="en-US" b="1" dirty="0"/>
              <a:t>Abstraction</a:t>
            </a:r>
            <a:r>
              <a:rPr lang="en-US" dirty="0"/>
              <a:t> with more detailed </a:t>
            </a:r>
            <a:r>
              <a:rPr lang="en-US" dirty="0" err="1"/>
              <a:t>behavior.The</a:t>
            </a:r>
            <a:r>
              <a:rPr lang="en-US" dirty="0"/>
              <a:t> </a:t>
            </a:r>
          </a:p>
          <a:p>
            <a:r>
              <a:rPr lang="en-US" b="1" dirty="0"/>
              <a:t>Implementer</a:t>
            </a:r>
            <a:r>
              <a:rPr lang="en-US" dirty="0"/>
              <a:t> defines a common interface for all concrete implementations, allowing flexibility in what the </a:t>
            </a:r>
            <a:r>
              <a:rPr lang="en-US" b="1" dirty="0"/>
              <a:t>Abstraction</a:t>
            </a:r>
            <a:r>
              <a:rPr lang="en-US" dirty="0"/>
              <a:t> uses.</a:t>
            </a:r>
          </a:p>
          <a:p>
            <a:r>
              <a:rPr lang="en-US" b="1" dirty="0"/>
              <a:t>Concrete Implementers</a:t>
            </a:r>
            <a:r>
              <a:rPr lang="en-US" dirty="0"/>
              <a:t> implement the actual details of the operations, like how the color is applied or how the shape is drawn.</a:t>
            </a:r>
          </a:p>
          <a:p>
            <a:endParaRPr lang="en-US" dirty="0"/>
          </a:p>
          <a:p>
            <a:r>
              <a:rPr lang="en-US" b="1" dirty="0"/>
              <a:t>Key Components of the Bridge Pattern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Defines the high-level interface that uses the Implementer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The abstraction class contains a reference to an Implementer object and delegates work to it. It may also define some abstract operations that can be implemented by the concrete implementers.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Shape (represents the abstraction of different shapes, like Circle, Square).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Refined Abstraction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Extends the Abstraction class and provides additional functionality specific to the abstraction.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It implements any abstract methods from Abstraction and may add new functionality.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Circle, Square (specific types of shapes, which add functionality on top of the Shape abstraction).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Implementer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Defines the interface for the implementation classes.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This interface is implemented by concrete classes that perform the actual work (e.g., drawing the shape, filling with color).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Color (defines an interface for coloring objects).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Concrete Implementer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Provides the actual implementation of the Implementer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This class performs the concrete operations as defined in the Implementer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Red, Blue (specific implementations of the Color interface that implement the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Breakdown: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Abstraction</a:t>
            </a:r>
            <a:r>
              <a:rPr lang="en-US" dirty="0"/>
              <a:t>: Represents the </a:t>
            </a:r>
            <a:r>
              <a:rPr lang="en-US" b="1" dirty="0"/>
              <a:t>Vehicle</a:t>
            </a:r>
            <a:r>
              <a:rPr lang="en-US" dirty="0"/>
              <a:t> and defines high-level methods that will interact with engines.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Example: Vehicle class with methods like start(), stop(), accelerate().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Implementor</a:t>
            </a:r>
            <a:r>
              <a:rPr lang="en-US" dirty="0"/>
              <a:t>: Represents the </a:t>
            </a:r>
            <a:r>
              <a:rPr lang="en-US" b="1" dirty="0"/>
              <a:t>Engine</a:t>
            </a:r>
            <a:r>
              <a:rPr lang="en-US" dirty="0"/>
              <a:t> interface that defines methods like ignite(), </a:t>
            </a:r>
            <a:r>
              <a:rPr lang="en-US" dirty="0" err="1"/>
              <a:t>stopEngine</a:t>
            </a:r>
            <a:r>
              <a:rPr lang="en-US" dirty="0"/>
              <a:t>(), </a:t>
            </a:r>
            <a:r>
              <a:rPr lang="en-US" dirty="0" err="1"/>
              <a:t>accelerateEngine</a:t>
            </a:r>
            <a:r>
              <a:rPr lang="en-US" dirty="0"/>
              <a:t>(). This is what the vehicle relies on but doesn't need to know the details of.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Concrete Implementor</a:t>
            </a:r>
            <a:r>
              <a:rPr lang="en-US" dirty="0"/>
              <a:t>: Represents specific engine types, like </a:t>
            </a:r>
            <a:r>
              <a:rPr lang="en-US" dirty="0" err="1"/>
              <a:t>ElectricEngine</a:t>
            </a:r>
            <a:r>
              <a:rPr lang="en-US" dirty="0"/>
              <a:t>, </a:t>
            </a:r>
            <a:r>
              <a:rPr lang="en-US" dirty="0" err="1"/>
              <a:t>PetrolEngine</a:t>
            </a:r>
            <a:r>
              <a:rPr lang="en-US" dirty="0"/>
              <a:t>, </a:t>
            </a:r>
            <a:r>
              <a:rPr lang="en-US" dirty="0" err="1"/>
              <a:t>DieselEngine</a:t>
            </a:r>
            <a:r>
              <a:rPr lang="en-US" dirty="0"/>
              <a:t>. These concrete engines implement the methods defined in the Engine interface.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Refined Abstraction</a:t>
            </a:r>
            <a:r>
              <a:rPr lang="en-US" dirty="0"/>
              <a:t>: Concrete implementations of specific vehicle types, like Car, Truck, or Motorcycle, which extend the Vehicle abstraction and utilize a specific engine (concrete implementor).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Example: Car uses </a:t>
            </a:r>
            <a:r>
              <a:rPr lang="en-US" dirty="0" err="1"/>
              <a:t>ElectricEngine</a:t>
            </a:r>
            <a:r>
              <a:rPr lang="en-US" dirty="0"/>
              <a:t>, Truck uses </a:t>
            </a:r>
            <a:r>
              <a:rPr lang="en-US" dirty="0" err="1"/>
              <a:t>DieselEngine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Client</a:t>
            </a:r>
            <a:r>
              <a:rPr lang="en-US" dirty="0"/>
              <a:t>: The client interacts with a Vehicle object (e.g., Car), calling methods like start() or accelerate(). The vehicle object, in turn, delegates these requests to the engine (concrete implementor) it is using.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: Contains a reference to an Implementer object and delegates the task to the Implementer. The Abstraction defines high-level methods that the Refined Abstraction and Concrete Implementer provide implementations for.</a:t>
            </a:r>
          </a:p>
          <a:p>
            <a:r>
              <a:rPr lang="en-US" b="1" dirty="0"/>
              <a:t>Refined Abstraction</a:t>
            </a:r>
            <a:r>
              <a:rPr lang="en-US" dirty="0"/>
              <a:t>: Extends the abstraction by adding additional functionality, but still relies on the Implementer for specific operations.</a:t>
            </a:r>
          </a:p>
          <a:p>
            <a:r>
              <a:rPr lang="en-US" b="1" dirty="0"/>
              <a:t>Implementer</a:t>
            </a:r>
            <a:r>
              <a:rPr lang="en-US" dirty="0"/>
              <a:t>: Defines a common interface for all concrete implementations. The Abstraction will not directly implement the behavior, it relies on the Implementer to do so.</a:t>
            </a:r>
          </a:p>
          <a:p>
            <a:r>
              <a:rPr lang="en-US" b="1" dirty="0"/>
              <a:t>Concrete Implementer</a:t>
            </a:r>
            <a:r>
              <a:rPr lang="en-US" dirty="0"/>
              <a:t>: Provides specific implementations for the Implementer interface. The concrete classes define the details of operations, such as how shapes are drawn or how colors are applied.</a:t>
            </a:r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Abstraction</a:t>
            </a:r>
            <a:r>
              <a:rPr lang="en-US" dirty="0"/>
              <a:t> holds a reference to the </a:t>
            </a:r>
            <a:r>
              <a:rPr lang="en-US" b="1" dirty="0"/>
              <a:t>Implementer</a:t>
            </a:r>
            <a:r>
              <a:rPr lang="en-US" dirty="0"/>
              <a:t> and delegates specific tasks to </a:t>
            </a:r>
            <a:r>
              <a:rPr lang="en-US" dirty="0" err="1"/>
              <a:t>it.The</a:t>
            </a:r>
            <a:r>
              <a:rPr lang="en-US" dirty="0"/>
              <a:t> </a:t>
            </a:r>
          </a:p>
          <a:p>
            <a:r>
              <a:rPr lang="en-US" b="1" dirty="0"/>
              <a:t>Refined Abstraction</a:t>
            </a:r>
            <a:r>
              <a:rPr lang="en-US" dirty="0"/>
              <a:t> extends the </a:t>
            </a:r>
            <a:r>
              <a:rPr lang="en-US" b="1" dirty="0"/>
              <a:t>Abstraction</a:t>
            </a:r>
            <a:r>
              <a:rPr lang="en-US" dirty="0"/>
              <a:t> with more detailed </a:t>
            </a:r>
            <a:r>
              <a:rPr lang="en-US" dirty="0" err="1"/>
              <a:t>behavior.The</a:t>
            </a:r>
            <a:r>
              <a:rPr lang="en-US" dirty="0"/>
              <a:t> </a:t>
            </a:r>
          </a:p>
          <a:p>
            <a:r>
              <a:rPr lang="en-US" b="1" dirty="0"/>
              <a:t>Implementer</a:t>
            </a:r>
            <a:r>
              <a:rPr lang="en-US" dirty="0"/>
              <a:t> defines a common interface for all concrete implementations, allowing flexibility in what the </a:t>
            </a:r>
            <a:r>
              <a:rPr lang="en-US" b="1" dirty="0"/>
              <a:t>Abstraction</a:t>
            </a:r>
            <a:r>
              <a:rPr lang="en-US" dirty="0"/>
              <a:t> uses.</a:t>
            </a:r>
          </a:p>
          <a:p>
            <a:r>
              <a:rPr lang="en-US" b="1" dirty="0"/>
              <a:t>Concrete Implementers</a:t>
            </a:r>
            <a:r>
              <a:rPr lang="en-US" dirty="0"/>
              <a:t> implement the actual details of the operations, like how the color is applied or how the shape is drawn.</a:t>
            </a:r>
          </a:p>
          <a:p>
            <a:endParaRPr lang="en-US" dirty="0"/>
          </a:p>
          <a:p>
            <a:r>
              <a:rPr lang="en-US" b="1" dirty="0"/>
              <a:t>Key Components of the Bridge Pattern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Defines the high-level interface that uses the Implementer object.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The abstraction class contains a reference to an Implementer object and delegates work to it. It may also define some abstract operations that can be implemented by the concrete implementers.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Shape (represents the abstraction of different shapes, like Circle, Square).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Refined Abstraction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Extends the Abstraction class and provides additional functionality specific to the abstraction.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It implements any abstract methods from Abstraction and may add new functionality.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Circle, Square (specific types of shapes, which add functionality on top of the Shape abstraction).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Implementer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Defines the interface for the implementation classes.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This interface is implemented by concrete classes that perform the actual work (e.g., drawing the shape, filling with color).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Color (defines an interface for coloring objects).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Concrete Implementer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Purpose:</a:t>
            </a:r>
            <a:r>
              <a:rPr lang="en-US" dirty="0"/>
              <a:t> Provides the actual implementation of the Implementer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Responsibility:</a:t>
            </a:r>
            <a:r>
              <a:rPr lang="en-US" dirty="0"/>
              <a:t> This class performs the concrete operations as defined in the Implementer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Red, Blue (specific implementations of the Color interface that implement the 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234F412-D7A3-45D2-8F22-DB8C156B74C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17CB7-4C6B-4954-A766-005A0AA467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94692-7699-B683-E820-6346B3F55C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8339" y="883922"/>
            <a:ext cx="6720054" cy="50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8C09F61-8995-BF79-B563-8145BE3C01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5822439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19" y="2034236"/>
            <a:ext cx="3484881" cy="38523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D2A9AE-70C6-E831-6DEE-DAD3F88DC2C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8770D5-A3AF-97A1-FB62-D6A7BF063EF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DA5B58-2650-C373-C975-67149B70416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9E0BCA-2004-31DE-6C1A-2CE0F56E26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9132F7-6932-0062-8B9E-3BF521F1DBD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924A20-7459-DC5B-3D85-65767F240C9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DC7EFC-E75B-55D1-0FD7-4ADB2447D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849C50-377D-4511-86AE-BA197481EA1F}"/>
              </a:ext>
            </a:extLst>
          </p:cNvPr>
          <p:cNvSpPr/>
          <p:nvPr userDrawn="1"/>
        </p:nvSpPr>
        <p:spPr>
          <a:xfrm>
            <a:off x="326477" y="344045"/>
            <a:ext cx="11539046" cy="3577714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7B60FCAB-6680-42F0-8CA0-600107A8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291"/>
            <a:ext cx="10515600" cy="91244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28CF-06AB-0DAA-98D4-8FAC4F3EF587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A7C4-6823-BF87-C37D-D80F1CAC1C68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75EF4-E1B0-6F81-DB42-F3257160C35A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73603D-E6C0-DCF3-23C8-B425C44A84B3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2AEAB-2DC9-A124-1B19-890AFA1BFC9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454C5-7585-FD97-2F69-B4D5CB0CE85E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A0DC7D-D71B-C89B-60E7-2BE65C4B2BA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FBF3C0A-4E6D-3FB5-7A6D-F4DD1DF5BAE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FAC7B4-994A-5AB1-AF31-024F995BF571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41F20-F2D2-E045-47FD-63C1AD8D09F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BFD111-831F-D3CF-137C-337ABB1ABF8D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F9D74F-0E95-FF6E-B96B-C188143A09AE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67FD5B3-7DC0-54F6-DDB2-07AAF9A98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3FC8FB-0943-B888-3CA9-B155B90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0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531509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B21A92F9-A1C8-F68A-F44E-E1FD0623D7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6365" y="1817219"/>
            <a:ext cx="3159271" cy="16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51A6-4A31-BD54-7474-486F3A7B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7EFCCE7-3DCC-2743-324A-E384A093E80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05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DB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49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4BDEE36-8614-5D6B-172A-D1DD75034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F73-235C-4DAA-A2E1-12BDCFABFE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621" y="2095130"/>
            <a:ext cx="3058759" cy="10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50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0F73C-CBAD-0C90-16AF-E92F1FB9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1281852"/>
            <a:ext cx="12192001" cy="4294296"/>
          </a:xfrm>
          <a:prstGeom prst="rect">
            <a:avLst/>
          </a:prstGeom>
          <a:solidFill>
            <a:srgbClr val="0A3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9498630" y="6051516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325082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6405" y="5805544"/>
            <a:ext cx="4654096" cy="8304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923285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A0B628-3B49-909E-14A2-BF455C3EB8C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456068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1F4196A6-3290-2653-3D27-01648853A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519" y="1069906"/>
            <a:ext cx="5565364" cy="47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586E4D-5ABB-C45C-6858-FB6754E405E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9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23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E202C4E-37E3-481C-3358-610CA8A3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0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7ED823C-1C7E-D082-B1FB-1E5C44AC3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98" y="2121155"/>
            <a:ext cx="44898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2D4A-E21C-8524-0E0D-74B7C6EDA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3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500204D-199E-9A09-8D6A-F275E1C4BA2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0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6D3E93-4F25-541E-C574-49930663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12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9413D9-3972-9079-E913-C1A290CA5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16" y="2121155"/>
            <a:ext cx="495976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C4F-8438-E47D-D69A-3286ADA0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3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9F989-7D31-4BCA-952B-DE228B1C438A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41F37-88F8-DFF9-F41A-D744A459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171" y="497065"/>
            <a:ext cx="7051828" cy="58638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AB70E-D872-4777-9964-1A78CE4C78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A77D701-E5C5-1788-0C25-CE0FC026615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7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79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D3DE16-C007-E41E-8404-40B5C732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2E75BE2-0518-B881-CD7D-2E1DAA7757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82" y="2121155"/>
            <a:ext cx="584423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D42FBC-8F56-3E63-DEEB-297AE028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4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28E333A-6040-15E5-1EA6-11B8CE378E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54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637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4FFB38D-F896-BE4D-6BE9-5A898616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1B3D94A-E2DF-CB3A-F021-885EF9EBB3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60" y="2121155"/>
            <a:ext cx="577048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93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29B4-DE8E-1ADA-ADE9-1119AFC5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5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F00047-0488-F6AD-E54E-3BAB4C9EB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709"/>
            <a:ext cx="12201285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C7130-3C8F-42A9-80CD-1DB6181BD35C}"/>
              </a:ext>
            </a:extLst>
          </p:cNvPr>
          <p:cNvSpPr txBox="1"/>
          <p:nvPr userDrawn="1"/>
        </p:nvSpPr>
        <p:spPr>
          <a:xfrm>
            <a:off x="1634790" y="6074645"/>
            <a:ext cx="227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E602667-BC52-4167-8EB3-014F63DBBA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637" y="4888183"/>
            <a:ext cx="4654096" cy="10799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C898A8E-816E-430F-BA93-F2EC003D5E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50532" y="530352"/>
            <a:ext cx="2410831" cy="449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2">
                    <a:lumMod val="10000"/>
                  </a:schemeClr>
                </a:solidFill>
              </a:defRPr>
            </a:lvl1pPr>
            <a:lvl2pPr marL="457145" indent="0">
              <a:buNone/>
              <a:defRPr sz="1600"/>
            </a:lvl2pPr>
            <a:lvl3pPr marL="914291" indent="0">
              <a:buNone/>
              <a:defRPr sz="1600"/>
            </a:lvl3pPr>
            <a:lvl4pPr marL="1371436" indent="0">
              <a:buNone/>
              <a:defRPr sz="1600"/>
            </a:lvl4pPr>
            <a:lvl5pPr marL="1828583" indent="0">
              <a:buNone/>
              <a:defRPr sz="1600"/>
            </a:lvl5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A32154-D136-4BAD-BE4F-2337B5DF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7" y="1646773"/>
            <a:ext cx="4654096" cy="3011431"/>
          </a:xfrm>
          <a:prstGeom prst="rect">
            <a:avLst/>
          </a:prstGeom>
        </p:spPr>
        <p:txBody>
          <a:bodyPr tIns="0" anchor="ctr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rgbClr val="01366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8BE59-B300-DAB4-2708-4C860D6CE0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637" y="531875"/>
            <a:ext cx="2775159" cy="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58D33F-B97F-A267-F1A5-BF9D6114E7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119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40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F73EA5-2A56-08D8-009E-47FF047B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17B6CFD-C9C1-06F4-2F56-1B00CED54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1" y="2121155"/>
            <a:ext cx="31102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BC89-E586-BBEA-952E-E1DD18DF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6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211AA5C-F474-76FB-3B86-E5C137A98A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8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C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418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FFE182-C863-AF9A-830C-EDD4ED16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E055B28-B4D0-F2C9-BBBA-29093D0396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49" y="2121155"/>
            <a:ext cx="283750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262C-2FD3-05B6-59C6-0ED1E065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29B0A-96AC-D8CA-FB50-3434166A8B34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4457" y="2799951"/>
            <a:ext cx="3417765" cy="901086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92" y="1538382"/>
            <a:ext cx="5606351" cy="3424224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8037B6-9C9D-A4CB-2C44-A967B9E0F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CA3C87E-B545-5838-5F3C-3DF4B83048F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9731A4-5921-FDCE-7C15-AB71C2924673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8B24A5-7D27-89B6-5CA5-1EAC2412C4D0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86931-0E4C-CBA6-37D4-DCBE7C90953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3C9F2A-9627-9695-E4A1-9F898C2E73B2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0B6087-33AE-ECC1-5EB5-DBC7A5C03CF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7C0550-985C-882A-77E1-0F9B0A211D9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1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194677C-2FE5-9452-6439-2A51D37C25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80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00B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830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A1E945B-1124-5E84-7A1E-2E9B38F18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48B2F13-72D5-A826-99D2-8DB5F5782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42" y="2121155"/>
            <a:ext cx="38929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88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82A34-C9B1-6F3C-66CE-3D9ECCA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82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F8F3E77-1B6C-3275-DACC-CC1BC75CB7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2F9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4099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E5F7A3-C1AC-E4F4-0A2F-AFB3358B64B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36EBEA-F628-6734-086F-6E98BB7A378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4C9751-289C-9293-A69E-AFE8448473F1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C6DEF8-EAB8-E626-02DF-F6E632BF189F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9F4F6B-0028-FF55-1EAE-BE20687A694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9929D7-3736-4DCE-23D5-BC4BA5F166CA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9B7D05-6D11-D453-30AF-6C2E96AA8403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02F73E5-33FD-E5D5-8EF7-495724275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E50E1B-E949-4E82-A59B-E23C28DE5FA7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42C1E-7137-4A08-9F9A-0B639069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86" y="3251447"/>
            <a:ext cx="7827429" cy="5616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DEE30-981C-B41A-748F-61FF1695AC35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7890BB-99B5-BF90-9DD6-B185B9E3BC58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567ADD-C1E8-6F5D-885B-F5C4B83E8305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01FE76-3E29-31D6-5180-4FF0C2DC4FC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88A01-FCC6-FE6E-DFF3-700064DD6129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F43F6-DF0C-3084-430B-0205D84E6656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3661C-CF3E-851D-3FA8-8D90168413B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1047B7-866E-2C47-40AB-466930066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61" y="2121155"/>
            <a:ext cx="263167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0EB6A0-ABE7-FF5F-A909-DAA2DB336624}"/>
              </a:ext>
            </a:extLst>
          </p:cNvPr>
          <p:cNvSpPr/>
          <p:nvPr userDrawn="1"/>
        </p:nvSpPr>
        <p:spPr>
          <a:xfrm>
            <a:off x="0" y="-1"/>
            <a:ext cx="81857" cy="6174105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A96E4-2FA8-E02F-C1EE-F0D5FF0CDE56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8F4E29-2525-3CF8-FD2F-B0612476A632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8C073C-BBC0-2513-4F95-0F8EE64EC2CB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741693-E739-321B-E85D-CCA89D61E9D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BDF569-E4EC-6E41-6326-7D29DE79CC51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204446-0E47-657B-EC40-B76815E2480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B0EE39-437E-AA4B-A8CA-65F01C2044D8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519A-339D-27C0-866C-8C3E41F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1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19B553-1D79-E6E2-B989-5C2541A9CE5A}"/>
              </a:ext>
            </a:extLst>
          </p:cNvPr>
          <p:cNvSpPr/>
          <p:nvPr userDrawn="1"/>
        </p:nvSpPr>
        <p:spPr>
          <a:xfrm>
            <a:off x="326477" y="344045"/>
            <a:ext cx="11539046" cy="5812898"/>
          </a:xfrm>
          <a:prstGeom prst="rect">
            <a:avLst/>
          </a:prstGeom>
          <a:solidFill>
            <a:srgbClr val="013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686BA-5467-DD68-3D6A-EFB2D309BCDC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A5F6-E586-7C7D-52AB-C9CDF086BBD4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7006B25-F210-9CE6-3A3C-66EBDB331009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6FD41-7910-5BF0-632B-642752F3D24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5AC619C-42CA-AF8B-8B9F-4A287F667D10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F907C-61B1-E61E-EE85-4C02C4B7C70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DE7D9-9422-50E0-1323-217EB20BD1CA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9137DF-54D2-681B-0AB1-A437A6013A7D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2BA0C-596F-7D31-6F06-D6C0CBA6511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340038-40BF-5906-7274-01753A2E6F2E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CA0632A-1F37-740D-15CE-AAD30CBB02BC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55E892-B6C5-CDC1-4E0E-A6C2101B2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BA7A13-0BC9-144B-06D2-678E074764CA}"/>
              </a:ext>
            </a:extLst>
          </p:cNvPr>
          <p:cNvSpPr/>
          <p:nvPr userDrawn="1"/>
        </p:nvSpPr>
        <p:spPr>
          <a:xfrm>
            <a:off x="328612" y="344045"/>
            <a:ext cx="4106755" cy="1821341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919" y="841457"/>
            <a:ext cx="3484881" cy="88352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7" y="2435762"/>
            <a:ext cx="4106755" cy="3450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B1405-AAC1-A54E-CA78-A1F510659542}"/>
              </a:ext>
            </a:extLst>
          </p:cNvPr>
          <p:cNvSpPr/>
          <p:nvPr userDrawn="1"/>
        </p:nvSpPr>
        <p:spPr>
          <a:xfrm>
            <a:off x="629919" y="604881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B43EE0-BC9B-B35C-9B34-AA047523BD5C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9A8705-5EBE-F90E-F06A-CD1C1AC8C30F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953C7D-5418-9320-3B6B-3D2951401D9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1D0830-172E-142D-E04F-9AA141877D27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C4E404-E73E-44D8-75EC-6377A1376768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EBBA16-F16C-4FD4-7ECB-C81817EEE38A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243F501-B64D-0C22-3DEF-3D72DC83EE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736672" y="334505"/>
            <a:ext cx="7126715" cy="5513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5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5959DD-3A1C-C518-CBDF-8CFD9F8131C2}"/>
              </a:ext>
            </a:extLst>
          </p:cNvPr>
          <p:cNvSpPr/>
          <p:nvPr userDrawn="1"/>
        </p:nvSpPr>
        <p:spPr>
          <a:xfrm>
            <a:off x="326477" y="352923"/>
            <a:ext cx="11539046" cy="581289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09E4987-3206-48E6-A3A8-D6185D00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659"/>
            <a:ext cx="10515600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A80DE-737F-9E1F-5A1B-9A5ABB35B0AA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53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55D67D-0DD6-656E-42EB-4099F8D70F85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3E145F-C076-6555-3B11-B330D661DA72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98A6FA-2A4E-42D5-8D41-D9D5FD718D99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5ED0E2-4E8D-6A92-8C19-C397AE23590B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28C39-B654-5E21-3512-F76953EB497F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FB1E535-0660-D8E9-F6E6-20265D6C3D14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169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E75E8-ED68-1E17-7468-E432F5760054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C9D1F-0B33-ED2D-53CF-F997809D7630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7B4F3D-47A5-C136-66E0-5DD36CAB143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61FD9A-66D1-5D52-3F39-F2C230B52803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EE9745-87D2-AC8D-5582-BF6125FDAEAF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60DDC5-9415-C1A0-4A6F-D492FCCEBAE4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23758B-9968-1821-3D0A-35A27FFEE5DD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27C950-08B7-DE42-C183-CDB9228CD8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857E78F-31A3-AD96-9933-AAA27447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A098C-7046-D5C0-83AE-750916D7DC66}"/>
              </a:ext>
            </a:extLst>
          </p:cNvPr>
          <p:cNvSpPr/>
          <p:nvPr userDrawn="1"/>
        </p:nvSpPr>
        <p:spPr>
          <a:xfrm>
            <a:off x="0" y="0"/>
            <a:ext cx="12192000" cy="615188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E466D1-42D7-B3A4-2692-3D2CDD74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290106"/>
            <a:ext cx="11534776" cy="45575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sz="1800">
                <a:solidFill>
                  <a:srgbClr val="000000"/>
                </a:solidFill>
              </a:defRPr>
            </a:lvl2pPr>
            <a:lvl3pPr marL="648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  <a:defRPr sz="1400">
                <a:solidFill>
                  <a:srgbClr val="000000"/>
                </a:solidFill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184B3-62C7-330A-3965-3A66ED4058A8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26273-A6FB-AEFD-4B0B-A85B9E2D70B7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6B7CF3-EF5C-1D39-A79D-1A36CFB4C3B4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9547D1-CCB1-9503-0D9A-631AC5D038A4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C21642-3290-7966-DCE3-267B5BE8D89E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2D96DB-6F5A-51C3-745F-F50C6E43E14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9ABE86-AE07-BF4F-B75F-74047E7BF285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701608-F0D3-AFFB-93A3-549BF18AD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EFF0C09-2611-D11F-65B4-B1E8076F4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612" y="2769659"/>
            <a:ext cx="11534776" cy="63288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rgbClr val="000000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r>
              <a:rPr lang="en-US"/>
              <a:t>Click to edit the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1886F-B211-E191-EF97-7903DA29E5AB}"/>
              </a:ext>
            </a:extLst>
          </p:cNvPr>
          <p:cNvSpPr txBox="1"/>
          <p:nvPr userDrawn="1"/>
        </p:nvSpPr>
        <p:spPr>
          <a:xfrm>
            <a:off x="4301137" y="6296882"/>
            <a:ext cx="3589726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DCD669-E63D-1195-CCAD-81625D2E8EAB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CBCCBA-1BAA-1CFD-BAD4-C94B7E43BEAE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D6F81756-2416-CBCC-D52B-BDD1A290073A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A436D0-9AAB-2CBC-D2A0-FD25677B95E1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0BC6CB-B9B9-34E3-2763-FAF445AC95DD}"/>
              </a:ext>
            </a:extLst>
          </p:cNvPr>
          <p:cNvSpPr/>
          <p:nvPr userDrawn="1"/>
        </p:nvSpPr>
        <p:spPr>
          <a:xfrm>
            <a:off x="328612" y="116985"/>
            <a:ext cx="1045845" cy="80010"/>
          </a:xfrm>
          <a:prstGeom prst="rect">
            <a:avLst/>
          </a:prstGeom>
          <a:solidFill>
            <a:srgbClr val="F8D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3D724-790C-5C56-648B-A876194B5491}"/>
              </a:ext>
            </a:extLst>
          </p:cNvPr>
          <p:cNvGrpSpPr/>
          <p:nvPr userDrawn="1"/>
        </p:nvGrpSpPr>
        <p:grpSpPr>
          <a:xfrm>
            <a:off x="11024982" y="105669"/>
            <a:ext cx="838405" cy="102643"/>
            <a:chOff x="11024982" y="105669"/>
            <a:chExt cx="838405" cy="1026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ADFEFE4-E42A-EFC5-8061-F6798AD63FF3}"/>
                </a:ext>
              </a:extLst>
            </p:cNvPr>
            <p:cNvSpPr/>
            <p:nvPr userDrawn="1"/>
          </p:nvSpPr>
          <p:spPr>
            <a:xfrm>
              <a:off x="11024982" y="105669"/>
              <a:ext cx="102643" cy="102643"/>
            </a:xfrm>
            <a:prstGeom prst="ellipse">
              <a:avLst/>
            </a:prstGeom>
            <a:solidFill>
              <a:srgbClr val="1698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1C1201-2FE4-46C7-FD0E-D65C408D706C}"/>
                </a:ext>
              </a:extLst>
            </p:cNvPr>
            <p:cNvSpPr/>
            <p:nvPr userDrawn="1"/>
          </p:nvSpPr>
          <p:spPr>
            <a:xfrm>
              <a:off x="11208923" y="105669"/>
              <a:ext cx="102643" cy="102643"/>
            </a:xfrm>
            <a:prstGeom prst="ellipse">
              <a:avLst/>
            </a:prstGeom>
            <a:solidFill>
              <a:srgbClr val="2F54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E1BBFF0-0CCE-A8FF-39C7-ABB7F8C1A896}"/>
                </a:ext>
              </a:extLst>
            </p:cNvPr>
            <p:cNvSpPr/>
            <p:nvPr userDrawn="1"/>
          </p:nvSpPr>
          <p:spPr>
            <a:xfrm>
              <a:off x="11392863" y="105669"/>
              <a:ext cx="102643" cy="102643"/>
            </a:xfrm>
            <a:prstGeom prst="ellipse">
              <a:avLst/>
            </a:prstGeom>
            <a:solidFill>
              <a:srgbClr val="0DB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8AA5E1-A132-85AD-A69C-1377C8E3E2CB}"/>
                </a:ext>
              </a:extLst>
            </p:cNvPr>
            <p:cNvSpPr/>
            <p:nvPr userDrawn="1"/>
          </p:nvSpPr>
          <p:spPr>
            <a:xfrm>
              <a:off x="11576803" y="105669"/>
              <a:ext cx="102643" cy="102643"/>
            </a:xfrm>
            <a:prstGeom prst="ellipse">
              <a:avLst/>
            </a:prstGeom>
            <a:solidFill>
              <a:srgbClr val="52B4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ED3A90-C67D-3469-44B7-1E58FDB6543F}"/>
                </a:ext>
              </a:extLst>
            </p:cNvPr>
            <p:cNvSpPr/>
            <p:nvPr userDrawn="1"/>
          </p:nvSpPr>
          <p:spPr>
            <a:xfrm>
              <a:off x="11760744" y="105669"/>
              <a:ext cx="102643" cy="102643"/>
            </a:xfrm>
            <a:prstGeom prst="ellipse">
              <a:avLst/>
            </a:prstGeom>
            <a:solidFill>
              <a:srgbClr val="2D9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500A61-9198-A455-13A4-DC5D5848E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8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0C85C3-F577-48A6-B302-FEF37F4AC86C}" type="datetimeFigureOut">
              <a:rPr lang="en-IN" smtClean="0"/>
              <a:pPr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5C5F485-A4B0-427A-BD2C-BF4060043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44" r:id="rId1"/>
    <p:sldLayoutId id="2147485158" r:id="rId2"/>
    <p:sldLayoutId id="2147485156" r:id="rId3"/>
    <p:sldLayoutId id="2147485157" r:id="rId4"/>
    <p:sldLayoutId id="2147485148" r:id="rId5"/>
    <p:sldLayoutId id="2147484738" r:id="rId6"/>
    <p:sldLayoutId id="2147485145" r:id="rId7"/>
    <p:sldLayoutId id="2147485149" r:id="rId8"/>
    <p:sldLayoutId id="2147485147" r:id="rId9"/>
    <p:sldLayoutId id="2147485146" r:id="rId10"/>
    <p:sldLayoutId id="2147484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799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956263" y="6296882"/>
            <a:ext cx="5942338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41BEF3-CC84-E45D-33AE-CEC571F964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318401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245143-BAF8-969F-E0DD-4D7F9E39C2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6" r:id="rId1"/>
    <p:sldLayoutId id="2147485197" r:id="rId2"/>
    <p:sldLayoutId id="2147485198" r:id="rId3"/>
    <p:sldLayoutId id="2147485199" r:id="rId4"/>
    <p:sldLayoutId id="214748520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29124" y="6296882"/>
            <a:ext cx="6369477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297857-2A32-0965-F2FE-F64A7D579FB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891262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F6E2FE-393C-CB79-91A8-265E94F99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2" r:id="rId1"/>
    <p:sldLayoutId id="2147485203" r:id="rId2"/>
    <p:sldLayoutId id="2147485204" r:id="rId3"/>
    <p:sldLayoutId id="2147485205" r:id="rId4"/>
    <p:sldLayoutId id="214748520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401820" y="6296882"/>
            <a:ext cx="549678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96A7E-3E82-1E2D-1AE3-20817C23CC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09692"/>
            <a:ext cx="1763958" cy="3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0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0" r:id="rId1"/>
    <p:sldLayoutId id="2147485211" r:id="rId2"/>
    <p:sldLayoutId id="2147485212" r:id="rId3"/>
    <p:sldLayoutId id="2147485213" r:id="rId4"/>
    <p:sldLayoutId id="214748521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BA5D40-1EF8-47F6-87DA-38908A3D03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35900" cy="3657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73762" y="6296882"/>
            <a:ext cx="622483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8F3A43-D864-1B7A-C0EC-D2F8AB1A0E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4781" r:id="rId2"/>
    <p:sldLayoutId id="2147485151" r:id="rId3"/>
    <p:sldLayoutId id="2147485154" r:id="rId4"/>
    <p:sldLayoutId id="21474851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158409" y="6296882"/>
            <a:ext cx="5740192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6E52BA-C08E-A31C-0B27-55059A4B6FB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52054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C7E0E-07C4-B278-9288-E8CE6F242FE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61" r:id="rId2"/>
    <p:sldLayoutId id="2147485162" r:id="rId3"/>
    <p:sldLayoutId id="2147485163" r:id="rId4"/>
    <p:sldLayoutId id="214748516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317569" y="6296882"/>
            <a:ext cx="558103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 dirty="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79D49F0-0EFD-928B-3D5F-F25958C8D0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679708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8AB15C-D2BA-151E-0B8E-0C2DF79CE1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1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6" r:id="rId1"/>
    <p:sldLayoutId id="2147485167" r:id="rId2"/>
    <p:sldLayoutId id="2147485168" r:id="rId3"/>
    <p:sldLayoutId id="2147485169" r:id="rId4"/>
    <p:sldLayoutId id="214748517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617109" y="6296882"/>
            <a:ext cx="528149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8D2E180-A48B-B682-5C70-FD4F6685E71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79248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83434F-3178-90C1-0A91-C94C30B3C37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173" r:id="rId2"/>
    <p:sldLayoutId id="2147485174" r:id="rId3"/>
    <p:sldLayoutId id="2147485175" r:id="rId4"/>
    <p:sldLayoutId id="21474851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4592131" y="6296882"/>
            <a:ext cx="5306469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FE42EB-ECFC-C7B6-4987-4F155350D13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954269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009CFB-B307-AFF7-F122-98C524B1466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8" r:id="rId1"/>
    <p:sldLayoutId id="2147485179" r:id="rId2"/>
    <p:sldLayoutId id="2147485180" r:id="rId3"/>
    <p:sldLayoutId id="2147485181" r:id="rId4"/>
    <p:sldLayoutId id="2147485182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691189" y="6296882"/>
            <a:ext cx="6207411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8BA85C1-B5A6-A806-D96D-104CEB49270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1053327" cy="365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1AAC1-FBF4-989F-549B-5351BC10821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4" r:id="rId1"/>
    <p:sldLayoutId id="2147485185" r:id="rId2"/>
    <p:sldLayoutId id="2147485186" r:id="rId3"/>
    <p:sldLayoutId id="2147485187" r:id="rId4"/>
    <p:sldLayoutId id="21474851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E1051A4-1811-4BF5-BF59-EC577F76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328612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5673A5B-AF4C-4124-ABE5-3CD12101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612" y="1290106"/>
            <a:ext cx="11534776" cy="455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7158C1B4-A128-4624-BF94-2649986C8497}"/>
              </a:ext>
            </a:extLst>
          </p:cNvPr>
          <p:cNvSpPr/>
          <p:nvPr userDrawn="1"/>
        </p:nvSpPr>
        <p:spPr>
          <a:xfrm>
            <a:off x="2443780" y="6413437"/>
            <a:ext cx="81897" cy="194710"/>
          </a:xfrm>
          <a:prstGeom prst="chevron">
            <a:avLst>
              <a:gd name="adj" fmla="val 77431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B6810-00AC-874E-A25E-703714437D5F}"/>
              </a:ext>
            </a:extLst>
          </p:cNvPr>
          <p:cNvSpPr txBox="1"/>
          <p:nvPr userDrawn="1"/>
        </p:nvSpPr>
        <p:spPr>
          <a:xfrm>
            <a:off x="3578861" y="6296882"/>
            <a:ext cx="6319740" cy="4179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Copyright © 2024 Simplify Healthcare. All Rights Reserved.</a:t>
            </a:r>
            <a:b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</a:br>
            <a:r>
              <a:rPr kumimoji="0" lang="en-US" sz="1058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Confidential and Proprietary.</a:t>
            </a:r>
            <a:endParaRPr kumimoji="0" lang="en-IN" sz="1058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6568D-DF49-173D-AA0F-B6C679C4B1CC}"/>
              </a:ext>
            </a:extLst>
          </p:cNvPr>
          <p:cNvSpPr txBox="1"/>
          <p:nvPr userDrawn="1"/>
        </p:nvSpPr>
        <p:spPr>
          <a:xfrm>
            <a:off x="9731075" y="6378282"/>
            <a:ext cx="1628666" cy="2551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9354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8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simplifyhealthcare.com</a:t>
            </a:r>
            <a:endParaRPr kumimoji="0" lang="en-IN" sz="1058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74871A-B659-FF5E-5BDF-9F908AE38D88}"/>
              </a:ext>
            </a:extLst>
          </p:cNvPr>
          <p:cNvCxnSpPr>
            <a:cxnSpLocks/>
          </p:cNvCxnSpPr>
          <p:nvPr userDrawn="1"/>
        </p:nvCxnSpPr>
        <p:spPr>
          <a:xfrm>
            <a:off x="326477" y="6156943"/>
            <a:ext cx="115390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7BA272E-2F71-45AC-E0FB-40BB4E8FEB88}"/>
              </a:ext>
            </a:extLst>
          </p:cNvPr>
          <p:cNvSpPr txBox="1">
            <a:spLocks/>
          </p:cNvSpPr>
          <p:nvPr userDrawn="1"/>
        </p:nvSpPr>
        <p:spPr>
          <a:xfrm>
            <a:off x="11472680" y="6329001"/>
            <a:ext cx="570961" cy="365126"/>
          </a:xfrm>
          <a:prstGeom prst="rect">
            <a:avLst/>
          </a:prstGeom>
        </p:spPr>
        <p:txBody>
          <a:bodyPr vert="horz" wrap="none" lIns="193543" tIns="96771" rIns="193543" bIns="96771" rtlCol="0" anchor="ctr"/>
          <a:lstStyle>
            <a:defPPr>
              <a:defRPr lang="en-US"/>
            </a:defPPr>
            <a:lvl1pPr marL="0" algn="r" defTabSz="457200" rtl="0" eaLnBrk="1" latinLnBrk="0" hangingPunct="1">
              <a:defRPr sz="5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A5A2D9D-32FF-4302-8CE2-56CABE4465DD}" type="slidenum">
              <a:rPr lang="en-IN" sz="1200" smtClean="0">
                <a:solidFill>
                  <a:srgbClr val="000000"/>
                </a:solidFill>
                <a:latin typeface="Calibri" panose="020F0502020204030204"/>
              </a:rPr>
              <a:pPr algn="l"/>
              <a:t>‹#›</a:t>
            </a:fld>
            <a:endParaRPr lang="en-IN" sz="1200">
              <a:solidFill>
                <a:srgbClr val="000000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474946-AF9C-E8DA-367F-1BCFADCC0C49}"/>
              </a:ext>
            </a:extLst>
          </p:cNvPr>
          <p:cNvCxnSpPr>
            <a:cxnSpLocks/>
          </p:cNvCxnSpPr>
          <p:nvPr userDrawn="1"/>
        </p:nvCxnSpPr>
        <p:spPr>
          <a:xfrm>
            <a:off x="11406250" y="6427316"/>
            <a:ext cx="0" cy="1684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BF4EB62-0136-7F66-DDA2-95F64C7DAB5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62" y="6325372"/>
            <a:ext cx="960967" cy="365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0CC6A9-8ED5-F0D9-5429-DAD0F36C2E9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493" y="6253932"/>
            <a:ext cx="2009149" cy="5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0" r:id="rId1"/>
    <p:sldLayoutId id="2147485191" r:id="rId2"/>
    <p:sldLayoutId id="2147485192" r:id="rId3"/>
    <p:sldLayoutId id="2147485193" r:id="rId4"/>
    <p:sldLayoutId id="214748519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293" rtl="0" eaLnBrk="1" latinLnBrk="0" hangingPunct="1">
        <a:lnSpc>
          <a:spcPct val="100000"/>
        </a:lnSpc>
        <a:spcBef>
          <a:spcPct val="0"/>
        </a:spcBef>
        <a:buNone/>
        <a:defRPr sz="2800" b="1" kern="1200">
          <a:ln>
            <a:noFill/>
          </a:ln>
          <a:solidFill>
            <a:srgbClr val="000000"/>
          </a:solidFill>
          <a:latin typeface="Roboto Slab" pitchFamily="2" charset="0"/>
          <a:ea typeface="Roboto Slab" pitchFamily="2" charset="0"/>
          <a:cs typeface="Calibri" panose="020F0502020204030204" pitchFamily="34" charset="0"/>
        </a:defRPr>
      </a:lvl1pPr>
    </p:titleStyle>
    <p:bodyStyle>
      <a:lvl1pPr marL="0" indent="0" algn="l" defTabSz="9142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145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291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436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583" indent="0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303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8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6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1" indent="-228574" algn="l" defTabSz="9142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4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9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2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7" algn="l" defTabSz="91429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simplifyhealthcare/" TargetMode="External"/><Relationship Id="rId13" Type="http://schemas.openxmlformats.org/officeDocument/2006/relationships/image" Target="../media/image40.svg"/><Relationship Id="rId3" Type="http://schemas.openxmlformats.org/officeDocument/2006/relationships/image" Target="../media/image33.pn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2" Type="http://schemas.openxmlformats.org/officeDocument/2006/relationships/hyperlink" Target="https://www.youtube.com/channel/UCu15zsbJUV0L006eXhZOf5Q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openxmlformats.org/officeDocument/2006/relationships/hyperlink" Target="https://twitter.com/simplifyhcare" TargetMode="External"/><Relationship Id="rId5" Type="http://schemas.openxmlformats.org/officeDocument/2006/relationships/hyperlink" Target="https://www.instagram.com/simplifyhcare" TargetMode="External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47A2BB-2963-ADAB-37C1-B6AADDC9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51" y="3049957"/>
            <a:ext cx="4654096" cy="1079957"/>
          </a:xfrm>
        </p:spPr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Vivek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Kolambe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94CD-9D3B-92C0-52AA-B593F4A4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36" y="1646773"/>
            <a:ext cx="5753431" cy="3011431"/>
          </a:xfrm>
        </p:spPr>
        <p:txBody>
          <a:bodyPr/>
          <a:lstStyle/>
          <a:p>
            <a:r>
              <a:rPr lang="en-GB" dirty="0"/>
              <a:t>Bridge Design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D2E9-C498-272D-D50B-C21459E1F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7D92-97B2-CFB9-9272-4B792EB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Georgia"/>
                <a:ea typeface="Roboto Slab"/>
                <a:cs typeface="Times New Roman"/>
              </a:rPr>
              <a:t>When to use Bridge Pattern</a:t>
            </a:r>
          </a:p>
          <a:p>
            <a:pPr algn="ctr"/>
            <a:endParaRPr lang="en-GB" dirty="0">
              <a:latin typeface="Georgia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656C-7063-CDA6-A187-274714FCC7DE}"/>
              </a:ext>
            </a:extLst>
          </p:cNvPr>
          <p:cNvSpPr txBox="1"/>
          <p:nvPr/>
        </p:nvSpPr>
        <p:spPr>
          <a:xfrm>
            <a:off x="326367" y="1225363"/>
            <a:ext cx="932630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Avoiding Code Duplication: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When you need to avoid repetitive code by separating the implementation from the abstraction and allowing reusability.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Trebuchet MS"/>
              <a:ea typeface="+mn-lt"/>
              <a:cs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Platform or Technology Independence: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You need to support different platforms or technologies, but want to keep the abstraction consistent.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GB" sz="1600" dirty="0">
              <a:solidFill>
                <a:schemeClr val="bg2">
                  <a:lumMod val="10000"/>
                </a:schemeClr>
              </a:solidFill>
              <a:latin typeface="Trebuchet MS"/>
              <a:ea typeface="+mn-lt"/>
              <a:cs typeface="+mn-lt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Simplifying Complex Systems: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When working with a large, complex system where you need a clear separation of responsibilities to reduce tight coupling.</a:t>
            </a:r>
            <a:endParaRPr lang="en-GB" sz="160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2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F7D4E0-B626-B829-C22B-F7633AA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651"/>
            <a:ext cx="10515600" cy="91244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EBC3-FC48-8525-A1B8-08D84C429404}"/>
              </a:ext>
            </a:extLst>
          </p:cNvPr>
          <p:cNvSpPr txBox="1"/>
          <p:nvPr/>
        </p:nvSpPr>
        <p:spPr>
          <a:xfrm>
            <a:off x="4956377" y="4529988"/>
            <a:ext cx="2279247" cy="40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35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11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CONNECT WITH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C0B146-41E4-AE8A-0111-5DCD03D805F9}"/>
              </a:ext>
            </a:extLst>
          </p:cNvPr>
          <p:cNvGrpSpPr/>
          <p:nvPr/>
        </p:nvGrpSpPr>
        <p:grpSpPr>
          <a:xfrm>
            <a:off x="1491526" y="2331833"/>
            <a:ext cx="8878978" cy="1028443"/>
            <a:chOff x="1711625" y="2321673"/>
            <a:chExt cx="8878978" cy="10284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C7CA8-CDC0-8A32-3F5D-54D4CA07612E}"/>
                </a:ext>
              </a:extLst>
            </p:cNvPr>
            <p:cNvSpPr txBox="1"/>
            <p:nvPr/>
          </p:nvSpPr>
          <p:spPr>
            <a:xfrm>
              <a:off x="1711625" y="2324194"/>
              <a:ext cx="3355323" cy="102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(844) 720-6678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info@simplifyhealthcare.com</a:t>
              </a:r>
            </a:p>
            <a:p>
              <a:pPr algn="r">
                <a:spcAft>
                  <a:spcPts val="400"/>
                </a:spcAft>
              </a:pPr>
              <a:r>
                <a:rPr lang="en-IN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simplifyhealthcare.com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2E7442-400C-EA04-4607-A6D8DD3852FF}"/>
                </a:ext>
              </a:extLst>
            </p:cNvPr>
            <p:cNvSpPr txBox="1"/>
            <p:nvPr/>
          </p:nvSpPr>
          <p:spPr>
            <a:xfrm>
              <a:off x="5267389" y="2321673"/>
              <a:ext cx="5323214" cy="1005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Simplify Healthcare</a:t>
              </a:r>
            </a:p>
            <a:p>
              <a:pPr>
                <a:spcAft>
                  <a:spcPts val="800"/>
                </a:spcAft>
              </a:pPr>
              <a:r>
                <a:rPr lang="en-IN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U.S.: 600 N Commons Drive, Suite 110, Aurora, IL 60504</a:t>
              </a:r>
            </a:p>
            <a:p>
              <a:pPr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India: </a:t>
              </a:r>
              <a:r>
                <a:rPr lang="en-GB" sz="14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401/402, 4th Floor, Pentagon P-2, Magarpatta City, Pune 411013</a:t>
              </a:r>
              <a:endParaRPr lang="en-IN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91AC-D100-9075-DC70-15B1099592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5442" y="2417954"/>
              <a:ext cx="0" cy="8357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E45BCF-F5CC-87C4-9036-C7D0CA651C1F}"/>
              </a:ext>
            </a:extLst>
          </p:cNvPr>
          <p:cNvGrpSpPr/>
          <p:nvPr/>
        </p:nvGrpSpPr>
        <p:grpSpPr>
          <a:xfrm>
            <a:off x="2547387" y="5075409"/>
            <a:ext cx="7214187" cy="460858"/>
            <a:chOff x="2547387" y="5075409"/>
            <a:chExt cx="7214187" cy="4608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0CE78F-75C0-8E70-6153-1DAA2148033C}"/>
                </a:ext>
              </a:extLst>
            </p:cNvPr>
            <p:cNvGrpSpPr/>
            <p:nvPr/>
          </p:nvGrpSpPr>
          <p:grpSpPr>
            <a:xfrm>
              <a:off x="4697757" y="5075409"/>
              <a:ext cx="1394706" cy="460858"/>
              <a:chOff x="4443635" y="5075409"/>
              <a:chExt cx="1394706" cy="46085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0581DD-084E-EBE9-F3BC-5A8A59F8EA14}"/>
                  </a:ext>
                </a:extLst>
              </p:cNvPr>
              <p:cNvGrpSpPr/>
              <p:nvPr/>
            </p:nvGrpSpPr>
            <p:grpSpPr>
              <a:xfrm>
                <a:off x="4443635" y="5075409"/>
                <a:ext cx="460858" cy="460858"/>
                <a:chOff x="4451255" y="5075409"/>
                <a:chExt cx="460858" cy="460858"/>
              </a:xfrm>
            </p:grpSpPr>
            <p:sp>
              <p:nvSpPr>
                <p:cNvPr id="33" name="Oval 32">
                  <a:hlinkClick r:id="rId2"/>
                  <a:extLst>
                    <a:ext uri="{FF2B5EF4-FFF2-40B4-BE49-F238E27FC236}">
                      <a16:creationId xmlns:a16="http://schemas.microsoft.com/office/drawing/2014/main" id="{EF18A42C-AF9F-716B-D271-C792B0243435}"/>
                    </a:ext>
                  </a:extLst>
                </p:cNvPr>
                <p:cNvSpPr/>
                <p:nvPr/>
              </p:nvSpPr>
              <p:spPr>
                <a:xfrm>
                  <a:off x="445125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4" name="Graphic 33">
                  <a:hlinkClick r:id="rId2"/>
                  <a:extLst>
                    <a:ext uri="{FF2B5EF4-FFF2-40B4-BE49-F238E27FC236}">
                      <a16:creationId xmlns:a16="http://schemas.microsoft.com/office/drawing/2014/main" id="{F18A5029-3794-C8D5-84A9-2C762DFEF9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4418" y="5208173"/>
                  <a:ext cx="294532" cy="201662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hlinkClick r:id="rId2"/>
                <a:extLst>
                  <a:ext uri="{FF2B5EF4-FFF2-40B4-BE49-F238E27FC236}">
                    <a16:creationId xmlns:a16="http://schemas.microsoft.com/office/drawing/2014/main" id="{72101909-1AE5-A27B-4663-5A64475E0A05}"/>
                  </a:ext>
                </a:extLst>
              </p:cNvPr>
              <p:cNvSpPr txBox="1"/>
              <p:nvPr/>
            </p:nvSpPr>
            <p:spPr>
              <a:xfrm>
                <a:off x="4896768" y="5133015"/>
                <a:ext cx="9415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YouTube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3A3474-09E4-FCD2-72AF-4FBC2260E5DC}"/>
                </a:ext>
              </a:extLst>
            </p:cNvPr>
            <p:cNvGrpSpPr/>
            <p:nvPr/>
          </p:nvGrpSpPr>
          <p:grpSpPr>
            <a:xfrm>
              <a:off x="8251034" y="5075409"/>
              <a:ext cx="1510540" cy="460858"/>
              <a:chOff x="8178165" y="5075409"/>
              <a:chExt cx="1510540" cy="46085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86CAB8E-12F3-81D9-2140-4F24505E3460}"/>
                  </a:ext>
                </a:extLst>
              </p:cNvPr>
              <p:cNvGrpSpPr/>
              <p:nvPr/>
            </p:nvGrpSpPr>
            <p:grpSpPr>
              <a:xfrm>
                <a:off x="8178165" y="5075409"/>
                <a:ext cx="460858" cy="460858"/>
                <a:chOff x="8178165" y="5075409"/>
                <a:chExt cx="460858" cy="460858"/>
              </a:xfrm>
            </p:grpSpPr>
            <p:sp>
              <p:nvSpPr>
                <p:cNvPr id="28" name="Oval 27">
                  <a:hlinkClick r:id="rId5"/>
                  <a:extLst>
                    <a:ext uri="{FF2B5EF4-FFF2-40B4-BE49-F238E27FC236}">
                      <a16:creationId xmlns:a16="http://schemas.microsoft.com/office/drawing/2014/main" id="{BD9662ED-F888-7E04-C7E9-C88762D9442A}"/>
                    </a:ext>
                  </a:extLst>
                </p:cNvPr>
                <p:cNvSpPr/>
                <p:nvPr/>
              </p:nvSpPr>
              <p:spPr>
                <a:xfrm>
                  <a:off x="8178165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Graphic 28">
                  <a:hlinkClick r:id="rId5"/>
                  <a:extLst>
                    <a:ext uri="{FF2B5EF4-FFF2-40B4-BE49-F238E27FC236}">
                      <a16:creationId xmlns:a16="http://schemas.microsoft.com/office/drawing/2014/main" id="{4A1461AF-75E2-CBA6-B646-75908A51D4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1444" y="5178688"/>
                  <a:ext cx="254300" cy="254300"/>
                </a:xfrm>
                <a:prstGeom prst="rect">
                  <a:avLst/>
                </a:prstGeom>
              </p:spPr>
            </p:pic>
          </p:grpSp>
          <p:sp>
            <p:nvSpPr>
              <p:cNvPr id="26" name="TextBox 25">
                <a:hlinkClick r:id="rId5"/>
                <a:extLst>
                  <a:ext uri="{FF2B5EF4-FFF2-40B4-BE49-F238E27FC236}">
                    <a16:creationId xmlns:a16="http://schemas.microsoft.com/office/drawing/2014/main" id="{C284126F-FA88-748E-2D0C-50D0423C464C}"/>
                  </a:ext>
                </a:extLst>
              </p:cNvPr>
              <p:cNvSpPr txBox="1"/>
              <p:nvPr/>
            </p:nvSpPr>
            <p:spPr>
              <a:xfrm>
                <a:off x="8607488" y="5136561"/>
                <a:ext cx="10812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Instagram 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88A10D-D244-9F93-7D75-C77ADA8E6BC3}"/>
                </a:ext>
              </a:extLst>
            </p:cNvPr>
            <p:cNvGrpSpPr/>
            <p:nvPr/>
          </p:nvGrpSpPr>
          <p:grpSpPr>
            <a:xfrm>
              <a:off x="2547387" y="5075409"/>
              <a:ext cx="1417630" cy="460858"/>
              <a:chOff x="2520238" y="5075409"/>
              <a:chExt cx="1417630" cy="460858"/>
            </a:xfrm>
          </p:grpSpPr>
          <p:sp>
            <p:nvSpPr>
              <p:cNvPr id="18" name="TextBox 17">
                <a:hlinkClick r:id="rId8"/>
                <a:extLst>
                  <a:ext uri="{FF2B5EF4-FFF2-40B4-BE49-F238E27FC236}">
                    <a16:creationId xmlns:a16="http://schemas.microsoft.com/office/drawing/2014/main" id="{8A18A35F-C0FE-65BB-3EE7-49CE159FA8B4}"/>
                  </a:ext>
                </a:extLst>
              </p:cNvPr>
              <p:cNvSpPr txBox="1"/>
              <p:nvPr/>
            </p:nvSpPr>
            <p:spPr>
              <a:xfrm>
                <a:off x="2913078" y="5136561"/>
                <a:ext cx="10247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>
                    <a:solidFill>
                      <a:srgbClr val="000000"/>
                    </a:solidFill>
                    <a:effectLst/>
                  </a:rPr>
                  <a:t>LinkedIn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DA31B73-083F-6B90-12EF-26D85E4403EB}"/>
                  </a:ext>
                </a:extLst>
              </p:cNvPr>
              <p:cNvGrpSpPr/>
              <p:nvPr/>
            </p:nvGrpSpPr>
            <p:grpSpPr>
              <a:xfrm>
                <a:off x="2520238" y="5075409"/>
                <a:ext cx="460858" cy="460858"/>
                <a:chOff x="2504998" y="5075409"/>
                <a:chExt cx="460858" cy="460858"/>
              </a:xfrm>
            </p:grpSpPr>
            <p:sp>
              <p:nvSpPr>
                <p:cNvPr id="21" name="Oval 20">
                  <a:hlinkClick r:id="rId8"/>
                  <a:extLst>
                    <a:ext uri="{FF2B5EF4-FFF2-40B4-BE49-F238E27FC236}">
                      <a16:creationId xmlns:a16="http://schemas.microsoft.com/office/drawing/2014/main" id="{071444CA-C176-932B-C0A4-9E9988268F89}"/>
                    </a:ext>
                  </a:extLst>
                </p:cNvPr>
                <p:cNvSpPr/>
                <p:nvPr/>
              </p:nvSpPr>
              <p:spPr>
                <a:xfrm>
                  <a:off x="2504998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4" name="Graphic 23">
                  <a:hlinkClick r:id="rId8"/>
                  <a:extLst>
                    <a:ext uri="{FF2B5EF4-FFF2-40B4-BE49-F238E27FC236}">
                      <a16:creationId xmlns:a16="http://schemas.microsoft.com/office/drawing/2014/main" id="{29E1AE86-E429-1736-B3A3-5293F29C50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0737" y="5187606"/>
                  <a:ext cx="240372" cy="23646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4DE154-2569-0A4D-5033-CC20050814D0}"/>
                </a:ext>
              </a:extLst>
            </p:cNvPr>
            <p:cNvGrpSpPr/>
            <p:nvPr/>
          </p:nvGrpSpPr>
          <p:grpSpPr>
            <a:xfrm>
              <a:off x="6825203" y="5075409"/>
              <a:ext cx="693090" cy="460858"/>
              <a:chOff x="6359412" y="5075409"/>
              <a:chExt cx="693090" cy="460858"/>
            </a:xfrm>
          </p:grpSpPr>
          <p:sp>
            <p:nvSpPr>
              <p:cNvPr id="12" name="TextBox 11">
                <a:hlinkClick r:id="rId11"/>
                <a:extLst>
                  <a:ext uri="{FF2B5EF4-FFF2-40B4-BE49-F238E27FC236}">
                    <a16:creationId xmlns:a16="http://schemas.microsoft.com/office/drawing/2014/main" id="{DC8BDB5E-EC6E-42E5-4E20-E1A5A89DA42A}"/>
                  </a:ext>
                </a:extLst>
              </p:cNvPr>
              <p:cNvSpPr txBox="1"/>
              <p:nvPr/>
            </p:nvSpPr>
            <p:spPr>
              <a:xfrm>
                <a:off x="6792028" y="5136561"/>
                <a:ext cx="26047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</a:rPr>
                  <a:t>X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BC03663-D26D-7D40-9BB0-4C99B2BDA9C5}"/>
                  </a:ext>
                </a:extLst>
              </p:cNvPr>
              <p:cNvGrpSpPr/>
              <p:nvPr/>
            </p:nvGrpSpPr>
            <p:grpSpPr>
              <a:xfrm>
                <a:off x="6359412" y="5075409"/>
                <a:ext cx="460858" cy="460858"/>
                <a:chOff x="6369572" y="5075409"/>
                <a:chExt cx="460858" cy="460858"/>
              </a:xfrm>
            </p:grpSpPr>
            <p:sp>
              <p:nvSpPr>
                <p:cNvPr id="15" name="Oval 14">
                  <a:hlinkClick r:id="rId11"/>
                  <a:extLst>
                    <a:ext uri="{FF2B5EF4-FFF2-40B4-BE49-F238E27FC236}">
                      <a16:creationId xmlns:a16="http://schemas.microsoft.com/office/drawing/2014/main" id="{131673FD-2F53-0A6C-4083-475B35D7C9B3}"/>
                    </a:ext>
                  </a:extLst>
                </p:cNvPr>
                <p:cNvSpPr/>
                <p:nvPr/>
              </p:nvSpPr>
              <p:spPr>
                <a:xfrm>
                  <a:off x="6369572" y="5075409"/>
                  <a:ext cx="460858" cy="460858"/>
                </a:xfrm>
                <a:prstGeom prst="ellipse">
                  <a:avLst/>
                </a:prstGeom>
                <a:solidFill>
                  <a:srgbClr val="11957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17" name="Graphic 16">
                  <a:hlinkClick r:id="rId11"/>
                  <a:extLst>
                    <a:ext uri="{FF2B5EF4-FFF2-40B4-BE49-F238E27FC236}">
                      <a16:creationId xmlns:a16="http://schemas.microsoft.com/office/drawing/2014/main" id="{21BAD192-E587-2C7E-C2A9-51B75F8E66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69764" y="5184342"/>
                  <a:ext cx="260474" cy="2429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941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5A9B-3CCB-3191-582C-15BC9FB9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C53F-CF1D-D9E0-FDE7-C383E8C9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/>
                <a:ea typeface="Roboto Slab"/>
                <a:cs typeface="Times New Roman"/>
              </a:rPr>
              <a:t>What are Design Patterns?</a:t>
            </a:r>
            <a:endParaRPr lang="en-IN">
              <a:solidFill>
                <a:schemeClr val="tx1"/>
              </a:solidFill>
              <a:latin typeface="Georgia"/>
              <a:ea typeface="Roboto Slab"/>
              <a:cs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7CEDE-2796-044A-EF92-6EE88355DC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4152" y="774597"/>
            <a:ext cx="1153477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Design Patterns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are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reusable solutions to  recurring challenges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that arise in software design.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They provide a template for solving specific design challenges in object-oriented programming.</a:t>
            </a:r>
            <a:endParaRPr lang="en-US" altLang="en-US" sz="2000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Characteristics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Reusable Solutions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: Design patterns are pre-defined solutions to recurring problems in software design. They save time and effort.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Not Code, but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: They are not actual code but general approaches or concepts that can be implemented in different ways.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Improve Code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Times New Roman"/>
              </a:rPr>
              <a:t>: Using design patterns makes code more organized, readable, and maintainable.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2">
                    <a:lumMod val="10000"/>
                  </a:schemeClr>
                </a:solidFill>
                <a:latin typeface="Trebuchet MS"/>
                <a:cs typeface="Times New Roman"/>
              </a:rPr>
              <a:t>Types</a:t>
            </a: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rebuchet MS"/>
                <a:cs typeface="Times New Roman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Trebuchet MS"/>
                <a:cs typeface="Times New Roman"/>
              </a:rPr>
              <a:t>1. Creational Patterns   	2. Structural Patterns		3. Behavioral Patterns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rebuchet M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854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C75E-DBB9-B0A6-5F9A-AF9D71A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Bridge Design Pattern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CA2F3D-DB8B-6A06-DE68-DDB2FDD4B8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34811" y="2265354"/>
            <a:ext cx="5967167" cy="188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Segoe UI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Segoe UI"/>
              </a:rPr>
              <a:t>Bridge pattern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rebuchet MS"/>
                <a:cs typeface="Segoe UI"/>
              </a:rPr>
              <a:t>decouples an abstraction from its implementation, allowing both to vary independently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rebuchet MS"/>
              <a:cs typeface="Segoe 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 It 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bridges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" the gap between them.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EAB4A-D6F9-7443-2FAB-CC2FCE4B2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2" y="1687397"/>
            <a:ext cx="6153819" cy="3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0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08359-6400-8B78-A807-E083EB05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AA3-EBA1-792C-5F41-EF409C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Problem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36554C-8BD7-A79B-DE7A-830CD2FEAE3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82325" y="1671496"/>
            <a:ext cx="6155703" cy="300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When we don't use the Bridge Design Pattern, abstraction and implementation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become tightly coupled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, extending one without affecting the other is challenging.(Tight Coupling)(Diff in extending)</a:t>
            </a: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Without the Bridge Pattern, if you have a system with multiple abstractions and implementations, you might end up creating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large number of subclasse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s.(Class Explosion-2 many subclasses)(Rigid)</a:t>
            </a: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D0A53-00F8-351D-2121-A7D37A08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552818"/>
            <a:ext cx="4572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F7E-2A45-B638-2A39-B53DC14D4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435F-32C1-6103-C869-80C5D591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7F669-B665-390F-9342-F2E8617238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8609" y="1606574"/>
            <a:ext cx="6157031" cy="337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Instead of using inheritance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Trebuchet MS"/>
                <a:cs typeface="Segoe UI"/>
              </a:rPr>
              <a:t>,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 the Bridge Pattern uses composition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Trebuchet MS"/>
                <a:cs typeface="Segoe UI"/>
              </a:rPr>
              <a:t>.</a:t>
            </a: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Instead of making a class handle everything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  <a:latin typeface="Trebuchet MS"/>
                <a:cs typeface="Segoe UI"/>
              </a:rPr>
              <a:t> bridge pattern separates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 concerns and let each class focus on only one thing.</a:t>
            </a: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Trebuchet MS"/>
                <a:cs typeface="Segoe UI"/>
              </a:rPr>
              <a:t>Instead of combining both Shape and Color into one big class hierarchy, we create two independent hierarchies</a:t>
            </a: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Trebuchet MS"/>
              <a:cs typeface="Segoe UI"/>
            </a:endParaRP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</a:rPr>
              <a:t>Shapes</a:t>
            </a:r>
            <a:endParaRPr lang="en-US" sz="1600">
              <a:solidFill>
                <a:schemeClr val="tx1">
                  <a:lumMod val="50000"/>
                </a:schemeClr>
              </a:solidFill>
              <a:latin typeface="Trebuchet MS"/>
              <a:cs typeface="Segoe UI" panose="020B0502040204020203" pitchFamily="34" charset="0"/>
            </a:endParaRP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rebuchet MS"/>
              </a:rPr>
              <a:t>Colors</a:t>
            </a:r>
            <a:endParaRPr lang="en-US" sz="1600">
              <a:latin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FB243-6E02-6A13-BAFF-548096CAA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47" y="1677165"/>
            <a:ext cx="6306532" cy="28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600EEA-E039-E604-796B-9D43D5AD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20" y="540446"/>
            <a:ext cx="11514344" cy="63288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Georgia"/>
                <a:ea typeface="Roboto Slab"/>
                <a:cs typeface="Times New Roman"/>
              </a:rPr>
              <a:t>Structure of the Bridge Pattern</a:t>
            </a:r>
            <a:endParaRPr lang="en-IN">
              <a:solidFill>
                <a:schemeClr val="tx1"/>
              </a:solidFill>
              <a:latin typeface="Georgia"/>
              <a:ea typeface="Roboto Slab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65B95-E2B4-28BB-50B4-7A2066FCB888}"/>
              </a:ext>
            </a:extLst>
          </p:cNvPr>
          <p:cNvSpPr txBox="1"/>
          <p:nvPr/>
        </p:nvSpPr>
        <p:spPr>
          <a:xfrm>
            <a:off x="5662632" y="1600302"/>
            <a:ext cx="6163585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Trebuchet MS"/>
                <a:cs typeface="Times New Roman"/>
              </a:rPr>
              <a:t>Bridge </a:t>
            </a:r>
            <a:r>
              <a:rPr lang="en-GB" sz="1600" dirty="0">
                <a:solidFill>
                  <a:srgbClr val="000000"/>
                </a:solidFill>
                <a:latin typeface="Trebuchet MS"/>
                <a:cs typeface="Times New Roman"/>
              </a:rPr>
              <a:t>: S</a:t>
            </a:r>
            <a:r>
              <a:rPr lang="en-US" sz="1600" dirty="0" err="1">
                <a:solidFill>
                  <a:srgbClr val="000000"/>
                </a:solidFill>
                <a:latin typeface="Trebuchet MS"/>
                <a:cs typeface="Times New Roman"/>
              </a:rPr>
              <a:t>eparates</a:t>
            </a:r>
            <a:r>
              <a:rPr lang="en-US" sz="1600" dirty="0">
                <a:solidFill>
                  <a:srgbClr val="000000"/>
                </a:solidFill>
                <a:latin typeface="Trebuchet MS"/>
                <a:cs typeface="Times New Roman"/>
              </a:rPr>
              <a:t> an abstraction from its implementation, allowing both to vary independently.</a:t>
            </a:r>
            <a:endParaRPr lang="en-US" sz="1600">
              <a:solidFill>
                <a:srgbClr val="000000"/>
              </a:solidFill>
              <a:latin typeface="Trebuchet MS"/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rebuchet MS"/>
                <a:cs typeface="Times New Roman"/>
              </a:rPr>
              <a:t>Abstraction</a:t>
            </a:r>
            <a:r>
              <a:rPr lang="en-US" sz="1600" dirty="0">
                <a:solidFill>
                  <a:srgbClr val="000000"/>
                </a:solidFill>
                <a:latin typeface="Trebuchet MS"/>
                <a:cs typeface="Times New Roman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rebuchet MS"/>
                <a:ea typeface="Calibri"/>
                <a:cs typeface="Times New Roman"/>
              </a:rPr>
              <a:t>Defines the high-level interface that uses the Implementer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rebuchet MS"/>
                <a:cs typeface="Times New Roman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rebuchet MS"/>
                <a:cs typeface="Times New Roman"/>
              </a:rPr>
              <a:t>Refined Abstraction</a:t>
            </a:r>
            <a:r>
              <a:rPr lang="en-US" sz="1600" dirty="0">
                <a:solidFill>
                  <a:srgbClr val="000000"/>
                </a:solidFill>
                <a:latin typeface="Trebuchet MS"/>
                <a:cs typeface="Times New Roman"/>
              </a:rPr>
              <a:t> : Extends the abstraction, but still relies on the Implementer for specific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rebuchet MS"/>
                <a:cs typeface="Times New Roman"/>
              </a:rPr>
              <a:t>Implementor </a:t>
            </a:r>
            <a:r>
              <a:rPr lang="en-US" sz="1600" dirty="0">
                <a:solidFill>
                  <a:srgbClr val="000000"/>
                </a:solidFill>
                <a:latin typeface="Trebuchet MS"/>
                <a:cs typeface="Times New Roman"/>
              </a:rPr>
              <a:t>: Defines a common interface for all concrete implementations.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rebuchet MS"/>
                <a:ea typeface="Calibri"/>
                <a:cs typeface="Times New Roman"/>
              </a:rPr>
              <a:t>Concrete Implementer</a:t>
            </a:r>
            <a:r>
              <a:rPr lang="en-US" sz="1600" dirty="0">
                <a:solidFill>
                  <a:srgbClr val="000000"/>
                </a:solidFill>
                <a:latin typeface="Trebuchet MS"/>
                <a:ea typeface="Calibri"/>
                <a:cs typeface="Times New Roman"/>
              </a:rPr>
              <a:t> : Provides the actual implementation.</a:t>
            </a:r>
            <a:endParaRPr lang="en-US" sz="1600" dirty="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00"/>
                </a:solidFill>
                <a:latin typeface="Trebuchet MS"/>
                <a:cs typeface="Times New Roman"/>
              </a:rPr>
              <a:t>Client: </a:t>
            </a:r>
            <a:r>
              <a:rPr lang="en-GB" sz="1600" dirty="0">
                <a:solidFill>
                  <a:srgbClr val="000000"/>
                </a:solidFill>
                <a:latin typeface="Trebuchet MS"/>
                <a:cs typeface="Times New Roman"/>
              </a:rPr>
              <a:t>Interacts with the Abstraction.</a:t>
            </a: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Trebuchet MS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Trebuchet MS"/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52B2FC0B-564B-0BAB-A3ED-A5EC7909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" y="1912816"/>
            <a:ext cx="5393240" cy="27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E9E45E3E-AF4E-51CE-E1C5-3C7EF60A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472859"/>
            <a:ext cx="11534776" cy="632882"/>
          </a:xfrm>
        </p:spPr>
        <p:txBody>
          <a:bodyPr anchor="t">
            <a:normAutofit/>
          </a:bodyPr>
          <a:lstStyle/>
          <a:p>
            <a:pPr algn="ctr"/>
            <a:r>
              <a:rPr lang="en-IN" dirty="0">
                <a:latin typeface="Georgia"/>
                <a:ea typeface="Roboto Slab"/>
                <a:cs typeface="Times New Roman"/>
              </a:rPr>
              <a:t>Real-World Analogy: Remote and Device</a:t>
            </a:r>
            <a:endParaRPr lang="en-US">
              <a:latin typeface="Georgia"/>
              <a:cs typeface="Times New Roman" panose="02020603050405020304" pitchFamily="18" charset="0"/>
            </a:endParaRPr>
          </a:p>
        </p:txBody>
      </p:sp>
      <p:pic>
        <p:nvPicPr>
          <p:cNvPr id="2" name="Picture 1" descr="Structure of the Bridge pattern example">
            <a:extLst>
              <a:ext uri="{FF2B5EF4-FFF2-40B4-BE49-F238E27FC236}">
                <a16:creationId xmlns:a16="http://schemas.microsoft.com/office/drawing/2014/main" id="{1B0C7E3C-761B-DA48-2E90-2E7E9697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962563"/>
            <a:ext cx="6466934" cy="48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3D7D80-CDFB-041D-4C94-B7F16EBAC0C5}"/>
              </a:ext>
            </a:extLst>
          </p:cNvPr>
          <p:cNvSpPr txBox="1">
            <a:spLocks/>
          </p:cNvSpPr>
          <p:nvPr/>
        </p:nvSpPr>
        <p:spPr>
          <a:xfrm>
            <a:off x="328612" y="515991"/>
            <a:ext cx="11534776" cy="63288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29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ln>
                  <a:noFill/>
                </a:ln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  <a:latin typeface="Georgia"/>
                <a:ea typeface="Roboto Slab"/>
                <a:cs typeface="Times New Roman"/>
              </a:rPr>
              <a:t>Real-World Analogy: Data Converter</a:t>
            </a:r>
            <a:endParaRPr lang="en-IN">
              <a:solidFill>
                <a:schemeClr val="tx1"/>
              </a:solidFill>
              <a:latin typeface="Georgia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156806-DB65-C2FB-8786-128FE1ACC9E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2934" y="1506697"/>
            <a:ext cx="10741886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US" sz="2000" b="1" dirty="0">
                <a:latin typeface="Trebuchet MS"/>
              </a:rPr>
              <a:t>Components</a:t>
            </a:r>
            <a:r>
              <a:rPr kumimoji="0" lang="en-US" sz="1600" dirty="0">
                <a:latin typeface="Trebuchet MS"/>
              </a:rPr>
              <a:t>:</a:t>
            </a:r>
            <a:endParaRPr lang="en-US" sz="1600">
              <a:latin typeface="Trebuchet MS"/>
              <a:ea typeface="Calibri" panose="020F0502020204030204"/>
              <a:cs typeface="Calibri" panose="020F0502020204030204"/>
            </a:endParaRPr>
          </a:p>
          <a:p>
            <a:pPr algn="just"/>
            <a:endParaRPr lang="en-US" sz="1600" dirty="0">
              <a:latin typeface="Trebuchet MS"/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b="1" dirty="0">
                <a:latin typeface="Trebuchet MS"/>
                <a:ea typeface="+mn-lt"/>
                <a:cs typeface="+mn-lt"/>
              </a:rPr>
              <a:t>Abstraction </a:t>
            </a:r>
            <a:r>
              <a:rPr lang="en-US" sz="1600" dirty="0">
                <a:latin typeface="Trebuchet MS"/>
                <a:ea typeface="+mn-lt"/>
                <a:cs typeface="+mn-lt"/>
              </a:rPr>
              <a:t>(</a:t>
            </a:r>
            <a:r>
              <a:rPr lang="en-US" sz="1600" err="1">
                <a:latin typeface="Trebuchet MS"/>
                <a:ea typeface="+mn-lt"/>
                <a:cs typeface="+mn-lt"/>
              </a:rPr>
              <a:t>DataConverter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)</a:t>
            </a:r>
            <a:endParaRPr lang="en-US" sz="1600" dirty="0">
              <a:latin typeface="Trebuchet MS"/>
            </a:endParaRPr>
          </a:p>
          <a:p>
            <a:pPr marL="800100" lvl="1" indent="-342900" algn="just">
              <a:buFont typeface="Wingdings"/>
              <a:buChar char="q"/>
            </a:pPr>
            <a:endParaRPr lang="en-US" sz="1600" dirty="0">
              <a:latin typeface="Trebuchet MS"/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b="1" dirty="0">
                <a:latin typeface="Trebuchet MS"/>
                <a:ea typeface="+mn-lt"/>
                <a:cs typeface="+mn-lt"/>
              </a:rPr>
              <a:t>Implementor </a:t>
            </a:r>
            <a:r>
              <a:rPr lang="en-US" sz="1600" dirty="0">
                <a:latin typeface="Trebuchet MS"/>
                <a:ea typeface="+mn-lt"/>
                <a:cs typeface="+mn-lt"/>
              </a:rPr>
              <a:t>(</a:t>
            </a:r>
            <a:r>
              <a:rPr lang="en-US" sz="1600" err="1">
                <a:latin typeface="Trebuchet MS"/>
                <a:ea typeface="+mn-lt"/>
                <a:cs typeface="+mn-lt"/>
              </a:rPr>
              <a:t>FormatConversion</a:t>
            </a:r>
            <a:r>
              <a:rPr lang="en-US" sz="1600" dirty="0">
                <a:latin typeface="Trebuchet MS"/>
                <a:ea typeface="+mn-lt"/>
                <a:cs typeface="+mn-lt"/>
              </a:rPr>
              <a:t>)</a:t>
            </a:r>
            <a:endParaRPr lang="en-US" sz="1600" i="0" u="none" strike="noStrike" cap="none" normalizeH="0" baseline="0" dirty="0">
              <a:ln>
                <a:noFill/>
              </a:ln>
              <a:effectLst/>
              <a:latin typeface="Trebuchet MS"/>
              <a:ea typeface="Calibri" panose="020F0502020204030204"/>
              <a:cs typeface="Calibri" panose="020F0502020204030204"/>
            </a:endParaRPr>
          </a:p>
          <a:p>
            <a:pPr marL="800100" lvl="1" indent="-342900" algn="just">
              <a:buFont typeface="Wingdings"/>
              <a:buChar char="q"/>
            </a:pPr>
            <a:endParaRPr lang="en-US" sz="1600" dirty="0">
              <a:latin typeface="Trebuchet MS"/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b="1" dirty="0">
                <a:latin typeface="Trebuchet MS"/>
                <a:ea typeface="+mn-lt"/>
                <a:cs typeface="+mn-lt"/>
              </a:rPr>
              <a:t>Concrete Implementor</a:t>
            </a:r>
            <a:r>
              <a:rPr lang="en-US" sz="1600" dirty="0">
                <a:latin typeface="Trebuchet MS"/>
                <a:ea typeface="+mn-lt"/>
                <a:cs typeface="+mn-lt"/>
              </a:rPr>
              <a:t> (</a:t>
            </a:r>
            <a:r>
              <a:rPr lang="en-US" sz="1600" err="1">
                <a:latin typeface="Trebuchet MS"/>
                <a:ea typeface="+mn-lt"/>
                <a:cs typeface="+mn-lt"/>
              </a:rPr>
              <a:t>JsonToXmlConverter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, </a:t>
            </a:r>
            <a:r>
              <a:rPr lang="en-US" sz="1600" err="1">
                <a:latin typeface="Trebuchet MS"/>
                <a:ea typeface="+mn-lt"/>
                <a:cs typeface="+mn-lt"/>
              </a:rPr>
              <a:t>XmlToJsonConverter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)</a:t>
            </a:r>
            <a:endParaRPr lang="en-US" sz="1600">
              <a:latin typeface="Trebuchet MS"/>
              <a:ea typeface="Calibri"/>
              <a:cs typeface="Calibri"/>
            </a:endParaRPr>
          </a:p>
          <a:p>
            <a:pPr marL="800100" lvl="1" indent="-342900" algn="just">
              <a:buFont typeface="Wingdings"/>
              <a:buChar char="q"/>
            </a:pPr>
            <a:endParaRPr lang="en-US" sz="1600" dirty="0">
              <a:latin typeface="Trebuchet MS"/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b="1" dirty="0">
                <a:latin typeface="Trebuchet MS"/>
                <a:ea typeface="+mn-lt"/>
                <a:cs typeface="+mn-lt"/>
              </a:rPr>
              <a:t>Refined Abstraction</a:t>
            </a:r>
            <a:r>
              <a:rPr lang="en-US" sz="1600" dirty="0">
                <a:latin typeface="Trebuchet MS"/>
                <a:ea typeface="+mn-lt"/>
                <a:cs typeface="+mn-lt"/>
              </a:rPr>
              <a:t> (</a:t>
            </a:r>
            <a:r>
              <a:rPr lang="en-US" sz="1600" err="1">
                <a:latin typeface="Trebuchet MS"/>
                <a:ea typeface="+mn-lt"/>
                <a:cs typeface="+mn-lt"/>
              </a:rPr>
              <a:t>JsonToXmlConverter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, </a:t>
            </a:r>
            <a:r>
              <a:rPr lang="en-US" sz="1600" err="1">
                <a:latin typeface="Trebuchet MS"/>
                <a:ea typeface="+mn-lt"/>
                <a:cs typeface="+mn-lt"/>
              </a:rPr>
              <a:t>XmlToJsonConverter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 extending </a:t>
            </a:r>
            <a:r>
              <a:rPr lang="en-US" sz="1600" err="1">
                <a:latin typeface="Trebuchet MS"/>
                <a:ea typeface="+mn-lt"/>
                <a:cs typeface="+mn-lt"/>
              </a:rPr>
              <a:t>DataConverter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)</a:t>
            </a:r>
          </a:p>
          <a:p>
            <a:pPr marL="800100" lvl="1" indent="-342900" algn="just">
              <a:buFont typeface="Wingdings"/>
              <a:buChar char="q"/>
            </a:pPr>
            <a:endParaRPr lang="en-US" sz="1600" dirty="0">
              <a:latin typeface="Trebuchet MS"/>
              <a:ea typeface="+mn-lt"/>
              <a:cs typeface="+mn-lt"/>
            </a:endParaRPr>
          </a:p>
          <a:p>
            <a:pPr marL="800100" lvl="1" indent="-342900" algn="just">
              <a:buFont typeface="Wingdings"/>
              <a:buChar char="q"/>
            </a:pPr>
            <a:r>
              <a:rPr lang="en-US" sz="1600" b="1" dirty="0">
                <a:latin typeface="Trebuchet MS"/>
                <a:ea typeface="+mn-lt"/>
                <a:cs typeface="+mn-lt"/>
              </a:rPr>
              <a:t>Client</a:t>
            </a:r>
            <a:r>
              <a:rPr lang="en-US" sz="1600" dirty="0">
                <a:latin typeface="Trebuchet MS"/>
                <a:ea typeface="+mn-lt"/>
                <a:cs typeface="+mn-lt"/>
              </a:rPr>
              <a:t>: The client simply calls convert(data) on the </a:t>
            </a:r>
            <a:r>
              <a:rPr lang="en-US" sz="1600" err="1">
                <a:latin typeface="Trebuchet MS"/>
                <a:ea typeface="+mn-lt"/>
                <a:cs typeface="+mn-lt"/>
              </a:rPr>
              <a:t>DataConverter</a:t>
            </a:r>
            <a:r>
              <a:rPr lang="en-US" sz="1600" dirty="0">
                <a:latin typeface="Trebuchet MS"/>
                <a:ea typeface="+mn-lt"/>
                <a:cs typeface="+mn-lt"/>
              </a:rPr>
              <a:t>, and the system handles the conversion via the implementors.</a:t>
            </a: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Font typeface="Wingdings"/>
              <a:buChar char="q"/>
            </a:pPr>
            <a:endParaRPr lang="en-US" altLang="en-US" sz="1600" dirty="0">
              <a:latin typeface="Trebuchet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6BDB-4728-3A7C-6FAA-C9B22F1B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Georgia"/>
                <a:ea typeface="Roboto Slab"/>
                <a:cs typeface="Times New Roman"/>
              </a:rPr>
              <a:t>Pros and Cons of Bridge Pattern</a:t>
            </a:r>
            <a:br>
              <a:rPr lang="en-GB" b="1" dirty="0">
                <a:latin typeface="Georgia"/>
              </a:rPr>
            </a:br>
            <a:endParaRPr lang="en-IN">
              <a:latin typeface="Georg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C2B8-AE9E-9614-8C71-522392192D38}"/>
              </a:ext>
            </a:extLst>
          </p:cNvPr>
          <p:cNvSpPr txBox="1"/>
          <p:nvPr/>
        </p:nvSpPr>
        <p:spPr>
          <a:xfrm>
            <a:off x="787080" y="2828835"/>
            <a:ext cx="609407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   .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A46-96A5-143B-BFF2-40A1A23D9328}"/>
              </a:ext>
            </a:extLst>
          </p:cNvPr>
          <p:cNvSpPr txBox="1"/>
          <p:nvPr/>
        </p:nvSpPr>
        <p:spPr>
          <a:xfrm>
            <a:off x="487684" y="955053"/>
            <a:ext cx="9453623" cy="79534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eaLnBrk="0" fontAlgn="base" hangingPunct="0">
              <a:spcAft>
                <a:spcPts val="700"/>
              </a:spcAft>
              <a:buFont typeface="Wingdings" panose="020B0604020202020204" pitchFamily="34" charset="0"/>
              <a:buChar char="v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cs typeface="Times New Roman"/>
              </a:rPr>
              <a:t>Pros</a:t>
            </a:r>
            <a:endParaRPr lang="en-US" sz="1600">
              <a:solidFill>
                <a:schemeClr val="bg2">
                  <a:lumMod val="10000"/>
                </a:schemeClr>
              </a:solidFill>
              <a:latin typeface="Trebuchet MS"/>
            </a:endParaRP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Improved maintainability: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Reduces code duplication by reusing implementations.</a:t>
            </a: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Separation of concerns: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Divides abstraction and implementation, allowing independent changes.</a:t>
            </a:r>
            <a:endParaRPr lang="en-GB" sz="160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Calibri"/>
            </a:endParaRP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Enhanced reusability: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Implementations can be reused across different systems with different abstractions.</a:t>
            </a: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Calibri"/>
                <a:cs typeface="Calibri"/>
              </a:rPr>
              <a:t>Cons</a:t>
            </a: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Complexity: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Increases system complexity due to additional layers (abstraction and implementation).</a:t>
            </a:r>
            <a:endParaRPr lang="en-GB" sz="160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Calibri"/>
            </a:endParaRP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Learning curve: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May be harder to understand for developers unfamiliar with design patterns.</a:t>
            </a:r>
            <a:endParaRPr lang="en-GB" sz="160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Calibri"/>
            </a:endParaRPr>
          </a:p>
          <a:p>
            <a:pPr marL="800100" lvl="1" indent="-342900">
              <a:spcAft>
                <a:spcPts val="700"/>
              </a:spcAft>
              <a:buFont typeface="Courier New" panose="020B0604020202020204" pitchFamily="34" charset="0"/>
              <a:buChar char="o"/>
            </a:pPr>
            <a:r>
              <a:rPr lang="en-GB" sz="1600" b="1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Possible overuse: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  <a:latin typeface="Trebuchet MS"/>
                <a:ea typeface="+mn-lt"/>
                <a:cs typeface="+mn-lt"/>
              </a:rPr>
              <a:t> If not carefully used, it may introduce unnecessary complexity, especially in small projects.</a:t>
            </a:r>
            <a:endParaRPr lang="en-GB" sz="160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Calibri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700"/>
              </a:spcAft>
              <a:buFont typeface="Wingdings" panose="020B0604020202020204" pitchFamily="34" charset="0"/>
              <a:buChar char="v"/>
            </a:pPr>
            <a:endParaRPr lang="en-GB" sz="1600" b="1" dirty="0">
              <a:solidFill>
                <a:schemeClr val="bg2">
                  <a:lumMod val="10000"/>
                </a:schemeClr>
              </a:solidFill>
              <a:latin typeface="Trebuchet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Simplify-Healthcare-EXTERNAL-2020%20%5bNEW%5d">
  <a:themeElements>
    <a:clrScheme name="Custom 3">
      <a:dk1>
        <a:srgbClr val="013668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456A67E-F849-432F-ADEF-C503FB0DE445}"/>
    </a:ext>
  </a:extLst>
</a:theme>
</file>

<file path=ppt/theme/theme10.xml><?xml version="1.0" encoding="utf-8"?>
<a:theme xmlns:a="http://schemas.openxmlformats.org/drawingml/2006/main" name="Experien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1D4FDC96-7D63-444B-B63C-EDD22D3B4BEE}"/>
    </a:ext>
  </a:extLst>
</a:theme>
</file>

<file path=ppt/theme/theme11.xml><?xml version="1.0" encoding="utf-8"?>
<a:theme xmlns:a="http://schemas.openxmlformats.org/drawingml/2006/main" name="Claim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2DEEF2F-3299-468A-83FA-145F686757F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F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EB9D1D98-97CB-4B71-96A5-EE0EA728875C}"/>
    </a:ext>
  </a:extLst>
</a:theme>
</file>

<file path=ppt/theme/theme3.xml><?xml version="1.0" encoding="utf-8"?>
<a:theme xmlns:a="http://schemas.openxmlformats.org/drawingml/2006/main" name="Benefits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3CF6CD24-9E8D-45A4-829A-E51B98EDA912}"/>
    </a:ext>
  </a:extLst>
</a:theme>
</file>

<file path=ppt/theme/theme4.xml><?xml version="1.0" encoding="utf-8"?>
<a:theme xmlns:a="http://schemas.openxmlformats.org/drawingml/2006/main" name="Benefits1.ACA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92FDCB44-7444-46A6-B49E-0132A230A1E1}"/>
    </a:ext>
  </a:extLst>
</a:theme>
</file>

<file path=ppt/theme/theme5.xml><?xml version="1.0" encoding="utf-8"?>
<a:theme xmlns:a="http://schemas.openxmlformats.org/drawingml/2006/main" name="Benefits1.Group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199B65F-52C6-477F-931D-D78656A1955C}"/>
    </a:ext>
  </a:extLst>
</a:theme>
</file>

<file path=ppt/theme/theme6.xml><?xml version="1.0" encoding="utf-8"?>
<a:theme xmlns:a="http://schemas.openxmlformats.org/drawingml/2006/main" name="Benefits1.Medicare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7588A152-B16D-4702-8602-19973E1B3235}"/>
    </a:ext>
  </a:extLst>
</a:theme>
</file>

<file path=ppt/theme/theme7.xml><?xml version="1.0" encoding="utf-8"?>
<a:theme xmlns:a="http://schemas.openxmlformats.org/drawingml/2006/main" name="Benefits1.Medicaid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DE463613-51F8-43C4-862D-BD29D8F2550D}"/>
    </a:ext>
  </a:extLst>
</a:theme>
</file>

<file path=ppt/theme/theme8.xml><?xml version="1.0" encoding="utf-8"?>
<a:theme xmlns:a="http://schemas.openxmlformats.org/drawingml/2006/main" name="Provider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F2AAA809-DA02-473F-8E50-D8072AF1C24B}"/>
    </a:ext>
  </a:extLst>
</a:theme>
</file>

<file path=ppt/theme/theme9.xml><?xml version="1.0" encoding="utf-8"?>
<a:theme xmlns:a="http://schemas.openxmlformats.org/drawingml/2006/main" name="Service1">
  <a:themeElements>
    <a:clrScheme name="Custom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1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fy-Healthcare-Solution-Template-2024" id="{5CCF841A-C1BC-4B33-9AD9-5D2695B518C6}" vid="{A1A2D385-1370-4DED-A1A7-7B796A32EC0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4bbef5-940d-4b6a-b370-f1a0fe60494b">
      <Terms xmlns="http://schemas.microsoft.com/office/infopath/2007/PartnerControls"/>
    </lcf76f155ced4ddcb4097134ff3c332f>
    <TaxCatchAll xmlns="230ac05f-cdfc-4a33-a344-43aea5a182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053B617F2874B9E19DB82196D111A" ma:contentTypeVersion="18" ma:contentTypeDescription="Create a new document." ma:contentTypeScope="" ma:versionID="5e740a9fbbdfa56ff9d9b7e2e480880c">
  <xsd:schema xmlns:xsd="http://www.w3.org/2001/XMLSchema" xmlns:xs="http://www.w3.org/2001/XMLSchema" xmlns:p="http://schemas.microsoft.com/office/2006/metadata/properties" xmlns:ns2="f94bbef5-940d-4b6a-b370-f1a0fe60494b" xmlns:ns3="265b25eb-dcb0-480c-a9eb-8e2a9c6ec334" xmlns:ns4="230ac05f-cdfc-4a33-a344-43aea5a182b7" targetNamespace="http://schemas.microsoft.com/office/2006/metadata/properties" ma:root="true" ma:fieldsID="e07780f38d255f04b8761cf989680e9a" ns2:_="" ns3:_="" ns4:_="">
    <xsd:import namespace="f94bbef5-940d-4b6a-b370-f1a0fe60494b"/>
    <xsd:import namespace="265b25eb-dcb0-480c-a9eb-8e2a9c6ec334"/>
    <xsd:import namespace="230ac05f-cdfc-4a33-a344-43aea5a182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bbef5-940d-4b6a-b370-f1a0fe60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4ce155-c195-4c58-b373-b1ad4c0f5d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5b25eb-dcb0-480c-a9eb-8e2a9c6ec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ac05f-cdfc-4a33-a344-43aea5a182b7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0589cf1-9869-4a35-8fe6-786a08bd6975}" ma:internalName="TaxCatchAll" ma:showField="CatchAllData" ma:web="230ac05f-cdfc-4a33-a344-43aea5a182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45A13-B5D3-4572-A539-F7864BA665FD}">
  <ds:schemaRefs>
    <ds:schemaRef ds:uri="http://schemas.microsoft.com/office/infopath/2007/PartnerControls"/>
    <ds:schemaRef ds:uri="230ac05f-cdfc-4a33-a344-43aea5a182b7"/>
    <ds:schemaRef ds:uri="f94bbef5-940d-4b6a-b370-f1a0fe60494b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265b25eb-dcb0-480c-a9eb-8e2a9c6ec334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1DC5CDB-FCDD-4A6D-9C92-1A12AEFD8A01}">
  <ds:schemaRefs>
    <ds:schemaRef ds:uri="230ac05f-cdfc-4a33-a344-43aea5a182b7"/>
    <ds:schemaRef ds:uri="265b25eb-dcb0-480c-a9eb-8e2a9c6ec334"/>
    <ds:schemaRef ds:uri="f94bbef5-940d-4b6a-b370-f1a0fe6049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B5430-F9DC-4C21-8E6E-2951643048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Bridge Design Pattern</Template>
  <TotalTime>99</TotalTime>
  <Words>1204</Words>
  <Application>Microsoft Office PowerPoint</Application>
  <PresentationFormat>Widescreen</PresentationFormat>
  <Paragraphs>114</Paragraphs>
  <Slides>11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3_Simplify-Healthcare-EXTERNAL-2020%20%5bNEW%5d</vt:lpstr>
      <vt:lpstr>SAF</vt:lpstr>
      <vt:lpstr>Benefits1</vt:lpstr>
      <vt:lpstr>Benefits1.ACA</vt:lpstr>
      <vt:lpstr>Benefits1.Group</vt:lpstr>
      <vt:lpstr>Benefits1.Medicare</vt:lpstr>
      <vt:lpstr>Benefits1.Medicaid</vt:lpstr>
      <vt:lpstr>Provider1</vt:lpstr>
      <vt:lpstr>Service1</vt:lpstr>
      <vt:lpstr>Experience1</vt:lpstr>
      <vt:lpstr>Claims1</vt:lpstr>
      <vt:lpstr>Bridge Design Pattern</vt:lpstr>
      <vt:lpstr>What are Design Patterns?</vt:lpstr>
      <vt:lpstr>Bridge Design Pattern</vt:lpstr>
      <vt:lpstr>Problem</vt:lpstr>
      <vt:lpstr>Solution</vt:lpstr>
      <vt:lpstr>Structure of the Bridge Pattern</vt:lpstr>
      <vt:lpstr>Real-World Analogy: Remote and Device</vt:lpstr>
      <vt:lpstr>PowerPoint Presentation</vt:lpstr>
      <vt:lpstr>Pros and Cons of Bridge Pattern </vt:lpstr>
      <vt:lpstr>When to use Bridge Pattern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KOLAMBE</dc:creator>
  <cp:lastModifiedBy>Vivek Kolambe</cp:lastModifiedBy>
  <cp:revision>265</cp:revision>
  <dcterms:created xsi:type="dcterms:W3CDTF">2024-12-11T03:03:14Z</dcterms:created>
  <dcterms:modified xsi:type="dcterms:W3CDTF">2024-12-11T09:59:20Z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0x010100394053B617F2874B9E19DB82196D111A</vt:lpwstr>
  </property>
  <property fmtid="{D5CDD505-2E9C-101B-9397-08002B2CF9AE}" pid="3" name="AuthorIds_UIVersion_512">
    <vt:lpwstr>6</vt:lpwstr>
  </property>
  <property fmtid="{D5CDD505-2E9C-101B-9397-08002B2CF9AE}" pid="4" name="AuthorIds_UIVersion_1024">
    <vt:lpwstr>6</vt:lpwstr>
  </property>
  <property fmtid="{D5CDD505-2E9C-101B-9397-08002B2CF9AE}" pid="5" name="MediaServiceImageTags">
    <vt:lpwstr/>
  </property>
</Properties>
</file>