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8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9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10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44" r:id="rId4"/>
    <p:sldMasterId id="2147485209" r:id="rId5"/>
    <p:sldMasterId id="2147484744" r:id="rId6"/>
    <p:sldMasterId id="2147485159" r:id="rId7"/>
    <p:sldMasterId id="2147485165" r:id="rId8"/>
    <p:sldMasterId id="2147485171" r:id="rId9"/>
    <p:sldMasterId id="2147485177" r:id="rId10"/>
    <p:sldMasterId id="2147485183" r:id="rId11"/>
    <p:sldMasterId id="2147485189" r:id="rId12"/>
    <p:sldMasterId id="2147485195" r:id="rId13"/>
    <p:sldMasterId id="2147485201" r:id="rId14"/>
  </p:sldMasterIdLst>
  <p:notesMasterIdLst>
    <p:notesMasterId r:id="rId23"/>
  </p:notesMasterIdLst>
  <p:handoutMasterIdLst>
    <p:handoutMasterId r:id="rId24"/>
  </p:handoutMasterIdLst>
  <p:sldIdLst>
    <p:sldId id="664" r:id="rId15"/>
    <p:sldId id="665" r:id="rId16"/>
    <p:sldId id="780" r:id="rId17"/>
    <p:sldId id="782" r:id="rId18"/>
    <p:sldId id="667" r:id="rId19"/>
    <p:sldId id="783" r:id="rId20"/>
    <p:sldId id="784" r:id="rId21"/>
    <p:sldId id="78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663" userDrawn="1">
          <p15:clr>
            <a:srgbClr val="A4A3A4"/>
          </p15:clr>
        </p15:guide>
        <p15:guide id="4" orient="horz" pos="3725" userDrawn="1">
          <p15:clr>
            <a:srgbClr val="A4A3A4"/>
          </p15:clr>
        </p15:guide>
        <p15:guide id="5" pos="194" userDrawn="1">
          <p15:clr>
            <a:srgbClr val="A4A3A4"/>
          </p15:clr>
        </p15:guide>
        <p15:guide id="6" pos="7476" userDrawn="1">
          <p15:clr>
            <a:srgbClr val="A4A3A4"/>
          </p15:clr>
        </p15:guide>
        <p15:guide id="8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14ACAF2-67EC-8E1E-E7E6-73D6B19F0031}" name="Murtuza Vaid" initials="MV" userId="S::murtuzavaid@simplifyhealthcare.com::3750933a-2fd2-4f7b-960d-4616503659a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DBD70"/>
    <a:srgbClr val="00B08E"/>
    <a:srgbClr val="119578"/>
    <a:srgbClr val="013668"/>
    <a:srgbClr val="F5F5F5"/>
    <a:srgbClr val="53B562"/>
    <a:srgbClr val="2F98C6"/>
    <a:srgbClr val="00B2B0"/>
    <a:srgbClr val="F8D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72"/>
      </p:cViewPr>
      <p:guideLst>
        <p:guide orient="horz" pos="2160"/>
        <p:guide pos="3840"/>
        <p:guide orient="horz" pos="663"/>
        <p:guide orient="horz" pos="3725"/>
        <p:guide pos="194"/>
        <p:guide pos="7476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80" y="48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4749E-0F2B-4CAB-866D-BE1B4B1FD81A}" type="datetime1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7A860-3F0B-4D7B-8D3E-A283B1C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875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4F412-D7A3-45D2-8F22-DB8C156B74C5}" type="datetime1">
              <a:rPr lang="en-US" smtClean="0"/>
              <a:t>12/11/2024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17CB7-4C6B-4954-A766-005A0AA46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4446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0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A0B628-3B49-909E-14A2-BF455C3EB8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94692-7699-B683-E820-6346B3F55C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8339" y="883922"/>
            <a:ext cx="6720054" cy="509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3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8C09F61-8995-BF79-B563-8145BE3C01D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5822439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19" y="2034236"/>
            <a:ext cx="3484881" cy="385233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D2A9AE-70C6-E831-6DEE-DAD3F88DC2C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58770D5-A3AF-97A1-FB62-D6A7BF063EF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FDA5B58-2650-C373-C975-67149B70416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29E0BCA-2004-31DE-6C1A-2CE0F56E26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9132F7-6932-0062-8B9E-3BF521F1DBD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924A20-7459-DC5B-3D85-65767F240C9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1DC7EFC-E75B-55D1-0FD7-4ADB2447D1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3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F849C50-377D-4511-86AE-BA197481EA1F}"/>
              </a:ext>
            </a:extLst>
          </p:cNvPr>
          <p:cNvSpPr/>
          <p:nvPr userDrawn="1"/>
        </p:nvSpPr>
        <p:spPr>
          <a:xfrm>
            <a:off x="326477" y="344045"/>
            <a:ext cx="11539046" cy="3577714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7B60FCAB-6680-42F0-8CA0-600107A8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291"/>
            <a:ext cx="10515600" cy="91244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928CF-06AB-0DAA-98D4-8FAC4F3EF587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9A7C4-6823-BF87-C37D-D80F1CAC1C68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575EF4-E1B0-6F81-DB42-F3257160C35A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873603D-E6C0-DCF3-23C8-B425C44A84B3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D2AEAB-2DC9-A124-1B19-890AFA1BFC9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44454C5-7585-FD97-2F69-B4D5CB0CE85E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A0DC7D-D71B-C89B-60E7-2BE65C4B2BA0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FBF3C0A-4E6D-3FB5-7A6D-F4DD1DF5BAE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FAC7B4-994A-5AB1-AF31-024F995BF571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741F20-F2D2-E045-47FD-63C1AD8D09F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EBFD111-831F-D3CF-137C-337ABB1ABF8D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DF9D74F-0E95-FF6E-B96B-C188143A09AE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67FD5B3-7DC0-54F6-DDB2-07AAF9A98D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5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B3FC8FB-0943-B888-3CA9-B155B905A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500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531509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B21A92F9-A1C8-F68A-F44E-E1FD0623D7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6365" y="1817219"/>
            <a:ext cx="3159271" cy="16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1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51A6-4A31-BD54-7474-486F3A7B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97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C7EFCCE7-3DCC-2743-324A-E384A093E80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052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4998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4BDEE36-8614-5D6B-172A-D1DD75034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7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0FF73-235C-4DAA-A2E1-12BDCFABFE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6621" y="2095130"/>
            <a:ext cx="3058759" cy="1080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350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0F73C-CBAD-0C90-16AF-E92F1FB9F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963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1281852"/>
            <a:ext cx="12192001" cy="4294296"/>
          </a:xfrm>
          <a:prstGeom prst="rect">
            <a:avLst/>
          </a:prstGeom>
          <a:solidFill>
            <a:srgbClr val="0A3F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9498630" y="6051516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325082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16405" y="5805544"/>
            <a:ext cx="4654096" cy="83049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923285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A0B628-3B49-909E-14A2-BF455C3EB8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456068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1F4196A6-3290-2653-3D27-01648853A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519" y="1069906"/>
            <a:ext cx="5565364" cy="471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A586E4D-5ABB-C45C-6858-FB6754E405E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698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42370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E202C4E-37E3-481C-3358-610CA8A3C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07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7ED823C-1C7E-D082-B1FB-1E5C44AC39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098" y="2121155"/>
            <a:ext cx="448980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0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B2D4A-E21C-8524-0E0D-74B7C6EDA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38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500204D-199E-9A09-8D6A-F275E1C4BA2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017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82070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B6D3E93-4F25-541E-C574-49930663C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125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09413D9-3972-9079-E913-C1A290CA57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116" y="2121155"/>
            <a:ext cx="495976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1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9C4F-8438-E47D-D69A-3286ADA06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837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41F37-88F8-DFF9-F41A-D744A459C2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0171" y="497065"/>
            <a:ext cx="7051828" cy="58638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C898A8E-816E-430F-BA93-F2EC003D5E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A77D701-E5C5-1788-0C25-CE0FC026615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976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4797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CD3DE16-C007-E41E-8404-40B5C732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898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A2E75BE2-0518-B881-CD7D-2E1DAA7757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882" y="2121155"/>
            <a:ext cx="584423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FD42FBC-8F56-3E63-DEEB-297AE0280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945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28E333A-6040-15E5-1EA6-11B8CE378EE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954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77637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4FFB38D-F896-BE4D-6BE9-5A8986166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489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1B3D94A-E2DF-CB3A-F021-885EF9EBB3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760" y="2121155"/>
            <a:ext cx="577048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4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D29B4-DE8E-1ADA-ADE9-1119AFC58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254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F00047-0488-F6AD-E54E-3BAB4C9EBE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3709"/>
            <a:ext cx="12201285" cy="6857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C898A8E-816E-430F-BA93-F2EC003D5E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38BE59-B300-DAB4-2708-4C860D6CE0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5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E58D33F-B97F-A267-F1A5-BF9D6114E78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04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4007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9F73EA5-2A56-08D8-009E-47FF047B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17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E17B6CFD-C9C1-06F4-2F56-1B00CED54B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891" y="2121155"/>
            <a:ext cx="311021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3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7BC89-E586-BBEA-952E-E1DD18DF2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663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211AA5C-F474-76FB-3B86-E5C137A98A6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287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4189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4FFE182-C863-AF9A-830C-EDD4ED168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747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E055B28-B4D0-F2C9-BBBA-29093D0396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249" y="2121155"/>
            <a:ext cx="2837502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8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B262C-2FD3-05B6-59C6-0ED1E0657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426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229B0A-96AC-D8CA-FB50-3434166A8B34}"/>
              </a:ext>
            </a:extLst>
          </p:cNvPr>
          <p:cNvSpPr/>
          <p:nvPr userDrawn="1"/>
        </p:nvSpPr>
        <p:spPr>
          <a:xfrm>
            <a:off x="326477" y="344045"/>
            <a:ext cx="11539046" cy="5812898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4457" y="2799951"/>
            <a:ext cx="3417765" cy="901086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192" y="1538382"/>
            <a:ext cx="5606351" cy="3424224"/>
          </a:xfrm>
          <a:prstGeom prst="rect">
            <a:avLst/>
          </a:prstGeom>
          <a:noFill/>
        </p:spPr>
        <p:txBody>
          <a:bodyPr vert="horz" lIns="0" tIns="0" rIns="0" bIns="0" rtlCol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8037B6-9C9D-A4CB-2C44-A967B9E0F9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CA3C87E-B545-5838-5F3C-3DF4B83048F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9731A4-5921-FDCE-7C15-AB71C2924673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58B24A5-7D27-89B6-5CA5-1EAC2412C4D0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F86931-0E4C-CBA6-37D4-DCBE7C90953D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73C9F2A-9627-9695-E4A1-9F898C2E73B2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0B6087-33AE-ECC1-5EB5-DBC7A5C03CF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17C0550-985C-882A-77E1-0F9B0A211D95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9317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194677C-2FE5-9452-6439-2A51D37C25D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480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08307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A1E945B-1124-5E84-7A1E-2E9B38F18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948B2F13-72D5-A826-99D2-8DB5F57828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542" y="2121155"/>
            <a:ext cx="389291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2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88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82A34-C9B1-6F3C-66CE-3D9ECCA4F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82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F8F3E77-1B6C-3275-DACC-CC1BC75CB7A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02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4099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02F73E5-33FD-E5D5-8EF7-495724275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981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91047B7-866E-2C47-40AB-4669300661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161" y="2121155"/>
            <a:ext cx="263167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8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4519A-339D-27C0-866C-8C3E41F22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165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B19B553-1D79-E6E2-B989-5C2541A9CE5A}"/>
              </a:ext>
            </a:extLst>
          </p:cNvPr>
          <p:cNvSpPr/>
          <p:nvPr userDrawn="1"/>
        </p:nvSpPr>
        <p:spPr>
          <a:xfrm>
            <a:off x="326477" y="344045"/>
            <a:ext cx="11539046" cy="5812898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5686BA-5467-DD68-3D6A-EFB2D309BCDC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6A5F6-E586-7C7D-52AB-C9CDF086BBD4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7006B25-F210-9CE6-3A3C-66EBDB331009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76FD41-7910-5BF0-632B-642752F3D24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5AC619C-42CA-AF8B-8B9F-4A287F667D10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BF907C-61B1-E61E-EE85-4C02C4B7C70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24DE7D9-9422-50E0-1323-217EB20BD1CA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89137DF-54D2-681B-0AB1-A437A6013A7D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A72BA0C-596F-7D31-6F06-D6C0CBA6511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6340038-40BF-5906-7274-01753A2E6F2E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CA0632A-1F37-740D-15CE-AAD30CBB02BC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655E892-B6C5-CDC1-4E0E-A6C2101B2F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243F501-B64D-0C22-3DEF-3D72DC83EE2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257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1169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25E75E8-ED68-1E17-7468-E432F5760054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8C9D1F-0B33-ED2D-53CF-F997809D7630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17B4F3D-47A5-C136-66E0-5DD36CAB1434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261FD9A-66D1-5D52-3F39-F2C230B52803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EEE9745-87D2-AC8D-5582-BF6125FDAEAF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060DDC5-9415-C1A0-4A6F-D492FCCEBAE4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23758B-9968-1821-3D0A-35A27FFEE5D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F27C950-08B7-DE42-C183-CDB9228CD8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857E78F-31A3-AD96-9933-AAA27447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1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9A098C-7046-D5C0-83AE-750916D7DC66}"/>
              </a:ext>
            </a:extLst>
          </p:cNvPr>
          <p:cNvSpPr/>
          <p:nvPr userDrawn="1"/>
        </p:nvSpPr>
        <p:spPr>
          <a:xfrm>
            <a:off x="0" y="0"/>
            <a:ext cx="12192000" cy="615188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D0184B3-62C7-330A-3965-3A66ED4058A8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126273-A6FB-AEFD-4B0B-A85B9E2D70B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F6B7CF3-EF5C-1D39-A79D-1A36CFB4C3B4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E9547D1-CCB1-9503-0D9A-631AC5D038A4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8C21642-3290-7966-DCE3-267B5BE8D89E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32D96DB-6F5A-51C3-745F-F50C6E43E14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09ABE86-AE07-BF4F-B75F-74047E7BF285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4701608-F0D3-AFFB-93A3-549BF18AD8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5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2769659"/>
            <a:ext cx="11534776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A0BC6CB-B9B9-34E3-2763-FAF445AC95DD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03D724-790C-5C56-648B-A876194B549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ADFEFE4-E42A-EFC5-8061-F6798AD63FF3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71C1201-2FE4-46C7-FD0E-D65C408D706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E1BBFF0-0CCE-A8FF-39C7-ABB7F8C1A896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58AA5E1-A132-85AD-A69C-1377C8E3E2C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6ED3A90-C67D-3469-44B7-1E58FDB6543F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6500A61-9198-A455-13A4-DC5D5848E9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8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54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5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59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39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44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49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1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D0C85C3-F577-48A6-B302-FEF37F4AC86C}" type="datetimeFigureOut">
              <a:rPr lang="en-IN" smtClean="0"/>
              <a:pPr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7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5C5F485-A4B0-427A-BD2C-BF4060043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7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44" r:id="rId1"/>
    <p:sldLayoutId id="2147485158" r:id="rId2"/>
    <p:sldLayoutId id="2147485156" r:id="rId3"/>
    <p:sldLayoutId id="2147485157" r:id="rId4"/>
    <p:sldLayoutId id="2147485148" r:id="rId5"/>
    <p:sldLayoutId id="2147484738" r:id="rId6"/>
    <p:sldLayoutId id="2147485145" r:id="rId7"/>
    <p:sldLayoutId id="2147485149" r:id="rId8"/>
    <p:sldLayoutId id="2147485147" r:id="rId9"/>
    <p:sldLayoutId id="2147485146" r:id="rId10"/>
    <p:sldLayoutId id="214748473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00"/>
          </a:solidFill>
          <a:latin typeface="+mn-lt"/>
          <a:ea typeface="+mj-ea"/>
          <a:cs typeface="+mj-cs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799" kern="1200">
          <a:solidFill>
            <a:srgbClr val="000000"/>
          </a:solidFill>
          <a:latin typeface="+mn-lt"/>
          <a:ea typeface="+mn-ea"/>
          <a:cs typeface="+mn-cs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799" kern="1200">
          <a:solidFill>
            <a:srgbClr val="000000"/>
          </a:solidFill>
          <a:latin typeface="+mn-lt"/>
          <a:ea typeface="+mn-ea"/>
          <a:cs typeface="+mn-cs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956263" y="6296882"/>
            <a:ext cx="5942338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41BEF3-CC84-E45D-33AE-CEC571F9649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318401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245143-BAF8-969F-E0DD-4D7F9E39C29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7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6" r:id="rId1"/>
    <p:sldLayoutId id="2147485197" r:id="rId2"/>
    <p:sldLayoutId id="2147485198" r:id="rId3"/>
    <p:sldLayoutId id="2147485199" r:id="rId4"/>
    <p:sldLayoutId id="214748520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529124" y="6296882"/>
            <a:ext cx="6369477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0297857-2A32-0965-F2FE-F64A7D579FB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891262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8F6E2FE-393C-CB79-91A8-265E94F9942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7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02" r:id="rId1"/>
    <p:sldLayoutId id="2147485203" r:id="rId2"/>
    <p:sldLayoutId id="2147485204" r:id="rId3"/>
    <p:sldLayoutId id="2147485205" r:id="rId4"/>
    <p:sldLayoutId id="214748520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401820" y="6296882"/>
            <a:ext cx="549678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C8F3A43-D864-1B7A-C0EC-D2F8AB1A0EB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pic>
        <p:nvPicPr>
          <p:cNvPr id="4" name="Picture 3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EB96A7E-3E82-1E2D-1AE3-20817C23CCB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09692"/>
            <a:ext cx="1763958" cy="39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0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10" r:id="rId1"/>
    <p:sldLayoutId id="2147485211" r:id="rId2"/>
    <p:sldLayoutId id="2147485212" r:id="rId3"/>
    <p:sldLayoutId id="2147485213" r:id="rId4"/>
    <p:sldLayoutId id="214748521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7BA5D40-1EF8-47F6-87DA-38908A3D03A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035900" cy="3657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673762" y="6296882"/>
            <a:ext cx="6224839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C8F3A43-D864-1B7A-C0EC-D2F8AB1A0EB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6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50" r:id="rId1"/>
    <p:sldLayoutId id="2147484781" r:id="rId2"/>
    <p:sldLayoutId id="2147485151" r:id="rId3"/>
    <p:sldLayoutId id="2147485154" r:id="rId4"/>
    <p:sldLayoutId id="214748515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158409" y="6296882"/>
            <a:ext cx="5740192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9A6E52BA-C08E-A31C-0B27-55059A4B6FB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520547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9C7E0E-07C4-B278-9288-E8CE6F242FE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6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60" r:id="rId1"/>
    <p:sldLayoutId id="2147485161" r:id="rId2"/>
    <p:sldLayoutId id="2147485162" r:id="rId3"/>
    <p:sldLayoutId id="2147485163" r:id="rId4"/>
    <p:sldLayoutId id="214748516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317569" y="6296882"/>
            <a:ext cx="558103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 dirty="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79D49F0-0EFD-928B-3D5F-F25958C8D02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679708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8AB15C-D2BA-151E-0B8E-0C2DF79CE15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1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66" r:id="rId1"/>
    <p:sldLayoutId id="2147485167" r:id="rId2"/>
    <p:sldLayoutId id="2147485168" r:id="rId3"/>
    <p:sldLayoutId id="2147485169" r:id="rId4"/>
    <p:sldLayoutId id="214748517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617109" y="6296882"/>
            <a:ext cx="528149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D8D2E180-A48B-B682-5C70-FD4F6685E71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979248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83434F-3178-90C1-0A91-C94C30B3C37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9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72" r:id="rId1"/>
    <p:sldLayoutId id="2147485173" r:id="rId2"/>
    <p:sldLayoutId id="2147485174" r:id="rId3"/>
    <p:sldLayoutId id="2147485175" r:id="rId4"/>
    <p:sldLayoutId id="214748517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592131" y="6296882"/>
            <a:ext cx="5306469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75FE42EB-ECFC-C7B6-4987-4F155350D13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954269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2009CFB-B307-AFF7-F122-98C524B1466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5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78" r:id="rId1"/>
    <p:sldLayoutId id="2147485179" r:id="rId2"/>
    <p:sldLayoutId id="2147485180" r:id="rId3"/>
    <p:sldLayoutId id="2147485181" r:id="rId4"/>
    <p:sldLayoutId id="2147485182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691189" y="6296882"/>
            <a:ext cx="620741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28BA85C1-B5A6-A806-D96D-104CEB49270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053327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B1AAC1-FBF4-989F-549B-5351BC10821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1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84" r:id="rId1"/>
    <p:sldLayoutId id="2147485185" r:id="rId2"/>
    <p:sldLayoutId id="2147485186" r:id="rId3"/>
    <p:sldLayoutId id="2147485187" r:id="rId4"/>
    <p:sldLayoutId id="2147485188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578861" y="6296882"/>
            <a:ext cx="6319740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BF4EB62-0136-7F66-DDA2-95F64C7DAB5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960967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0CC6A9-8ED5-F0D9-5429-DAD0F36C2E9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2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0" r:id="rId1"/>
    <p:sldLayoutId id="2147485191" r:id="rId2"/>
    <p:sldLayoutId id="2147485192" r:id="rId3"/>
    <p:sldLayoutId id="2147485193" r:id="rId4"/>
    <p:sldLayoutId id="214748519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">
            <a:extLst>
              <a:ext uri="{FF2B5EF4-FFF2-40B4-BE49-F238E27FC236}">
                <a16:creationId xmlns:a16="http://schemas.microsoft.com/office/drawing/2014/main" id="{A4910514-6FCB-3B04-FFCD-67E9368CC6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0637" y="4104218"/>
            <a:ext cx="4654096" cy="830498"/>
          </a:xfrm>
        </p:spPr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Chinmay S. Lute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494CD-9D3B-92C0-52AA-B593F4A4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923285"/>
            <a:ext cx="4654096" cy="3011431"/>
          </a:xfrm>
        </p:spPr>
        <p:txBody>
          <a:bodyPr anchor="ctr">
            <a:normAutofit/>
          </a:bodyPr>
          <a:lstStyle/>
          <a:p>
            <a:r>
              <a:rPr lang="en-GB" dirty="0"/>
              <a:t>Abstract Factory Design Pattern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8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99977-D131-89EF-DB8C-9651CA468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7396"/>
            <a:ext cx="10515600" cy="4991619"/>
          </a:xfrm>
        </p:spPr>
        <p:txBody>
          <a:bodyPr>
            <a:normAutofit/>
          </a:bodyPr>
          <a:lstStyle/>
          <a:p>
            <a:pPr algn="l"/>
            <a:r>
              <a:rPr lang="en-GB" sz="3200" dirty="0"/>
              <a:t>What is design pattern?</a:t>
            </a:r>
            <a:br>
              <a:rPr lang="en-GB" sz="3200" dirty="0"/>
            </a:br>
            <a:r>
              <a:rPr lang="en-GB" sz="1600" dirty="0"/>
              <a:t>A </a:t>
            </a:r>
            <a:r>
              <a:rPr lang="en-GB" sz="1600" b="1" dirty="0"/>
              <a:t>design pattern</a:t>
            </a:r>
            <a:r>
              <a:rPr lang="en-GB" sz="1600" dirty="0"/>
              <a:t> is a reusable solution to a common problem that occurs in software design. It provides a template or guideline for solving a particular type of problem in a specific context, making code more flexible, efficient, and easier to maintain.</a:t>
            </a:r>
            <a:br>
              <a:rPr lang="en-GB" sz="1600" dirty="0"/>
            </a:br>
            <a:br>
              <a:rPr lang="en-GB" sz="1600" dirty="0"/>
            </a:br>
            <a:br>
              <a:rPr lang="en-GB" sz="1600" dirty="0"/>
            </a:br>
            <a:br>
              <a:rPr lang="en-GB" sz="1600" dirty="0"/>
            </a:br>
            <a:r>
              <a:rPr lang="en-GB" sz="1600" dirty="0"/>
              <a:t>Different types of design patterns</a:t>
            </a:r>
            <a:br>
              <a:rPr lang="en-GB" sz="1600" dirty="0"/>
            </a:br>
            <a:r>
              <a:rPr lang="en-GB" sz="1600" dirty="0"/>
              <a:t>Creational patterns::</a:t>
            </a:r>
            <a:br>
              <a:rPr lang="en-GB" sz="1600" dirty="0"/>
            </a:br>
            <a:r>
              <a:rPr lang="en-GB" sz="1600" dirty="0"/>
              <a:t>provide object creation mechanism that promotes flexibility and reuse of existing code.</a:t>
            </a:r>
            <a:br>
              <a:rPr lang="en-GB" sz="1600" dirty="0"/>
            </a:br>
            <a:br>
              <a:rPr lang="en-GB" sz="1600" dirty="0"/>
            </a:br>
            <a:r>
              <a:rPr lang="en-GB" sz="1600" dirty="0"/>
              <a:t>Structural patterns:</a:t>
            </a:r>
            <a:br>
              <a:rPr lang="en-GB" sz="1600" dirty="0"/>
            </a:br>
            <a:r>
              <a:rPr lang="en-GB" sz="1600" dirty="0"/>
              <a:t>explains how to assemble objects and classes into larger structures while keeping structures flexible and efficient.</a:t>
            </a:r>
            <a:br>
              <a:rPr lang="en-GB" sz="1600" dirty="0"/>
            </a:br>
            <a:br>
              <a:rPr lang="en-GB" sz="1600" dirty="0"/>
            </a:br>
            <a:r>
              <a:rPr lang="en-GB" sz="1600" dirty="0" err="1"/>
              <a:t>Behavioral</a:t>
            </a:r>
            <a:r>
              <a:rPr lang="en-GB" sz="1600" dirty="0"/>
              <a:t> patterns:</a:t>
            </a:r>
            <a:br>
              <a:rPr lang="en-GB" sz="1600" dirty="0"/>
            </a:br>
            <a:r>
              <a:rPr lang="en-GB" sz="1600" dirty="0"/>
              <a:t>take care of effective communication and assignment of the responsibilities between objects.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9143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E9E45E3E-AF4E-51CE-E1C5-3C7EF60A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19" y="841457"/>
            <a:ext cx="3484881" cy="883526"/>
          </a:xfrm>
        </p:spPr>
        <p:txBody>
          <a:bodyPr anchor="t">
            <a:normAutofit/>
          </a:bodyPr>
          <a:lstStyle/>
          <a:p>
            <a:r>
              <a:rPr lang="en-IN" dirty="0"/>
              <a:t>Real-World Analogy:</a:t>
            </a:r>
            <a:endParaRPr lang="en-US" dirty="0"/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E0A35A3E-75C6-3128-11F2-180A08FEF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3" y="2381054"/>
            <a:ext cx="4106755" cy="345080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Analogy: </a:t>
            </a:r>
          </a:p>
          <a:p>
            <a:pPr marL="0" indent="0">
              <a:buNone/>
            </a:pPr>
            <a:r>
              <a:rPr lang="en-GB" dirty="0"/>
              <a:t>Imagine you're going to a furniture store to buy some furniture for your home. The store offers different "families" of furniture sets based on design styles:</a:t>
            </a:r>
          </a:p>
          <a:p>
            <a:r>
              <a:rPr lang="en-GB" dirty="0"/>
              <a:t>Modern furniture</a:t>
            </a:r>
          </a:p>
          <a:p>
            <a:r>
              <a:rPr lang="en-GB" dirty="0"/>
              <a:t>Traditional furniture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A cartoon of a person holding a phone and a couch&#10;&#10;Description automatically generated">
            <a:extLst>
              <a:ext uri="{FF2B5EF4-FFF2-40B4-BE49-F238E27FC236}">
                <a16:creationId xmlns:a16="http://schemas.microsoft.com/office/drawing/2014/main" id="{E81344EC-D2FA-F8C2-1C00-632537D98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6672" y="1309419"/>
            <a:ext cx="7126715" cy="356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37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E9E45E3E-AF4E-51CE-E1C5-3C7EF60A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19" y="841457"/>
            <a:ext cx="3484881" cy="883526"/>
          </a:xfrm>
        </p:spPr>
        <p:txBody>
          <a:bodyPr anchor="t">
            <a:normAutofit/>
          </a:bodyPr>
          <a:lstStyle/>
          <a:p>
            <a:r>
              <a:rPr lang="en-IN" dirty="0"/>
              <a:t>Why Abstract Factory?</a:t>
            </a:r>
            <a:endParaRPr lang="en-US" dirty="0"/>
          </a:p>
        </p:txBody>
      </p:sp>
      <p:pic>
        <p:nvPicPr>
          <p:cNvPr id="2054" name="Picture 6" descr="A cartoon of a person holding a phone and a couch&#10;&#10;Description automatically generated">
            <a:extLst>
              <a:ext uri="{FF2B5EF4-FFF2-40B4-BE49-F238E27FC236}">
                <a16:creationId xmlns:a16="http://schemas.microsoft.com/office/drawing/2014/main" id="{667220BE-5BEF-6D07-6852-870B552DE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6477" y="2550161"/>
            <a:ext cx="4106755" cy="263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E0A35A3E-75C6-3128-11F2-180A08FEF47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Problem:</a:t>
            </a:r>
          </a:p>
          <a:p>
            <a:pPr marL="0" indent="0">
              <a:buNone/>
            </a:pPr>
            <a:r>
              <a:rPr lang="en-GB" dirty="0"/>
              <a:t>Imagine you want to create furniture shop simulator and your code consist classes that represent:</a:t>
            </a:r>
          </a:p>
          <a:p>
            <a:pPr marL="342900" indent="-342900">
              <a:buAutoNum type="arabicPeriod"/>
            </a:pPr>
            <a:r>
              <a:rPr lang="en-GB" dirty="0"/>
              <a:t>A family of related product let say chair + sofa + </a:t>
            </a:r>
            <a:r>
              <a:rPr lang="en-GB" dirty="0" err="1"/>
              <a:t>coffeetable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Several variants of this family, for </a:t>
            </a:r>
            <a:r>
              <a:rPr lang="en-GB" dirty="0" err="1"/>
              <a:t>e.x</a:t>
            </a:r>
            <a:r>
              <a:rPr lang="en-GB" dirty="0"/>
              <a:t> chair + sofa + </a:t>
            </a:r>
            <a:r>
              <a:rPr lang="en-GB" dirty="0" err="1"/>
              <a:t>coffeetable</a:t>
            </a:r>
            <a:r>
              <a:rPr lang="en-GB" dirty="0"/>
              <a:t> are available in different variants like modern and traditional.</a:t>
            </a:r>
          </a:p>
          <a:p>
            <a:pPr marL="342900" indent="-342900">
              <a:buAutoNum type="arabicPeriod"/>
            </a:pPr>
            <a:r>
              <a:rPr lang="en-GB" dirty="0"/>
              <a:t>To solve this problem you need a way to create furniture objects so that they match other objects of the same family.</a:t>
            </a:r>
          </a:p>
          <a:p>
            <a:pPr marL="342900" indent="-342900">
              <a:buAutoNum type="arabicPeriod"/>
            </a:pPr>
            <a:r>
              <a:rPr lang="en-GB" dirty="0"/>
              <a:t>Customers get quite mad when they receive non matching furniture.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75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3600EEA-E039-E604-796B-9D43D5AD1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19" y="841457"/>
            <a:ext cx="3484881" cy="883526"/>
          </a:xfr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How </a:t>
            </a:r>
            <a:r>
              <a:rPr lang="en-US"/>
              <a:t>to implement?</a:t>
            </a:r>
            <a:endParaRPr lang="en-US" b="1" kern="1200">
              <a:ln>
                <a:noFill/>
              </a:ln>
              <a:latin typeface="Roboto Slab" pitchFamily="2" charset="0"/>
              <a:ea typeface="Roboto Slab" pitchFamily="2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65B95-E2B4-28BB-50B4-7A2066FCB888}"/>
              </a:ext>
            </a:extLst>
          </p:cNvPr>
          <p:cNvSpPr txBox="1"/>
          <p:nvPr/>
        </p:nvSpPr>
        <p:spPr>
          <a:xfrm>
            <a:off x="326477" y="2435762"/>
            <a:ext cx="5352963" cy="345080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228600" indent="-228600" defTabSz="914293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PT Sans" panose="020B0503020203020204" pitchFamily="34" charset="0"/>
                <a:cs typeface="Calibri" panose="020F0502020204030204" pitchFamily="34" charset="0"/>
              </a:rPr>
              <a:t>Abstract Factory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T Sans" panose="020B0503020203020204" pitchFamily="34" charset="0"/>
                <a:cs typeface="Calibri" panose="020F0502020204030204" pitchFamily="34" charset="0"/>
              </a:rPr>
              <a:t> is a creational design pattern that lets you produce families of related objects without specifying their concrete classes.</a:t>
            </a:r>
          </a:p>
          <a:p>
            <a:pPr marL="228600" indent="-228600" defTabSz="914293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PT Sans" panose="020B0503020203020204" pitchFamily="34" charset="0"/>
              <a:cs typeface="Calibri" panose="020F0502020204030204" pitchFamily="34" charset="0"/>
            </a:endParaRPr>
          </a:p>
          <a:p>
            <a:pPr marL="228600" indent="-228600" defTabSz="914293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PT Sans" panose="020B0503020203020204" pitchFamily="34" charset="0"/>
                <a:cs typeface="Calibri" panose="020F0502020204030204" pitchFamily="34" charset="0"/>
              </a:rPr>
              <a:t>The first thing the Abstract Factory pattern suggests is to explicitly declare interfaces for each distinct product of the product family (e.g., chair, sofa or coffee table).</a:t>
            </a:r>
          </a:p>
          <a:p>
            <a:pPr marL="228600" indent="-228600" defTabSz="914293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PT Sans" panose="020B0503020203020204" pitchFamily="34" charset="0"/>
              <a:cs typeface="Calibri" panose="020F0502020204030204" pitchFamily="34" charset="0"/>
            </a:endParaRPr>
          </a:p>
          <a:p>
            <a:pPr marL="228600" indent="-228600" defTabSz="914293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PT Sans" panose="020B0503020203020204" pitchFamily="34" charset="0"/>
                <a:cs typeface="Calibri" panose="020F0502020204030204" pitchFamily="34" charset="0"/>
              </a:rPr>
              <a:t> The next move is to declare the Abstract factory – an interface with a list of creation methods for all products that are part of product family.( </a:t>
            </a:r>
            <a:r>
              <a:rPr lang="en-US" sz="1400" dirty="0" err="1">
                <a:solidFill>
                  <a:srgbClr val="000000"/>
                </a:solidFill>
                <a:latin typeface="PT Sans" panose="020B0503020203020204" pitchFamily="34" charset="0"/>
                <a:cs typeface="Calibri" panose="020F0502020204030204" pitchFamily="34" charset="0"/>
              </a:rPr>
              <a:t>e.g</a:t>
            </a:r>
            <a:r>
              <a:rPr lang="en-US" sz="1400" dirty="0">
                <a:solidFill>
                  <a:srgbClr val="000000"/>
                </a:solidFill>
                <a:latin typeface="PT Sans" panose="020B050302020302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T Sans" panose="020B0503020203020204" pitchFamily="34" charset="0"/>
                <a:cs typeface="Calibri" panose="020F0502020204030204" pitchFamily="34" charset="0"/>
              </a:rPr>
              <a:t>createChair</a:t>
            </a:r>
            <a:r>
              <a:rPr lang="en-US" sz="1400" dirty="0">
                <a:solidFill>
                  <a:srgbClr val="000000"/>
                </a:solidFill>
                <a:latin typeface="PT Sans" panose="020B050302020302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PT Sans" panose="020B0503020203020204" pitchFamily="34" charset="0"/>
                <a:cs typeface="Calibri" panose="020F0502020204030204" pitchFamily="34" charset="0"/>
              </a:rPr>
              <a:t>createSofa</a:t>
            </a:r>
            <a:r>
              <a:rPr lang="en-US" sz="1400" dirty="0">
                <a:solidFill>
                  <a:srgbClr val="000000"/>
                </a:solidFill>
                <a:latin typeface="PT Sans" panose="020B0503020203020204" pitchFamily="34" charset="0"/>
                <a:cs typeface="Calibri" panose="020F0502020204030204" pitchFamily="34" charset="0"/>
              </a:rPr>
              <a:t> and </a:t>
            </a:r>
            <a:r>
              <a:rPr lang="en-US" sz="1400" dirty="0" err="1">
                <a:solidFill>
                  <a:srgbClr val="000000"/>
                </a:solidFill>
                <a:latin typeface="PT Sans" panose="020B0503020203020204" pitchFamily="34" charset="0"/>
                <a:cs typeface="Calibri" panose="020F0502020204030204" pitchFamily="34" charset="0"/>
              </a:rPr>
              <a:t>createCoffeeTable</a:t>
            </a:r>
            <a:r>
              <a:rPr lang="en-US" sz="1400" dirty="0">
                <a:solidFill>
                  <a:srgbClr val="000000"/>
                </a:solidFill>
                <a:latin typeface="PT Sans" panose="020B0503020203020204" pitchFamily="34" charset="0"/>
                <a:cs typeface="Calibri" panose="020F0502020204030204" pitchFamily="34" charset="0"/>
              </a:rPr>
              <a:t>)</a:t>
            </a:r>
          </a:p>
          <a:p>
            <a:pPr marL="228600" indent="-228600" defTabSz="914293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PT Sans" panose="020B0503020203020204" pitchFamily="34" charset="0"/>
              <a:cs typeface="Calibri" panose="020F0502020204030204" pitchFamily="34" charset="0"/>
            </a:endParaRPr>
          </a:p>
          <a:p>
            <a:pPr marL="228600" indent="-228600" defTabSz="914293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PT Sans" panose="020B0503020203020204" pitchFamily="34" charset="0"/>
                <a:cs typeface="Calibri" panose="020F0502020204030204" pitchFamily="34" charset="0"/>
              </a:rPr>
              <a:t>4. For each variant of a product family, we create a separate factory class based on the </a:t>
            </a:r>
            <a:r>
              <a:rPr lang="en-US" sz="1400" dirty="0" err="1">
                <a:solidFill>
                  <a:srgbClr val="000000"/>
                </a:solidFill>
                <a:latin typeface="PT Sans" panose="020B0503020203020204" pitchFamily="34" charset="0"/>
                <a:cs typeface="Calibri" panose="020F0502020204030204" pitchFamily="34" charset="0"/>
              </a:rPr>
              <a:t>AbstractFactory</a:t>
            </a:r>
            <a:r>
              <a:rPr lang="en-US" sz="1400" dirty="0">
                <a:solidFill>
                  <a:srgbClr val="000000"/>
                </a:solidFill>
                <a:latin typeface="PT Sans" panose="020B0503020203020204" pitchFamily="34" charset="0"/>
                <a:cs typeface="Calibri" panose="020F0502020204030204" pitchFamily="34" charset="0"/>
              </a:rPr>
              <a:t> interface. For example </a:t>
            </a:r>
            <a:r>
              <a:rPr lang="en-US" sz="1400" dirty="0" err="1">
                <a:solidFill>
                  <a:srgbClr val="000000"/>
                </a:solidFill>
                <a:latin typeface="PT Sans" panose="020B0503020203020204" pitchFamily="34" charset="0"/>
                <a:cs typeface="Calibri" panose="020F0502020204030204" pitchFamily="34" charset="0"/>
              </a:rPr>
              <a:t>ModernFurnitureFactory</a:t>
            </a:r>
            <a:r>
              <a:rPr lang="en-US" sz="1400" dirty="0">
                <a:solidFill>
                  <a:srgbClr val="000000"/>
                </a:solidFill>
                <a:latin typeface="PT Sans" panose="020B0503020203020204" pitchFamily="34" charset="0"/>
                <a:cs typeface="Calibri" panose="020F0502020204030204" pitchFamily="34" charset="0"/>
              </a:rPr>
              <a:t> which can only create </a:t>
            </a:r>
            <a:r>
              <a:rPr lang="en-US" sz="1400" dirty="0" err="1">
                <a:solidFill>
                  <a:srgbClr val="000000"/>
                </a:solidFill>
                <a:latin typeface="PT Sans" panose="020B0503020203020204" pitchFamily="34" charset="0"/>
                <a:cs typeface="Calibri" panose="020F0502020204030204" pitchFamily="34" charset="0"/>
              </a:rPr>
              <a:t>ModernChair</a:t>
            </a:r>
            <a:r>
              <a:rPr lang="en-US" sz="1400" dirty="0">
                <a:solidFill>
                  <a:srgbClr val="000000"/>
                </a:solidFill>
                <a:latin typeface="PT Sans" panose="020B050302020302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PT Sans" panose="020B0503020203020204" pitchFamily="34" charset="0"/>
                <a:cs typeface="Calibri" panose="020F0502020204030204" pitchFamily="34" charset="0"/>
              </a:rPr>
              <a:t>ModernSofa</a:t>
            </a:r>
            <a:r>
              <a:rPr lang="en-US" sz="1400" dirty="0">
                <a:solidFill>
                  <a:srgbClr val="000000"/>
                </a:solidFill>
                <a:latin typeface="PT Sans" panose="020B0503020203020204" pitchFamily="34" charset="0"/>
                <a:cs typeface="Calibri" panose="020F0502020204030204" pitchFamily="34" charset="0"/>
              </a:rPr>
              <a:t> and </a:t>
            </a:r>
            <a:r>
              <a:rPr lang="en-US" sz="1400" dirty="0" err="1">
                <a:solidFill>
                  <a:srgbClr val="000000"/>
                </a:solidFill>
                <a:latin typeface="PT Sans" panose="020B0503020203020204" pitchFamily="34" charset="0"/>
                <a:cs typeface="Calibri" panose="020F0502020204030204" pitchFamily="34" charset="0"/>
              </a:rPr>
              <a:t>ModernCoffeeTable</a:t>
            </a:r>
            <a:endParaRPr lang="en-US" sz="1400" dirty="0">
              <a:solidFill>
                <a:srgbClr val="000000"/>
              </a:solidFill>
              <a:latin typeface="PT Sans" panose="020B0503020203020204" pitchFamily="34" charset="0"/>
              <a:cs typeface="Calibri" panose="020F0502020204030204" pitchFamily="34" charset="0"/>
            </a:endParaRPr>
          </a:p>
          <a:p>
            <a:pPr marL="228600" indent="-228600" defTabSz="914293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000000"/>
              </a:solidFill>
              <a:effectLst/>
              <a:latin typeface="PT Sans" panose="020B050302020302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58CB90BF-86D3-E570-55F6-8E756B322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81576" y="841457"/>
            <a:ext cx="6183947" cy="4298269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50723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3600EEA-E039-E604-796B-9D43D5AD1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b="1" kern="1200">
                <a:ln>
                  <a:noFill/>
                </a:ln>
              </a:rPr>
              <a:t>Structure</a:t>
            </a:r>
          </a:p>
        </p:txBody>
      </p:sp>
      <p:pic>
        <p:nvPicPr>
          <p:cNvPr id="4100" name="Picture 4" descr="A diagram of a product&#10;&#10;Description automatically generated">
            <a:extLst>
              <a:ext uri="{FF2B5EF4-FFF2-40B4-BE49-F238E27FC236}">
                <a16:creationId xmlns:a16="http://schemas.microsoft.com/office/drawing/2014/main" id="{DBC414D1-A59D-EE3B-694D-0C292FAAE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49933" y="1290106"/>
            <a:ext cx="7292134" cy="455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065B95-E2B4-28BB-50B4-7A2066FCB888}"/>
              </a:ext>
            </a:extLst>
          </p:cNvPr>
          <p:cNvSpPr txBox="1"/>
          <p:nvPr/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16000" indent="-216000" defTabSz="914293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82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E9E45E3E-AF4E-51CE-E1C5-3C7EF60A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19" y="841457"/>
            <a:ext cx="3484881" cy="883526"/>
          </a:xfrm>
        </p:spPr>
        <p:txBody>
          <a:bodyPr anchor="t">
            <a:normAutofit/>
          </a:bodyPr>
          <a:lstStyle/>
          <a:p>
            <a:r>
              <a:rPr lang="en-IN" dirty="0"/>
              <a:t>Pros and Cons</a:t>
            </a:r>
            <a:endParaRPr lang="en-US" dirty="0"/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E0A35A3E-75C6-3128-11F2-180A08FEF47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54880" y="334505"/>
            <a:ext cx="7108507" cy="522301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GB" sz="1900" dirty="0">
              <a:latin typeface="PT Sans" panose="020B0503020203020204" pitchFamily="34" charset="0"/>
            </a:endParaRPr>
          </a:p>
          <a:p>
            <a:pPr marL="0" indent="0">
              <a:buNone/>
            </a:pPr>
            <a:r>
              <a:rPr lang="en-GB" sz="1900" b="1" dirty="0">
                <a:latin typeface="PT Sans" panose="020B0503020203020204" pitchFamily="34" charset="0"/>
              </a:rPr>
              <a:t>Pros:</a:t>
            </a:r>
          </a:p>
          <a:p>
            <a:r>
              <a:rPr lang="en-GB" sz="1900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You can be sure that the products you’re getting from a factory are compatible with each other.</a:t>
            </a:r>
            <a:endParaRPr lang="en-GB" sz="1900" b="1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r>
              <a:rPr lang="en-GB" sz="1900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You avoid tight coupling between concrete products and client code.</a:t>
            </a:r>
            <a:endParaRPr lang="en-GB" sz="1900" b="1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endParaRPr lang="en-GB" sz="1900" b="1" dirty="0">
              <a:latin typeface="PT Sans" panose="020B0503020203020204" pitchFamily="34" charset="0"/>
            </a:endParaRPr>
          </a:p>
          <a:p>
            <a:r>
              <a:rPr lang="en-GB" sz="1900" b="1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</a:t>
            </a:r>
            <a:r>
              <a:rPr lang="en-GB" sz="1900" b="1" i="1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Single Responsibility Principle</a:t>
            </a:r>
            <a:r>
              <a:rPr lang="en-GB" sz="1900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. You can extract the product creation code into one place, making the code easier to support.</a:t>
            </a:r>
          </a:p>
          <a:p>
            <a:r>
              <a:rPr lang="en-GB" sz="1900" b="1" dirty="0">
                <a:latin typeface="PT Sans" panose="020B0503020203020204" pitchFamily="34" charset="0"/>
              </a:rPr>
              <a:t>	</a:t>
            </a:r>
          </a:p>
          <a:p>
            <a:r>
              <a:rPr lang="en-GB" sz="1900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</a:t>
            </a:r>
            <a:r>
              <a:rPr lang="en-GB" sz="1900" b="1" i="1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Open/Closed Principle</a:t>
            </a:r>
            <a:r>
              <a:rPr lang="en-GB" sz="1900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. You can introduce new variants of products without breaking existing client code.</a:t>
            </a:r>
          </a:p>
          <a:p>
            <a:pPr marL="0" indent="0">
              <a:buNone/>
            </a:pPr>
            <a:endParaRPr lang="en-GB" sz="1900" b="1" dirty="0">
              <a:latin typeface="PT Sans" panose="020B0503020203020204" pitchFamily="34" charset="0"/>
            </a:endParaRPr>
          </a:p>
          <a:p>
            <a:pPr marL="0" indent="0">
              <a:buNone/>
            </a:pPr>
            <a:r>
              <a:rPr lang="en-GB" sz="1900" dirty="0">
                <a:latin typeface="PT Sans" panose="020B0503020203020204" pitchFamily="34" charset="0"/>
              </a:rPr>
              <a:t>Cons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The code may become more complicated than it should be, since a lot of new interfaces and classes are introduced along with the pattern.</a:t>
            </a:r>
          </a:p>
          <a:p>
            <a:endParaRPr lang="en-GB" sz="1900" dirty="0">
              <a:latin typeface="PT Sans" panose="020B0503020203020204" pitchFamily="34" charset="0"/>
            </a:endParaRPr>
          </a:p>
          <a:p>
            <a:pPr marL="0" indent="0">
              <a:buNone/>
            </a:pPr>
            <a:endParaRPr lang="en-GB" sz="1900" dirty="0">
              <a:latin typeface="PT Sans" panose="020B0503020203020204" pitchFamily="34" charset="0"/>
            </a:endParaRPr>
          </a:p>
          <a:p>
            <a:pPr marL="0" indent="0">
              <a:buNone/>
            </a:pPr>
            <a:endParaRPr lang="en-GB" sz="1900" dirty="0">
              <a:latin typeface="PT Sans" panose="020B0503020203020204" pitchFamily="34" charset="0"/>
            </a:endParaRPr>
          </a:p>
          <a:p>
            <a:pPr marL="0" indent="0">
              <a:buNone/>
            </a:pPr>
            <a:endParaRPr lang="en-US" sz="1900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43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3600EEA-E039-E604-796B-9D43D5AD1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b="1" kern="1200" dirty="0">
                <a:ln>
                  <a:noFill/>
                </a:ln>
              </a:rPr>
              <a:t>Thankyou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65B95-E2B4-28BB-50B4-7A2066FCB888}"/>
              </a:ext>
            </a:extLst>
          </p:cNvPr>
          <p:cNvSpPr txBox="1"/>
          <p:nvPr/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16000" indent="-216000" defTabSz="914293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50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_Simplify-Healthcare-EXTERNAL-2020%20%5bNEW%5d">
  <a:themeElements>
    <a:clrScheme name="Custom 3">
      <a:dk1>
        <a:srgbClr val="013668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456A67E-F849-432F-ADEF-C503FB0DE445}"/>
    </a:ext>
  </a:extLst>
</a:theme>
</file>

<file path=ppt/theme/theme10.xml><?xml version="1.0" encoding="utf-8"?>
<a:theme xmlns:a="http://schemas.openxmlformats.org/drawingml/2006/main" name="Experience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1D4FDC96-7D63-444B-B63C-EDD22D3B4BEE}"/>
    </a:ext>
  </a:extLst>
</a:theme>
</file>

<file path=ppt/theme/theme11.xml><?xml version="1.0" encoding="utf-8"?>
<a:theme xmlns:a="http://schemas.openxmlformats.org/drawingml/2006/main" name="Claims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2DEEF2F-3299-468A-83FA-145F686757F0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F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B9D1D98-97CB-4B71-96A5-EE0EA728875C}"/>
    </a:ext>
  </a:extLst>
</a:theme>
</file>

<file path=ppt/theme/theme3.xml><?xml version="1.0" encoding="utf-8"?>
<a:theme xmlns:a="http://schemas.openxmlformats.org/drawingml/2006/main" name="Benefits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3CF6CD24-9E8D-45A4-829A-E51B98EDA912}"/>
    </a:ext>
  </a:extLst>
</a:theme>
</file>

<file path=ppt/theme/theme4.xml><?xml version="1.0" encoding="utf-8"?>
<a:theme xmlns:a="http://schemas.openxmlformats.org/drawingml/2006/main" name="Benefits1.ACA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92FDCB44-7444-46A6-B49E-0132A230A1E1}"/>
    </a:ext>
  </a:extLst>
</a:theme>
</file>

<file path=ppt/theme/theme5.xml><?xml version="1.0" encoding="utf-8"?>
<a:theme xmlns:a="http://schemas.openxmlformats.org/drawingml/2006/main" name="Benefits1.Group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F199B65F-52C6-477F-931D-D78656A1955C}"/>
    </a:ext>
  </a:extLst>
</a:theme>
</file>

<file path=ppt/theme/theme6.xml><?xml version="1.0" encoding="utf-8"?>
<a:theme xmlns:a="http://schemas.openxmlformats.org/drawingml/2006/main" name="Benefits1.Medicare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7588A152-B16D-4702-8602-19973E1B3235}"/>
    </a:ext>
  </a:extLst>
</a:theme>
</file>

<file path=ppt/theme/theme7.xml><?xml version="1.0" encoding="utf-8"?>
<a:theme xmlns:a="http://schemas.openxmlformats.org/drawingml/2006/main" name="Benefits1.Medicaid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DE463613-51F8-43C4-862D-BD29D8F2550D}"/>
    </a:ext>
  </a:extLst>
</a:theme>
</file>

<file path=ppt/theme/theme8.xml><?xml version="1.0" encoding="utf-8"?>
<a:theme xmlns:a="http://schemas.openxmlformats.org/drawingml/2006/main" name="Provider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F2AAA809-DA02-473F-8E50-D8072AF1C24B}"/>
    </a:ext>
  </a:extLst>
</a:theme>
</file>

<file path=ppt/theme/theme9.xml><?xml version="1.0" encoding="utf-8"?>
<a:theme xmlns:a="http://schemas.openxmlformats.org/drawingml/2006/main" name="Service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A1A2D385-1370-4DED-A1A7-7B796A32EC0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94bbef5-940d-4b6a-b370-f1a0fe60494b">
      <Terms xmlns="http://schemas.microsoft.com/office/infopath/2007/PartnerControls"/>
    </lcf76f155ced4ddcb4097134ff3c332f>
    <TaxCatchAll xmlns="230ac05f-cdfc-4a33-a344-43aea5a182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4053B617F2874B9E19DB82196D111A" ma:contentTypeVersion="18" ma:contentTypeDescription="Create a new document." ma:contentTypeScope="" ma:versionID="5e740a9fbbdfa56ff9d9b7e2e480880c">
  <xsd:schema xmlns:xsd="http://www.w3.org/2001/XMLSchema" xmlns:xs="http://www.w3.org/2001/XMLSchema" xmlns:p="http://schemas.microsoft.com/office/2006/metadata/properties" xmlns:ns2="f94bbef5-940d-4b6a-b370-f1a0fe60494b" xmlns:ns3="265b25eb-dcb0-480c-a9eb-8e2a9c6ec334" xmlns:ns4="230ac05f-cdfc-4a33-a344-43aea5a182b7" targetNamespace="http://schemas.microsoft.com/office/2006/metadata/properties" ma:root="true" ma:fieldsID="e07780f38d255f04b8761cf989680e9a" ns2:_="" ns3:_="" ns4:_="">
    <xsd:import namespace="f94bbef5-940d-4b6a-b370-f1a0fe60494b"/>
    <xsd:import namespace="265b25eb-dcb0-480c-a9eb-8e2a9c6ec334"/>
    <xsd:import namespace="230ac05f-cdfc-4a33-a344-43aea5a182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4bbef5-940d-4b6a-b370-f1a0fe6049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574ce155-c195-4c58-b373-b1ad4c0f5d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5b25eb-dcb0-480c-a9eb-8e2a9c6ec33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ac05f-cdfc-4a33-a344-43aea5a182b7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80589cf1-9869-4a35-8fe6-786a08bd6975}" ma:internalName="TaxCatchAll" ma:showField="CatchAllData" ma:web="230ac05f-cdfc-4a33-a344-43aea5a182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545A13-B5D3-4572-A539-F7864BA665FD}">
  <ds:schemaRefs>
    <ds:schemaRef ds:uri="265b25eb-dcb0-480c-a9eb-8e2a9c6ec334"/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230ac05f-cdfc-4a33-a344-43aea5a182b7"/>
    <ds:schemaRef ds:uri="f94bbef5-940d-4b6a-b370-f1a0fe60494b"/>
  </ds:schemaRefs>
</ds:datastoreItem>
</file>

<file path=customXml/itemProps2.xml><?xml version="1.0" encoding="utf-8"?>
<ds:datastoreItem xmlns:ds="http://schemas.openxmlformats.org/officeDocument/2006/customXml" ds:itemID="{C1DC5CDB-FCDD-4A6D-9C92-1A12AEFD8A01}">
  <ds:schemaRefs>
    <ds:schemaRef ds:uri="230ac05f-cdfc-4a33-a344-43aea5a182b7"/>
    <ds:schemaRef ds:uri="265b25eb-dcb0-480c-a9eb-8e2a9c6ec334"/>
    <ds:schemaRef ds:uri="f94bbef5-940d-4b6a-b370-f1a0fe6049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E2B5430-F9DC-4C21-8E6E-2951643048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MS PowerPoint Template-2024 (1)</Template>
  <TotalTime>103</TotalTime>
  <Words>498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8</vt:i4>
      </vt:variant>
    </vt:vector>
  </HeadingPairs>
  <TitlesOfParts>
    <vt:vector size="25" baseType="lpstr">
      <vt:lpstr>Arial</vt:lpstr>
      <vt:lpstr>Calibri</vt:lpstr>
      <vt:lpstr>Courier New</vt:lpstr>
      <vt:lpstr>PT Sans</vt:lpstr>
      <vt:lpstr>Roboto Slab</vt:lpstr>
      <vt:lpstr>Wingdings</vt:lpstr>
      <vt:lpstr>3_Simplify-Healthcare-EXTERNAL-2020%20%5bNEW%5d</vt:lpstr>
      <vt:lpstr>SAF</vt:lpstr>
      <vt:lpstr>Benefits1</vt:lpstr>
      <vt:lpstr>Benefits1.ACA</vt:lpstr>
      <vt:lpstr>Benefits1.Group</vt:lpstr>
      <vt:lpstr>Benefits1.Medicare</vt:lpstr>
      <vt:lpstr>Benefits1.Medicaid</vt:lpstr>
      <vt:lpstr>Provider1</vt:lpstr>
      <vt:lpstr>Service1</vt:lpstr>
      <vt:lpstr>Experience1</vt:lpstr>
      <vt:lpstr>Claims1</vt:lpstr>
      <vt:lpstr>Abstract Factory Design Pattern</vt:lpstr>
      <vt:lpstr>What is design pattern? A design pattern is a reusable solution to a common problem that occurs in software design. It provides a template or guideline for solving a particular type of problem in a specific context, making code more flexible, efficient, and easier to maintain.    Different types of design patterns Creational patterns:: provide object creation mechanism that promotes flexibility and reuse of existing code.  Structural patterns: explains how to assemble objects and classes into larger structures while keeping structures flexible and efficient.  Behavioral patterns: take care of effective communication and assignment of the responsibilities between objects.</vt:lpstr>
      <vt:lpstr>Real-World Analogy:</vt:lpstr>
      <vt:lpstr>Why Abstract Factory?</vt:lpstr>
      <vt:lpstr>How to implement?</vt:lpstr>
      <vt:lpstr>Structure</vt:lpstr>
      <vt:lpstr>Pros and Cons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Chinmay Lute</dc:creator>
  <cp:lastModifiedBy>Chinmay Lute</cp:lastModifiedBy>
  <cp:revision>2</cp:revision>
  <dcterms:created xsi:type="dcterms:W3CDTF">2024-12-10T16:43:47Z</dcterms:created>
  <dcterms:modified xsi:type="dcterms:W3CDTF">2024-12-11T05:40:28Z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0x010100394053B617F2874B9E19DB82196D111A</vt:lpwstr>
  </property>
  <property fmtid="{D5CDD505-2E9C-101B-9397-08002B2CF9AE}" pid="3" name="AuthorIds_UIVersion_512">
    <vt:lpwstr>6</vt:lpwstr>
  </property>
  <property fmtid="{D5CDD505-2E9C-101B-9397-08002B2CF9AE}" pid="4" name="AuthorIds_UIVersion_1024">
    <vt:lpwstr>6</vt:lpwstr>
  </property>
  <property fmtid="{D5CDD505-2E9C-101B-9397-08002B2CF9AE}" pid="5" name="MediaServiceImageTags">
    <vt:lpwstr/>
  </property>
</Properties>
</file>