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787" r:id="rId17"/>
    <p:sldId id="667" r:id="rId18"/>
    <p:sldId id="780" r:id="rId19"/>
    <p:sldId id="788" r:id="rId20"/>
    <p:sldId id="789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2" autoAdjust="0"/>
    <p:restoredTop sz="94660"/>
  </p:normalViewPr>
  <p:slideViewPr>
    <p:cSldViewPr snapToGrid="0">
      <p:cViewPr>
        <p:scale>
          <a:sx n="89" d="100"/>
          <a:sy n="89" d="100"/>
        </p:scale>
        <p:origin x="110" y="125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Tejas Waydande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6180715" cy="3011431"/>
          </a:xfrm>
        </p:spPr>
        <p:txBody>
          <a:bodyPr/>
          <a:lstStyle/>
          <a:p>
            <a:r>
              <a:rPr lang="en-GB" dirty="0"/>
              <a:t>Mediator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61" y="708175"/>
            <a:ext cx="11534776" cy="632882"/>
          </a:xfrm>
        </p:spPr>
        <p:txBody>
          <a:bodyPr>
            <a:normAutofit/>
          </a:bodyPr>
          <a:lstStyle/>
          <a:p>
            <a:r>
              <a:rPr lang="en-GB" dirty="0">
                <a:latin typeface="PT Sans" panose="020B0503020203020204" pitchFamily="34" charset="0"/>
              </a:rPr>
              <a:t>What is Mediator?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605A0-14FF-20FC-BD19-6202A73B6027}"/>
              </a:ext>
            </a:extLst>
          </p:cNvPr>
          <p:cNvSpPr txBox="1"/>
          <p:nvPr/>
        </p:nvSpPr>
        <p:spPr>
          <a:xfrm>
            <a:off x="7435970" y="1859339"/>
            <a:ext cx="38089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Mediator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behavioral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design pattern that lets you reduce chaotic dependencies between objects. The pattern restricts direct communications between the objects and forces them to collaborate only via a mediator 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A cartoon of a person holding a magnifying glass and a car with trees and a road&#10;&#10;Description automatically generated">
            <a:extLst>
              <a:ext uri="{FF2B5EF4-FFF2-40B4-BE49-F238E27FC236}">
                <a16:creationId xmlns:a16="http://schemas.microsoft.com/office/drawing/2014/main" id="{A7411E59-274D-DA09-8EE4-EE9FD823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4" y="1465659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63C-0382-2923-D8BB-07057C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PT Sans" panose="020B0503020203020204" pitchFamily="34" charset="0"/>
              </a:rPr>
              <a:t>Components of the Mediator Design Pattern:</a:t>
            </a:r>
            <a:br>
              <a:rPr lang="en-GB" dirty="0">
                <a:latin typeface="PT Sans" panose="020B0503020203020204" pitchFamily="34" charset="0"/>
              </a:rPr>
            </a:b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04C5-A14F-17B8-4D23-386322DE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85" y="1290106"/>
            <a:ext cx="10412083" cy="4557584"/>
          </a:xfrm>
        </p:spPr>
        <p:txBody>
          <a:bodyPr/>
          <a:lstStyle/>
          <a:p>
            <a:r>
              <a:rPr lang="en-GB" sz="1800" b="1" dirty="0">
                <a:latin typeface="PT Sans" panose="020B0503020203020204" pitchFamily="34" charset="0"/>
              </a:rPr>
              <a:t>Mediator</a:t>
            </a:r>
            <a:r>
              <a:rPr lang="en-GB" sz="1800" dirty="0">
                <a:latin typeface="PT Sans" panose="020B0503020203020204" pitchFamily="34" charset="0"/>
              </a:rPr>
              <a:t>: Defines the communication interface to coordinate interactions between objects, centralizing control and promoting loose coupling.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Colleague</a:t>
            </a:r>
            <a:r>
              <a:rPr lang="en-GB" sz="1800" dirty="0">
                <a:latin typeface="PT Sans" panose="020B0503020203020204" pitchFamily="34" charset="0"/>
              </a:rPr>
              <a:t>: Components that interact only through the Mediator, ensuring isolation and flexibility.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Concrete Mediator</a:t>
            </a:r>
            <a:r>
              <a:rPr lang="en-GB" sz="1800" dirty="0">
                <a:latin typeface="PT Sans" panose="020B0503020203020204" pitchFamily="34" charset="0"/>
              </a:rPr>
              <a:t>: Implements the Mediator, managing and coordinating interactions among specific colleagues.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Concrete Colleague</a:t>
            </a:r>
            <a:r>
              <a:rPr lang="en-GB" sz="1800" dirty="0">
                <a:latin typeface="PT Sans" panose="020B0503020203020204" pitchFamily="34" charset="0"/>
              </a:rPr>
              <a:t>: Specific implementations of Colleague, relying on the Mediator for communication, avoiding direct dependencies.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1" y="493983"/>
            <a:ext cx="6831313" cy="632882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PT Sans" panose="020B0503020203020204" pitchFamily="34" charset="0"/>
                <a:cs typeface="Times New Roman" panose="02020603050405020304" pitchFamily="18" charset="0"/>
              </a:rPr>
              <a:t>How components are interacting with each other ?</a:t>
            </a:r>
            <a:endParaRPr lang="en-IN" sz="2400" dirty="0">
              <a:solidFill>
                <a:schemeClr val="tx1"/>
              </a:solidFill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1126865"/>
            <a:ext cx="61635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 Concrete Colleague object sends a message or notification to the Concrete Mediator when it needs to communicate with another colleague.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Concrete Mediator receives the message and determines how to coordinate the interaction between the specific Concrete Colleague objects involved.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Concrete Mediator may then invoke methods on the Concrete Colleague objects to facilitate their communication.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Colleague objects interact indirectly through the Concrete Mediator, maintaining loose coupling and avoiding direct dependencies.</a:t>
            </a:r>
          </a:p>
        </p:txBody>
      </p:sp>
      <p:pic>
        <p:nvPicPr>
          <p:cNvPr id="3" name="Picture 2" descr="A diagram of mediator design process&#10;&#10;Description automatically generated">
            <a:extLst>
              <a:ext uri="{FF2B5EF4-FFF2-40B4-BE49-F238E27FC236}">
                <a16:creationId xmlns:a16="http://schemas.microsoft.com/office/drawing/2014/main" id="{AFA37245-113C-ADA1-4966-55DA5B51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5651" r="10253" b="2"/>
          <a:stretch/>
        </p:blipFill>
        <p:spPr>
          <a:xfrm>
            <a:off x="515295" y="1034991"/>
            <a:ext cx="4997826" cy="50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861048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PT Sans" panose="020B0503020203020204" pitchFamily="34" charset="0"/>
                <a:cs typeface="Times New Roman" panose="02020603050405020304" pitchFamily="18" charset="0"/>
              </a:rPr>
              <a:t>Real-World Analogy:</a:t>
            </a:r>
            <a:endParaRPr lang="en-US" sz="2500" dirty="0">
              <a:solidFill>
                <a:schemeClr val="tx1"/>
              </a:solidFill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3346" y="1913766"/>
            <a:ext cx="56523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cs typeface="Times New Roman" panose="02020603050405020304" pitchFamily="18" charset="0"/>
              </a:rPr>
              <a:t>Aircraft pilots don’t talk to each other directly when deciding who gets to land their plane next. All communication goes through the control tower.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GB" altLang="en-US" dirty="0">
              <a:latin typeface="PT Sans" panose="020B0503020203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cs typeface="Times New Roman" panose="02020603050405020304" pitchFamily="18" charset="0"/>
              </a:rPr>
              <a:t>The air traffic control tower acts as a mediator, facilitating communication between airplanes. This ensures that all airplanes are aware of each other’s positions and intentions.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plane&#10;&#10;Description automatically generated">
            <a:extLst>
              <a:ext uri="{FF2B5EF4-FFF2-40B4-BE49-F238E27FC236}">
                <a16:creationId xmlns:a16="http://schemas.microsoft.com/office/drawing/2014/main" id="{000C7B5D-3DE7-CFAC-5203-330E879E4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8" y="1813831"/>
            <a:ext cx="4607650" cy="2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A202-1C6D-37AE-A4C3-D500CE0B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PT Sans" panose="020B0503020203020204" pitchFamily="34" charset="0"/>
              </a:rPr>
              <a:t>When to use the Mediator Design Pattern?</a:t>
            </a:r>
            <a:br>
              <a:rPr lang="en-GB" dirty="0">
                <a:latin typeface="PT Sans" panose="020B0503020203020204" pitchFamily="34" charset="0"/>
              </a:rPr>
            </a:b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EECB-EF04-5E69-8B44-622663C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307359"/>
            <a:ext cx="10600023" cy="45575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Complex Communication</a:t>
            </a:r>
            <a:r>
              <a:rPr lang="en-GB" dirty="0"/>
              <a:t>: Your system involves a set of objects that need to communicate with each other in a complex manner, and you want to avoid direct dependencies between them.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Loose Coupling</a:t>
            </a:r>
            <a:r>
              <a:rPr lang="en-GB" dirty="0"/>
              <a:t>: You want to promote loose coupling between objects, allowing them to interact without knowing the details of each other’s implementations.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Centralized Control</a:t>
            </a:r>
            <a:r>
              <a:rPr lang="en-GB" dirty="0"/>
              <a:t>: You need a centralized mechanism to coordinate and control the interactions between objects, ensuring a more organized and maintainable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Changes in </a:t>
            </a:r>
            <a:r>
              <a:rPr lang="en-GB" b="1" dirty="0" err="1"/>
              <a:t>Behavior</a:t>
            </a:r>
            <a:r>
              <a:rPr lang="en-GB" dirty="0"/>
              <a:t>: You anticipate changes in the </a:t>
            </a:r>
            <a:r>
              <a:rPr lang="en-GB" dirty="0" err="1"/>
              <a:t>behavior</a:t>
            </a:r>
            <a:r>
              <a:rPr lang="en-GB" dirty="0"/>
              <a:t> of components, and you want to encapsulate these changes within the mediator, preventing widespread modifications.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Enhanced Reusability</a:t>
            </a:r>
            <a:r>
              <a:rPr lang="en-GB" dirty="0"/>
              <a:t>: You want to reuse individual components in different contexts without altering their internal logic or communication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5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A302-9348-62CE-9D9E-3B3EF493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7" y="3877752"/>
            <a:ext cx="11534776" cy="632882"/>
          </a:xfrm>
        </p:spPr>
        <p:txBody>
          <a:bodyPr/>
          <a:lstStyle/>
          <a:p>
            <a:r>
              <a:rPr lang="en-GB" dirty="0">
                <a:latin typeface="PT Sans" panose="020B0503020203020204" pitchFamily="34" charset="0"/>
              </a:rPr>
              <a:t>Cons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B9CC-E74F-A19D-1562-08218BB9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577" y="4510634"/>
            <a:ext cx="9712535" cy="1302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Over time a mediator can evolve into a God Object.</a:t>
            </a:r>
            <a:endParaRPr lang="en-IN" sz="1800" dirty="0">
              <a:latin typeface="PT Sans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4F78F7-EE84-841F-2336-777D0ADC415E}"/>
              </a:ext>
            </a:extLst>
          </p:cNvPr>
          <p:cNvSpPr txBox="1">
            <a:spLocks/>
          </p:cNvSpPr>
          <p:nvPr/>
        </p:nvSpPr>
        <p:spPr>
          <a:xfrm>
            <a:off x="734457" y="518643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29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GB" dirty="0">
                <a:latin typeface="PT Sans" panose="020B0503020203020204" pitchFamily="34" charset="0"/>
              </a:rPr>
              <a:t>Pros :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44F99E-E3A4-2340-DC96-8C190CA655EC}"/>
              </a:ext>
            </a:extLst>
          </p:cNvPr>
          <p:cNvSpPr txBox="1">
            <a:spLocks/>
          </p:cNvSpPr>
          <p:nvPr/>
        </p:nvSpPr>
        <p:spPr>
          <a:xfrm>
            <a:off x="1645578" y="1250349"/>
            <a:ext cx="9712535" cy="24297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03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8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6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1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Single Responsibility Principle. You can extract the communications between various components into a single place, making it easier to comprehend and maintain.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Open/Closed Principle. You can introduce new mediators without having to change the actual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You can reduce coupling between various components of a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You can reuse individual components more easily.</a:t>
            </a:r>
            <a:endParaRPr lang="en-IN" sz="18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106</TotalTime>
  <Words>537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Mediator Design Pattern</vt:lpstr>
      <vt:lpstr>What is Mediator?</vt:lpstr>
      <vt:lpstr>Components of the Mediator Design Pattern: </vt:lpstr>
      <vt:lpstr>How components are interacting with each other ?</vt:lpstr>
      <vt:lpstr>Real-World Analogy:</vt:lpstr>
      <vt:lpstr>When to use the Mediator Design Pattern? </vt:lpstr>
      <vt:lpstr>Cons: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Waydande</dc:creator>
  <cp:lastModifiedBy>Tejas Waydande</cp:lastModifiedBy>
  <cp:revision>1</cp:revision>
  <dcterms:created xsi:type="dcterms:W3CDTF">2024-12-10T19:25:17Z</dcterms:created>
  <dcterms:modified xsi:type="dcterms:W3CDTF">2024-12-10T21:11:57Z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