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2"/>
  </p:notesMasterIdLst>
  <p:handoutMasterIdLst>
    <p:handoutMasterId r:id="rId23"/>
  </p:handoutMasterIdLst>
  <p:sldIdLst>
    <p:sldId id="664" r:id="rId15"/>
    <p:sldId id="785" r:id="rId16"/>
    <p:sldId id="786" r:id="rId17"/>
    <p:sldId id="783" r:id="rId18"/>
    <p:sldId id="780" r:id="rId19"/>
    <p:sldId id="784" r:id="rId20"/>
    <p:sldId id="6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25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2.sv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12" Type="http://schemas.openxmlformats.org/officeDocument/2006/relationships/image" Target="../media/image41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39" y="829154"/>
            <a:ext cx="5753431" cy="2388500"/>
          </a:xfrm>
        </p:spPr>
        <p:txBody>
          <a:bodyPr/>
          <a:lstStyle/>
          <a:p>
            <a:r>
              <a:rPr lang="en-GB" dirty="0"/>
              <a:t>Dependency Injection in ASP.NET Core</a:t>
            </a:r>
            <a:endParaRPr lang="en-IN" dirty="0"/>
          </a:p>
        </p:txBody>
      </p:sp>
      <p:pic>
        <p:nvPicPr>
          <p:cNvPr id="10" name="Content Placeholder 9" descr="A syringe with a yellow and orange substance&#10;&#10;Description automatically generated">
            <a:extLst>
              <a:ext uri="{FF2B5EF4-FFF2-40B4-BE49-F238E27FC236}">
                <a16:creationId xmlns:a16="http://schemas.microsoft.com/office/drawing/2014/main" id="{EA04BA4A-2690-C031-66FC-F6AAE087F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9" y="2836644"/>
            <a:ext cx="4909466" cy="22632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463B4-0C7A-DF3B-9E41-922D15069B06}"/>
              </a:ext>
            </a:extLst>
          </p:cNvPr>
          <p:cNvSpPr txBox="1"/>
          <p:nvPr/>
        </p:nvSpPr>
        <p:spPr>
          <a:xfrm>
            <a:off x="1660857" y="5323084"/>
            <a:ext cx="346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Rajsing S. </a:t>
            </a:r>
            <a:r>
              <a:rPr lang="en-GB" b="1" dirty="0"/>
              <a:t>Jadhav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i="0" kern="1200">
                <a:ln>
                  <a:noFill/>
                </a:ln>
                <a:effectLst/>
                <a:latin typeface="Roboto Slab" pitchFamily="2" charset="0"/>
                <a:ea typeface="Roboto Slab" pitchFamily="2" charset="0"/>
                <a:cs typeface="Calibri" panose="020F0502020204030204" pitchFamily="34" charset="0"/>
              </a:rPr>
              <a:t>What is Dependency Injection?</a:t>
            </a:r>
            <a:br>
              <a:rPr lang="en-US" sz="2000" b="1" i="0" kern="1200">
                <a:ln>
                  <a:noFill/>
                </a:ln>
                <a:effectLst/>
                <a:latin typeface="Roboto Slab" pitchFamily="2" charset="0"/>
                <a:ea typeface="Roboto Slab" pitchFamily="2" charset="0"/>
                <a:cs typeface="Calibri" panose="020F0502020204030204" pitchFamily="34" charset="0"/>
              </a:rPr>
            </a:br>
            <a:endParaRPr lang="en-US" sz="2000" b="1" kern="1200">
              <a:ln>
                <a:noFill/>
              </a:ln>
              <a:latin typeface="Roboto Slab" pitchFamily="2" charset="0"/>
              <a:ea typeface="Roboto Slab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43FC7-6940-1486-224D-7B561B41F5E8}"/>
              </a:ext>
            </a:extLst>
          </p:cNvPr>
          <p:cNvSpPr txBox="1"/>
          <p:nvPr/>
        </p:nvSpPr>
        <p:spPr>
          <a:xfrm>
            <a:off x="4803494" y="613458"/>
            <a:ext cx="70258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(DI)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design pattern that allows a class to receive its dependencies rather than creating them itself. This pattern is one of the key concepts used to achieve Inversion of Control (IoC).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of Control (IoC):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a shift in the control of flow from the application to an external entity (in this case, the dependency injection container). Instead of a class creating its dependencies, they are provided externally.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Principles: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Decoupling: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decouples components and services from each other. A class doesn't need to know how to create its dependencies, reducing tight coupling. This makes the code easier to modify, test, and maintain.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Concerns (SoC):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promotes the separation of responsibilities, which leads to cleaner and more organized code. The class focuses on its primary responsibility, while its dependencies are provided from external sources.</a:t>
            </a:r>
          </a:p>
          <a:p>
            <a:endParaRPr lang="en-IN" dirty="0"/>
          </a:p>
        </p:txBody>
      </p:sp>
      <p:pic>
        <p:nvPicPr>
          <p:cNvPr id="9" name="Picture 8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F2E570AA-8A1A-F373-9928-2305E692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7" y="2329287"/>
            <a:ext cx="3900668" cy="35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54029"/>
            <a:ext cx="5557736" cy="63288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810424"/>
            <a:ext cx="616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22A90-61F0-DB31-942B-60F154695331}"/>
              </a:ext>
            </a:extLst>
          </p:cNvPr>
          <p:cNvSpPr txBox="1"/>
          <p:nvPr/>
        </p:nvSpPr>
        <p:spPr>
          <a:xfrm>
            <a:off x="265552" y="1101566"/>
            <a:ext cx="5767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Constructor Injection (Most Common in ASP.NET 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Dependencies are provided through the class constructor when it’s instantiated.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</a:t>
            </a:r>
            <a:r>
              <a:rPr lang="en-GB" dirty="0"/>
              <a:t>: Common in </a:t>
            </a:r>
            <a:r>
              <a:rPr lang="en-GB" b="1" dirty="0"/>
              <a:t>controllers</a:t>
            </a:r>
            <a:r>
              <a:rPr lang="en-GB" dirty="0"/>
              <a:t> to receive services like business logic, data access, and logging.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9E909-9462-E575-2D8B-D12D81EDE89B}"/>
              </a:ext>
            </a:extLst>
          </p:cNvPr>
          <p:cNvSpPr txBox="1"/>
          <p:nvPr/>
        </p:nvSpPr>
        <p:spPr>
          <a:xfrm>
            <a:off x="223786" y="3706976"/>
            <a:ext cx="5809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Property Injection (Less Common but Useful)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Dependencies are injected through </a:t>
            </a:r>
            <a:r>
              <a:rPr lang="en-GB" b="1" dirty="0"/>
              <a:t>public properties</a:t>
            </a:r>
            <a:r>
              <a:rPr lang="en-GB" dirty="0"/>
              <a:t> after the class is created.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</a:t>
            </a:r>
            <a:r>
              <a:rPr lang="en-GB" dirty="0"/>
              <a:t>: Suitable for </a:t>
            </a:r>
            <a:r>
              <a:rPr lang="en-GB" b="1" dirty="0"/>
              <a:t>optional dependencies</a:t>
            </a:r>
            <a:r>
              <a:rPr lang="en-GB" dirty="0"/>
              <a:t> or when dealing with </a:t>
            </a:r>
            <a:r>
              <a:rPr lang="en-GB" b="1" dirty="0"/>
              <a:t>configuration</a:t>
            </a:r>
            <a:r>
              <a:rPr lang="en-GB" dirty="0"/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1F7A9-6194-F624-7531-F940FC50DBCF}"/>
              </a:ext>
            </a:extLst>
          </p:cNvPr>
          <p:cNvSpPr txBox="1"/>
          <p:nvPr/>
        </p:nvSpPr>
        <p:spPr>
          <a:xfrm>
            <a:off x="6096000" y="3706976"/>
            <a:ext cx="549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Method Injection (Less Common)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Dependencies are passed directly into a </a:t>
            </a:r>
            <a:r>
              <a:rPr lang="en-GB" b="1" dirty="0"/>
              <a:t>method</a:t>
            </a:r>
            <a:r>
              <a:rPr lang="en-GB" dirty="0"/>
              <a:t> rather than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</a:t>
            </a:r>
            <a:r>
              <a:rPr lang="en-GB" dirty="0"/>
              <a:t>: Useful when only specific methods need the dependency, often for </a:t>
            </a:r>
            <a:r>
              <a:rPr lang="en-GB" b="1" dirty="0"/>
              <a:t>short-lived operations</a:t>
            </a:r>
            <a:endParaRPr lang="en-GB" dirty="0"/>
          </a:p>
        </p:txBody>
      </p:sp>
      <p:pic>
        <p:nvPicPr>
          <p:cNvPr id="5" name="Picture 4" descr="A black plugs connected to a white background&#10;&#10;Description automatically generated">
            <a:extLst>
              <a:ext uri="{FF2B5EF4-FFF2-40B4-BE49-F238E27FC236}">
                <a16:creationId xmlns:a16="http://schemas.microsoft.com/office/drawing/2014/main" id="{421D4ACD-93E6-06C6-F279-DE850291E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58" y="39144"/>
            <a:ext cx="4264790" cy="3450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2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51F72-D84C-5F84-72BF-5C50B3EB25C6}"/>
              </a:ext>
            </a:extLst>
          </p:cNvPr>
          <p:cNvSpPr txBox="1"/>
          <p:nvPr/>
        </p:nvSpPr>
        <p:spPr>
          <a:xfrm>
            <a:off x="337595" y="238604"/>
            <a:ext cx="1151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Lifetimes in ASP.NET Core DI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5FB3-19F4-0FFA-D6CD-A6F966C2AEA4}"/>
              </a:ext>
            </a:extLst>
          </p:cNvPr>
          <p:cNvSpPr txBox="1"/>
          <p:nvPr/>
        </p:nvSpPr>
        <p:spPr>
          <a:xfrm>
            <a:off x="262360" y="700269"/>
            <a:ext cx="6898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Transient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is created each time it is requested from the DI container.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lightweight, stateless services that do not need to persist data across requests or sessions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B652B-344D-9983-28A2-777BD9BAFD94}"/>
              </a:ext>
            </a:extLst>
          </p:cNvPr>
          <p:cNvSpPr txBox="1"/>
          <p:nvPr/>
        </p:nvSpPr>
        <p:spPr>
          <a:xfrm>
            <a:off x="337595" y="2289584"/>
            <a:ext cx="6624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Scoped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is created once per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scope). It is used to maintain state during the processing of a single HTTP request, and the same instance is used for all components within that request.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ideal for services such as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and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of work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patterns.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AEFD9-CB43-F48E-B7E5-9047A9F63DC7}"/>
              </a:ext>
            </a:extLst>
          </p:cNvPr>
          <p:cNvSpPr txBox="1"/>
          <p:nvPr/>
        </p:nvSpPr>
        <p:spPr>
          <a:xfrm>
            <a:off x="343382" y="4432897"/>
            <a:ext cx="6898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Singleton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is created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shared throughout the application's entire lifetime. This instance is created when it is first requested, and subsequent requests will use the same instance for the lifetime of the application.</a:t>
            </a:r>
          </a:p>
          <a:p>
            <a:endParaRPr lang="en-IN" dirty="0"/>
          </a:p>
        </p:txBody>
      </p:sp>
      <p:pic>
        <p:nvPicPr>
          <p:cNvPr id="9" name="Picture 8" descr="A cartoon of a syringe and squares&#10;&#10;Description automatically generated">
            <a:extLst>
              <a:ext uri="{FF2B5EF4-FFF2-40B4-BE49-F238E27FC236}">
                <a16:creationId xmlns:a16="http://schemas.microsoft.com/office/drawing/2014/main" id="{4F2B69F7-B551-565E-CA49-204339D4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06" y="670777"/>
            <a:ext cx="4891463" cy="50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69D13-7B8D-0A58-BBC1-8D43C44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/>
              <a:t>Registering and Configuring Services in ASP.NET Core</a:t>
            </a:r>
            <a:br>
              <a:rPr lang="en-GB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35851-40FB-ECDA-9E3F-43E2664E5666}"/>
              </a:ext>
            </a:extLst>
          </p:cNvPr>
          <p:cNvSpPr txBox="1"/>
          <p:nvPr/>
        </p:nvSpPr>
        <p:spPr>
          <a:xfrm>
            <a:off x="328612" y="961494"/>
            <a:ext cx="1173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Registering Dependencies in </a:t>
            </a:r>
            <a:r>
              <a:rPr lang="en-GB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are added to the DI container in the </a:t>
            </a:r>
            <a:r>
              <a:rPr lang="en-GB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GB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5A03D-BB53-0EED-E6BB-5652AFDD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9" y="2547933"/>
            <a:ext cx="4252416" cy="2676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1CE87-2F65-6F4C-E16F-1A04706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88" y="1953342"/>
            <a:ext cx="6909423" cy="42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C2B8-AE9E-9614-8C71-522392192D38}"/>
              </a:ext>
            </a:extLst>
          </p:cNvPr>
          <p:cNvSpPr txBox="1"/>
          <p:nvPr/>
        </p:nvSpPr>
        <p:spPr>
          <a:xfrm>
            <a:off x="787080" y="28288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8181C-DB13-B032-5BAF-B74FDE7C4D92}"/>
              </a:ext>
            </a:extLst>
          </p:cNvPr>
          <p:cNvSpPr txBox="1"/>
          <p:nvPr/>
        </p:nvSpPr>
        <p:spPr>
          <a:xfrm>
            <a:off x="196770" y="974943"/>
            <a:ext cx="625032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Dependency Injection: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Decoupling: Components are less dependent on each other.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Testability: Easier to test components with mock dependencies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Easier to modify and maintain code.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Swap implementations without affecting consumers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is a core concept in ASP.NET Core that facilitates better application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scalability, maintainability, and testing of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using DI effectively is crucial for building modern, modular web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AA2E7767-22D0-C041-8648-0126B5DB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07" y="1094254"/>
            <a:ext cx="5190035" cy="4802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D0C1C-8555-DFC4-1FD7-E27E1EA41B29}"/>
              </a:ext>
            </a:extLst>
          </p:cNvPr>
          <p:cNvSpPr txBox="1"/>
          <p:nvPr/>
        </p:nvSpPr>
        <p:spPr>
          <a:xfrm>
            <a:off x="328612" y="328612"/>
            <a:ext cx="1096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schemas.microsoft.com/office/2006/documentManagement/types"/>
    <ds:schemaRef ds:uri="230ac05f-cdfc-4a33-a344-43aea5a182b7"/>
    <ds:schemaRef ds:uri="http://purl.org/dc/elements/1.1/"/>
    <ds:schemaRef ds:uri="265b25eb-dcb0-480c-a9eb-8e2a9c6ec334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94bbef5-940d-4b6a-b370-f1a0fe60494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761</TotalTime>
  <Words>630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Arial</vt:lpstr>
      <vt:lpstr>Calibri</vt:lpstr>
      <vt:lpstr>Courier New</vt:lpstr>
      <vt:lpstr>PT Sans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Dependency Injection in ASP.NET Core</vt:lpstr>
      <vt:lpstr>What is Dependency Injection? </vt:lpstr>
      <vt:lpstr>Types of DI</vt:lpstr>
      <vt:lpstr>PowerPoint Presentation</vt:lpstr>
      <vt:lpstr>Registering and Configuring Services in ASP.NET Core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Rajsing Jadhav</dc:creator>
  <cp:lastModifiedBy>Rajsing Jadhav</cp:lastModifiedBy>
  <cp:revision>8</cp:revision>
  <dcterms:created xsi:type="dcterms:W3CDTF">2024-12-11T07:00:53Z</dcterms:created>
  <dcterms:modified xsi:type="dcterms:W3CDTF">2024-12-12T10:57:52Z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