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9.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0.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4" r:id="rId4"/>
    <p:sldMasterId id="2147485209" r:id="rId5"/>
    <p:sldMasterId id="2147484744" r:id="rId6"/>
    <p:sldMasterId id="2147485159" r:id="rId7"/>
    <p:sldMasterId id="2147485165" r:id="rId8"/>
    <p:sldMasterId id="2147485171" r:id="rId9"/>
    <p:sldMasterId id="2147485177" r:id="rId10"/>
    <p:sldMasterId id="2147485183" r:id="rId11"/>
    <p:sldMasterId id="2147485189" r:id="rId12"/>
    <p:sldMasterId id="2147485195" r:id="rId13"/>
    <p:sldMasterId id="2147485201" r:id="rId14"/>
  </p:sldMasterIdLst>
  <p:notesMasterIdLst>
    <p:notesMasterId r:id="rId23"/>
  </p:notesMasterIdLst>
  <p:handoutMasterIdLst>
    <p:handoutMasterId r:id="rId24"/>
  </p:handoutMasterIdLst>
  <p:sldIdLst>
    <p:sldId id="664" r:id="rId15"/>
    <p:sldId id="667" r:id="rId16"/>
    <p:sldId id="780" r:id="rId17"/>
    <p:sldId id="669" r:id="rId18"/>
    <p:sldId id="671" r:id="rId19"/>
    <p:sldId id="781" r:id="rId20"/>
    <p:sldId id="673" r:id="rId21"/>
    <p:sldId id="6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663" userDrawn="1">
          <p15:clr>
            <a:srgbClr val="A4A3A4"/>
          </p15:clr>
        </p15:guide>
        <p15:guide id="4" orient="horz" pos="3725" userDrawn="1">
          <p15:clr>
            <a:srgbClr val="A4A3A4"/>
          </p15:clr>
        </p15:guide>
        <p15:guide id="5" pos="194" userDrawn="1">
          <p15:clr>
            <a:srgbClr val="A4A3A4"/>
          </p15:clr>
        </p15:guide>
        <p15:guide id="6" pos="7476" userDrawn="1">
          <p15:clr>
            <a:srgbClr val="A4A3A4"/>
          </p15:clr>
        </p15:guide>
        <p15:guide id="8" pos="57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4ACAF2-67EC-8E1E-E7E6-73D6B19F0031}" name="Murtuza Vaid" initials="MV" userId="S::murtuzavaid@simplifyhealthcare.com::3750933a-2fd2-4f7b-960d-4616503659a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DBD70"/>
    <a:srgbClr val="00B08E"/>
    <a:srgbClr val="119578"/>
    <a:srgbClr val="013668"/>
    <a:srgbClr val="F5F5F5"/>
    <a:srgbClr val="53B562"/>
    <a:srgbClr val="2F98C6"/>
    <a:srgbClr val="00B2B0"/>
    <a:srgbClr val="F8D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5" d="100"/>
          <a:sy n="75" d="100"/>
        </p:scale>
        <p:origin x="811" y="144"/>
      </p:cViewPr>
      <p:guideLst>
        <p:guide orient="horz" pos="2160"/>
        <p:guide pos="3840"/>
        <p:guide orient="horz" pos="663"/>
        <p:guide orient="horz" pos="3725"/>
        <p:guide pos="194"/>
        <p:guide pos="7476"/>
        <p:guide pos="5760"/>
      </p:guideLst>
    </p:cSldViewPr>
  </p:slideViewPr>
  <p:notesTextViewPr>
    <p:cViewPr>
      <p:scale>
        <a:sx n="1" d="1"/>
        <a:sy n="1" d="1"/>
      </p:scale>
      <p:origin x="0" y="0"/>
    </p:cViewPr>
  </p:notesTextViewPr>
  <p:notesViewPr>
    <p:cSldViewPr snapToGrid="0">
      <p:cViewPr>
        <p:scale>
          <a:sx n="1" d="2"/>
          <a:sy n="1" d="2"/>
        </p:scale>
        <p:origin x="3480" y="48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64749E-0F2B-4CAB-866D-BE1B4B1FD81A}" type="datetime1">
              <a:rPr lang="en-US" smtClean="0"/>
              <a:t>12/11/2024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C7A860-3F0B-4D7B-8D3E-A283B1C3351C}" type="slidenum">
              <a:rPr lang="en-US" smtClean="0"/>
              <a:t>‹#›</a:t>
            </a:fld>
            <a:endParaRPr lang="en-US"/>
          </a:p>
        </p:txBody>
      </p:sp>
    </p:spTree>
    <p:extLst>
      <p:ext uri="{BB962C8B-B14F-4D97-AF65-F5344CB8AC3E}">
        <p14:creationId xmlns:p14="http://schemas.microsoft.com/office/powerpoint/2010/main" val="22524875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4F412-D7A3-45D2-8F22-DB8C156B74C5}" type="datetime1">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17CB7-4C6B-4954-A766-005A0AA46718}" type="slidenum">
              <a:rPr lang="en-US" smtClean="0"/>
              <a:t>‹#›</a:t>
            </a:fld>
            <a:endParaRPr lang="en-US"/>
          </a:p>
        </p:txBody>
      </p:sp>
    </p:spTree>
    <p:extLst>
      <p:ext uri="{BB962C8B-B14F-4D97-AF65-F5344CB8AC3E}">
        <p14:creationId xmlns:p14="http://schemas.microsoft.com/office/powerpoint/2010/main" val="38225444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D234F412-D7A3-45D2-8F22-DB8C156B74C5}" type="datetime1">
              <a:rPr lang="en-US" smtClean="0"/>
              <a:t>12/11/2024</a:t>
            </a:fld>
            <a:endParaRPr lang="en-US"/>
          </a:p>
        </p:txBody>
      </p:sp>
      <p:sp>
        <p:nvSpPr>
          <p:cNvPr id="5" name="Slide Number Placeholder 4"/>
          <p:cNvSpPr>
            <a:spLocks noGrp="1"/>
          </p:cNvSpPr>
          <p:nvPr>
            <p:ph type="sldNum" sz="quarter" idx="5"/>
          </p:nvPr>
        </p:nvSpPr>
        <p:spPr/>
        <p:txBody>
          <a:bodyPr/>
          <a:lstStyle/>
          <a:p>
            <a:fld id="{C1F17CB7-4C6B-4954-A766-005A0AA46718}" type="slidenum">
              <a:rPr lang="en-US" smtClean="0"/>
              <a:t>2</a:t>
            </a:fld>
            <a:endParaRPr lang="en-US"/>
          </a:p>
        </p:txBody>
      </p:sp>
    </p:spTree>
    <p:extLst>
      <p:ext uri="{BB962C8B-B14F-4D97-AF65-F5344CB8AC3E}">
        <p14:creationId xmlns:p14="http://schemas.microsoft.com/office/powerpoint/2010/main" val="3365483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3" name="Picture 2">
            <a:extLst>
              <a:ext uri="{FF2B5EF4-FFF2-40B4-BE49-F238E27FC236}">
                <a16:creationId xmlns:a16="http://schemas.microsoft.com/office/drawing/2014/main" id="{36894692-7699-B683-E820-6346B3F55C2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328339" y="883922"/>
            <a:ext cx="6720054" cy="5090156"/>
          </a:xfrm>
          <a:prstGeom prst="rect">
            <a:avLst/>
          </a:prstGeom>
        </p:spPr>
      </p:pic>
    </p:spTree>
    <p:extLst>
      <p:ext uri="{BB962C8B-B14F-4D97-AF65-F5344CB8AC3E}">
        <p14:creationId xmlns:p14="http://schemas.microsoft.com/office/powerpoint/2010/main" val="352153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9" name="Text Placeholder 2">
            <a:extLst>
              <a:ext uri="{FF2B5EF4-FFF2-40B4-BE49-F238E27FC236}">
                <a16:creationId xmlns:a16="http://schemas.microsoft.com/office/drawing/2014/main" id="{38C09F61-8995-BF79-B563-8145BE3C01DA}"/>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5822439"/>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629919" y="2034236"/>
            <a:ext cx="3484881" cy="3852334"/>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2D2A9AE-70C6-E831-6DEE-DAD3F88DC2C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058770D5-A3AF-97A1-FB62-D6A7BF063EF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FDA5B58-2650-C373-C975-67149B70416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29E0BCA-2004-31DE-6C1A-2CE0F56E26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9132F7-6932-0062-8B9E-3BF521F1DBD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D924A20-7459-DC5B-3D85-65767F240C9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51DC7EFC-E75B-55D1-0FD7-4ADB2447D17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15853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F849C50-377D-4511-86AE-BA197481EA1F}"/>
              </a:ext>
            </a:extLst>
          </p:cNvPr>
          <p:cNvSpPr/>
          <p:nvPr userDrawn="1"/>
        </p:nvSpPr>
        <p:spPr>
          <a:xfrm>
            <a:off x="326477" y="344045"/>
            <a:ext cx="11539046" cy="3577714"/>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Placeholder 1">
            <a:extLst>
              <a:ext uri="{FF2B5EF4-FFF2-40B4-BE49-F238E27FC236}">
                <a16:creationId xmlns:a16="http://schemas.microsoft.com/office/drawing/2014/main" id="{7B60FCAB-6680-42F0-8CA0-600107A8AD5F}"/>
              </a:ext>
            </a:extLst>
          </p:cNvPr>
          <p:cNvSpPr>
            <a:spLocks noGrp="1"/>
          </p:cNvSpPr>
          <p:nvPr>
            <p:ph type="title"/>
          </p:nvPr>
        </p:nvSpPr>
        <p:spPr>
          <a:xfrm>
            <a:off x="838200" y="1531291"/>
            <a:ext cx="10515600" cy="912442"/>
          </a:xfrm>
          <a:prstGeom prst="rect">
            <a:avLst/>
          </a:prstGeom>
        </p:spPr>
        <p:txBody>
          <a:bodyPr vert="horz" lIns="0" tIns="0" rIns="0" bIns="0" rtlCol="0" anchor="ctr">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4" name="TextBox 3">
            <a:extLst>
              <a:ext uri="{FF2B5EF4-FFF2-40B4-BE49-F238E27FC236}">
                <a16:creationId xmlns:a16="http://schemas.microsoft.com/office/drawing/2014/main" id="{85C928CF-06AB-0DAA-98D4-8FAC4F3EF587}"/>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5" name="TextBox 4">
            <a:extLst>
              <a:ext uri="{FF2B5EF4-FFF2-40B4-BE49-F238E27FC236}">
                <a16:creationId xmlns:a16="http://schemas.microsoft.com/office/drawing/2014/main" id="{2B39A7C4-6823-BF87-C37D-D80F1CAC1C68}"/>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6" name="Straight Connector 5">
            <a:extLst>
              <a:ext uri="{FF2B5EF4-FFF2-40B4-BE49-F238E27FC236}">
                <a16:creationId xmlns:a16="http://schemas.microsoft.com/office/drawing/2014/main" id="{13575EF4-E1B0-6F81-DB42-F3257160C35A}"/>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4">
            <a:extLst>
              <a:ext uri="{FF2B5EF4-FFF2-40B4-BE49-F238E27FC236}">
                <a16:creationId xmlns:a16="http://schemas.microsoft.com/office/drawing/2014/main" id="{C873603D-E6C0-DCF3-23C8-B425C44A84B3}"/>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8" name="Straight Connector 7">
            <a:extLst>
              <a:ext uri="{FF2B5EF4-FFF2-40B4-BE49-F238E27FC236}">
                <a16:creationId xmlns:a16="http://schemas.microsoft.com/office/drawing/2014/main" id="{C4D2AEAB-2DC9-A124-1B19-890AFA1BFC9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44454C5-7585-FD97-2F69-B4D5CB0CE85E}"/>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20A0DC7D-D71B-C89B-60E7-2BE65C4B2BA0}"/>
              </a:ext>
            </a:extLst>
          </p:cNvPr>
          <p:cNvGrpSpPr/>
          <p:nvPr userDrawn="1"/>
        </p:nvGrpSpPr>
        <p:grpSpPr>
          <a:xfrm>
            <a:off x="11024982" y="105669"/>
            <a:ext cx="838405" cy="102643"/>
            <a:chOff x="11024982" y="105669"/>
            <a:chExt cx="838405" cy="102643"/>
          </a:xfrm>
        </p:grpSpPr>
        <p:sp>
          <p:nvSpPr>
            <p:cNvPr id="11" name="Oval 10">
              <a:extLst>
                <a:ext uri="{FF2B5EF4-FFF2-40B4-BE49-F238E27FC236}">
                  <a16:creationId xmlns:a16="http://schemas.microsoft.com/office/drawing/2014/main" id="{7FBF3C0A-4E6D-3FB5-7A6D-F4DD1DF5BAE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FAC7B4-994A-5AB1-AF31-024F995BF571}"/>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F741F20-F2D2-E045-47FD-63C1AD8D09F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EBFD111-831F-D3CF-137C-337ABB1ABF8D}"/>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DF9D74F-0E95-FF6E-B96B-C188143A09AE}"/>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9" name="Picture 8">
            <a:extLst>
              <a:ext uri="{FF2B5EF4-FFF2-40B4-BE49-F238E27FC236}">
                <a16:creationId xmlns:a16="http://schemas.microsoft.com/office/drawing/2014/main" id="{767FD5B3-7DC0-54F6-DDB2-07AAF9A98D4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7235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B3FC8FB-0943-B888-3CA9-B155B905A43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50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531509"/>
            <a:ext cx="7827429" cy="561659"/>
          </a:xfrm>
          <a:prstGeom prst="rect">
            <a:avLst/>
          </a:prstGeom>
        </p:spPr>
        <p:txBody>
          <a:bodyPr>
            <a:noAutofit/>
          </a:bodyPr>
          <a:lstStyle>
            <a:lvl1pPr algn="ctr">
              <a:defRPr sz="2800">
                <a:solidFill>
                  <a:srgbClr val="000000"/>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Graphic 6">
            <a:extLst>
              <a:ext uri="{FF2B5EF4-FFF2-40B4-BE49-F238E27FC236}">
                <a16:creationId xmlns:a16="http://schemas.microsoft.com/office/drawing/2014/main" id="{B21A92F9-A1C8-F68A-F44E-E1FD0623D7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6365" y="1817219"/>
            <a:ext cx="3159271" cy="1669900"/>
          </a:xfrm>
          <a:prstGeom prst="rect">
            <a:avLst/>
          </a:prstGeom>
        </p:spPr>
      </p:pic>
    </p:spTree>
    <p:extLst>
      <p:ext uri="{BB962C8B-B14F-4D97-AF65-F5344CB8AC3E}">
        <p14:creationId xmlns:p14="http://schemas.microsoft.com/office/powerpoint/2010/main" val="252991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FC2851A6-4A31-BD54-7474-486F3A7BA9D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9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C7EFCCE7-3DCC-2743-324A-E384A093E80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052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rgbClr val="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4998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 Placeholder 2">
            <a:extLst>
              <a:ext uri="{FF2B5EF4-FFF2-40B4-BE49-F238E27FC236}">
                <a16:creationId xmlns:a16="http://schemas.microsoft.com/office/drawing/2014/main" id="{84BDEE36-8614-5D6B-172A-D1DD7503458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7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dirty="0"/>
              <a:t>Click to edit Master title style</a:t>
            </a:r>
            <a:endParaRPr lang="en-AU" dirty="0"/>
          </a:p>
        </p:txBody>
      </p:sp>
      <p:pic>
        <p:nvPicPr>
          <p:cNvPr id="5" name="Picture 4">
            <a:extLst>
              <a:ext uri="{FF2B5EF4-FFF2-40B4-BE49-F238E27FC236}">
                <a16:creationId xmlns:a16="http://schemas.microsoft.com/office/drawing/2014/main" id="{3D80FF73-235C-4DAA-A2E1-12BDCFABFE4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566621" y="2095130"/>
            <a:ext cx="3058759" cy="1080000"/>
          </a:xfrm>
          <a:prstGeom prst="rect">
            <a:avLst/>
          </a:prstGeom>
        </p:spPr>
      </p:pic>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350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4D0F73C-CBAD-0C90-16AF-E92F1FB9F18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1281852"/>
            <a:ext cx="12192001" cy="4294296"/>
          </a:xfrm>
          <a:prstGeom prst="rect">
            <a:avLst/>
          </a:prstGeom>
          <a:solidFill>
            <a:srgbClr val="0A3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9498630" y="6051516"/>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325082"/>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416405" y="5805544"/>
            <a:ext cx="4654096" cy="830498"/>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923285"/>
            <a:ext cx="4654096" cy="3011431"/>
          </a:xfrm>
          <a:prstGeom prst="rect">
            <a:avLst/>
          </a:prstGeom>
        </p:spPr>
        <p:txBody>
          <a:bodyPr tIns="0" anchor="ctr">
            <a:normAutofit/>
          </a:bodyPr>
          <a:lstStyle>
            <a:lvl1pPr algn="l">
              <a:lnSpc>
                <a:spcPct val="100000"/>
              </a:lnSpc>
              <a:defRPr sz="4000">
                <a:solidFill>
                  <a:schemeClr val="bg1"/>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456068"/>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4" name="Picture 3" descr="A picture containing logo&#10;&#10;Description automatically generated">
            <a:extLst>
              <a:ext uri="{FF2B5EF4-FFF2-40B4-BE49-F238E27FC236}">
                <a16:creationId xmlns:a16="http://schemas.microsoft.com/office/drawing/2014/main" id="{1F4196A6-3290-2653-3D27-01648853A7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19519" y="1069906"/>
            <a:ext cx="5565364" cy="4718188"/>
          </a:xfrm>
          <a:prstGeom prst="rect">
            <a:avLst/>
          </a:prstGeom>
        </p:spPr>
      </p:pic>
    </p:spTree>
    <p:extLst>
      <p:ext uri="{BB962C8B-B14F-4D97-AF65-F5344CB8AC3E}">
        <p14:creationId xmlns:p14="http://schemas.microsoft.com/office/powerpoint/2010/main" val="399030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586E4D-5ABB-C45C-6858-FB6754E405E3}"/>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98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2370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AE202C4E-37E3-481C-3358-610CA8A3C46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0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27ED823C-1C7E-D082-B1FB-1E5C44AC39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1098" y="2121155"/>
            <a:ext cx="4489805" cy="1080000"/>
          </a:xfrm>
          <a:prstGeom prst="rect">
            <a:avLst/>
          </a:prstGeom>
        </p:spPr>
      </p:pic>
    </p:spTree>
    <p:extLst>
      <p:ext uri="{BB962C8B-B14F-4D97-AF65-F5344CB8AC3E}">
        <p14:creationId xmlns:p14="http://schemas.microsoft.com/office/powerpoint/2010/main" val="269770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66AB2D4A-E21C-8524-0E0D-74B7C6EDAFE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3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500204D-199E-9A09-8D6A-F275E1C4BA26}"/>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017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2070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B6D3E93-4F25-541E-C574-49930663CC9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125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409413D9-3972-9079-E913-C1A290CA57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6116" y="2121155"/>
            <a:ext cx="4959768" cy="1080000"/>
          </a:xfrm>
          <a:prstGeom prst="rect">
            <a:avLst/>
          </a:prstGeom>
        </p:spPr>
      </p:pic>
    </p:spTree>
    <p:extLst>
      <p:ext uri="{BB962C8B-B14F-4D97-AF65-F5344CB8AC3E}">
        <p14:creationId xmlns:p14="http://schemas.microsoft.com/office/powerpoint/2010/main" val="130891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37869C4F-8438-E47D-D69A-3286ADA06F5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837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D41F37-88F8-DFF9-F41A-D744A459C2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40171" y="497065"/>
            <a:ext cx="7051828" cy="5863870"/>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Tree>
    <p:extLst>
      <p:ext uri="{BB962C8B-B14F-4D97-AF65-F5344CB8AC3E}">
        <p14:creationId xmlns:p14="http://schemas.microsoft.com/office/powerpoint/2010/main" val="184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77D701-E5C5-1788-0C25-CE0FC026615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7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797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CD3DE16-C007-E41E-8404-40B5C7323BD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898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A2E75BE2-0518-B881-CD7D-2E1DAA7757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3882" y="2121155"/>
            <a:ext cx="5844236" cy="1080000"/>
          </a:xfrm>
          <a:prstGeom prst="rect">
            <a:avLst/>
          </a:prstGeom>
        </p:spPr>
      </p:pic>
    </p:spTree>
    <p:extLst>
      <p:ext uri="{BB962C8B-B14F-4D97-AF65-F5344CB8AC3E}">
        <p14:creationId xmlns:p14="http://schemas.microsoft.com/office/powerpoint/2010/main" val="99060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 Placeholder 2">
            <a:extLst>
              <a:ext uri="{FF2B5EF4-FFF2-40B4-BE49-F238E27FC236}">
                <a16:creationId xmlns:a16="http://schemas.microsoft.com/office/drawing/2014/main" id="{EFD42FBC-8F56-3E63-DEEB-297AE02805C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5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28E333A-6040-15E5-1EA6-11B8CE378EED}"/>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954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763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4FFB38D-F896-BE4D-6BE9-5A8986166023}"/>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89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01B3D94A-E2DF-CB3A-F021-885EF9EBB3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0760" y="2121155"/>
            <a:ext cx="5770480" cy="1080000"/>
          </a:xfrm>
          <a:prstGeom prst="rect">
            <a:avLst/>
          </a:prstGeom>
        </p:spPr>
      </p:pic>
    </p:spTree>
    <p:extLst>
      <p:ext uri="{BB962C8B-B14F-4D97-AF65-F5344CB8AC3E}">
        <p14:creationId xmlns:p14="http://schemas.microsoft.com/office/powerpoint/2010/main" val="22996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CCDD29B4-DE8E-1ADA-ADE9-1119AFC583DA}"/>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254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F00047-0488-F6AD-E54E-3BAB4C9EBE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3709"/>
            <a:ext cx="12201285" cy="6857999"/>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pic>
        <p:nvPicPr>
          <p:cNvPr id="2" name="Picture 1">
            <a:extLst>
              <a:ext uri="{FF2B5EF4-FFF2-40B4-BE49-F238E27FC236}">
                <a16:creationId xmlns:a16="http://schemas.microsoft.com/office/drawing/2014/main" id="{3438BE59-B300-DAB4-2708-4C860D6CE0E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Tree>
    <p:extLst>
      <p:ext uri="{BB962C8B-B14F-4D97-AF65-F5344CB8AC3E}">
        <p14:creationId xmlns:p14="http://schemas.microsoft.com/office/powerpoint/2010/main" val="21603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2E58D33F-B97F-A267-F1A5-BF9D6114E782}"/>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0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400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9F73EA5-2A56-08D8-009E-47FF047B1D7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71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E17B6CFD-C9C1-06F4-2F56-1B00CED54B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0891" y="2121155"/>
            <a:ext cx="3110218" cy="1080000"/>
          </a:xfrm>
          <a:prstGeom prst="rect">
            <a:avLst/>
          </a:prstGeom>
        </p:spPr>
      </p:pic>
    </p:spTree>
    <p:extLst>
      <p:ext uri="{BB962C8B-B14F-4D97-AF65-F5344CB8AC3E}">
        <p14:creationId xmlns:p14="http://schemas.microsoft.com/office/powerpoint/2010/main" val="411083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D7E7BC89-E586-BBEA-952E-E1DD18DF218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663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211AA5C-F474-76FB-3B86-E5C137A98A68}"/>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287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4189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4FFE182-C863-AF9A-830C-EDD4ED16891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47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2E055B28-B4D0-F2C9-BBBA-29093D0396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7249" y="2121155"/>
            <a:ext cx="2837502" cy="1080000"/>
          </a:xfrm>
          <a:prstGeom prst="rect">
            <a:avLst/>
          </a:prstGeom>
        </p:spPr>
      </p:pic>
    </p:spTree>
    <p:extLst>
      <p:ext uri="{BB962C8B-B14F-4D97-AF65-F5344CB8AC3E}">
        <p14:creationId xmlns:p14="http://schemas.microsoft.com/office/powerpoint/2010/main" val="275338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12B262C-2FD3-05B6-59C6-0ED1E065727E}"/>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42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29B0A-96AC-D8CA-FB50-3434166A8B34}"/>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1374457" y="2799951"/>
            <a:ext cx="3417765" cy="901086"/>
          </a:xfrm>
          <a:prstGeom prst="rect">
            <a:avLst/>
          </a:prstGeom>
          <a:noFill/>
        </p:spPr>
        <p:txBody>
          <a:bodyPr vert="horz" lIns="0" tIns="0" rIns="0" bIns="0" rtlCol="0" anchor="ctr"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5211192" y="1538382"/>
            <a:ext cx="5606351" cy="3424224"/>
          </a:xfrm>
          <a:prstGeom prst="rect">
            <a:avLst/>
          </a:prstGeom>
          <a:noFill/>
        </p:spPr>
        <p:txBody>
          <a:bodyPr vert="horz" lIns="0" tIns="0" rIns="0" bIns="0" rtlCol="0" anchor="ctr">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E88037B6-9C9D-A4CB-2C44-A967B9E0F91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CA3C87E-B545-5838-5F3C-3DF4B83048F5}"/>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949731A4-5921-FDCE-7C15-AB71C2924673}"/>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C58B24A5-7D27-89B6-5CA5-1EAC2412C4D0}"/>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F86931-0E4C-CBA6-37D4-DCBE7C90953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73C9F2A-9627-9695-E4A1-9F898C2E73B2}"/>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60B6087-33AE-ECC1-5EB5-DBC7A5C03CF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17C0550-985C-882A-77E1-0F9B0A211D9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317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194677C-2FE5-9452-6439-2A51D37C25D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480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8307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A1E945B-1124-5E84-7A1E-2E9B38F18B0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9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948B2F13-72D5-A826-99D2-8DB5F57828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9542" y="2121155"/>
            <a:ext cx="3892916" cy="1080000"/>
          </a:xfrm>
          <a:prstGeom prst="rect">
            <a:avLst/>
          </a:prstGeom>
        </p:spPr>
      </p:pic>
    </p:spTree>
    <p:extLst>
      <p:ext uri="{BB962C8B-B14F-4D97-AF65-F5344CB8AC3E}">
        <p14:creationId xmlns:p14="http://schemas.microsoft.com/office/powerpoint/2010/main" val="11273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88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86C82A34-C9B1-6F3C-66CE-3D9ECCA4F14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8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F8F3E77-1B6C-3275-DACC-CC1BC75CB7AF}"/>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2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099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02F73E5-33FD-E5D5-8EF7-495724275339}"/>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98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D91047B7-866E-2C47-40AB-4669300661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0161" y="2121155"/>
            <a:ext cx="2631679" cy="1080000"/>
          </a:xfrm>
          <a:prstGeom prst="rect">
            <a:avLst/>
          </a:prstGeom>
        </p:spPr>
      </p:pic>
    </p:spTree>
    <p:extLst>
      <p:ext uri="{BB962C8B-B14F-4D97-AF65-F5344CB8AC3E}">
        <p14:creationId xmlns:p14="http://schemas.microsoft.com/office/powerpoint/2010/main" val="320718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2AC4519A-339D-27C0-866C-8C3E41F22A5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65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19B553-1D79-E6E2-B989-5C2541A9CE5A}"/>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3" name="TextBox 2">
            <a:extLst>
              <a:ext uri="{FF2B5EF4-FFF2-40B4-BE49-F238E27FC236}">
                <a16:creationId xmlns:a16="http://schemas.microsoft.com/office/drawing/2014/main" id="{155686BA-5467-DD68-3D6A-EFB2D309BCDC}"/>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4" name="TextBox 3">
            <a:extLst>
              <a:ext uri="{FF2B5EF4-FFF2-40B4-BE49-F238E27FC236}">
                <a16:creationId xmlns:a16="http://schemas.microsoft.com/office/drawing/2014/main" id="{C876A5F6-E586-7C7D-52AB-C9CDF086BBD4}"/>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6" name="Slide Number Placeholder 4">
            <a:extLst>
              <a:ext uri="{FF2B5EF4-FFF2-40B4-BE49-F238E27FC236}">
                <a16:creationId xmlns:a16="http://schemas.microsoft.com/office/drawing/2014/main" id="{77006B25-F210-9CE6-3A3C-66EBDB331009}"/>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7" name="Straight Connector 6">
            <a:extLst>
              <a:ext uri="{FF2B5EF4-FFF2-40B4-BE49-F238E27FC236}">
                <a16:creationId xmlns:a16="http://schemas.microsoft.com/office/drawing/2014/main" id="{8276FD41-7910-5BF0-632B-642752F3D24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AC619C-42CA-AF8B-8B9F-4A287F667D10}"/>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FCBF907C-61B1-E61E-EE85-4C02C4B7C707}"/>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D24DE7D9-9422-50E0-1323-217EB20BD1CA}"/>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89137DF-54D2-681B-0AB1-A437A6013A7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A72BA0C-596F-7D31-6F06-D6C0CBA6511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6340038-40BF-5906-7274-01753A2E6F2E}"/>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CA0632A-1F37-740D-15CE-AAD30CBB02BC}"/>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 name="Picture 7">
            <a:extLst>
              <a:ext uri="{FF2B5EF4-FFF2-40B4-BE49-F238E27FC236}">
                <a16:creationId xmlns:a16="http://schemas.microsoft.com/office/drawing/2014/main" id="{E655E892-B6C5-CDC1-4E0E-A6C2101B2F3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837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243F501-B64D-0C22-3DEF-3D72DC83EE25}"/>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7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1169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25E75E8-ED68-1E17-7468-E432F5760054}"/>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348C9D1F-0B33-ED2D-53CF-F997809D7630}"/>
              </a:ext>
            </a:extLst>
          </p:cNvPr>
          <p:cNvGrpSpPr/>
          <p:nvPr userDrawn="1"/>
        </p:nvGrpSpPr>
        <p:grpSpPr>
          <a:xfrm>
            <a:off x="11024982" y="105669"/>
            <a:ext cx="838405" cy="102643"/>
            <a:chOff x="11024982" y="105669"/>
            <a:chExt cx="838405" cy="102643"/>
          </a:xfrm>
        </p:grpSpPr>
        <p:sp>
          <p:nvSpPr>
            <p:cNvPr id="20" name="Oval 19">
              <a:extLst>
                <a:ext uri="{FF2B5EF4-FFF2-40B4-BE49-F238E27FC236}">
                  <a16:creationId xmlns:a16="http://schemas.microsoft.com/office/drawing/2014/main" id="{417B4F3D-47A5-C136-66E0-5DD36CAB143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261FD9A-66D1-5D52-3F39-F2C230B52803}"/>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FEEE9745-87D2-AC8D-5582-BF6125FDAEAF}"/>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060DDC5-9415-C1A0-4A6F-D492FCCEBAE4}"/>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723758B-9968-1821-3D0A-35A27FFEE5D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DF27C950-08B7-DE42-C183-CDB9228CD8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4" name="Text Placeholder 2">
            <a:extLst>
              <a:ext uri="{FF2B5EF4-FFF2-40B4-BE49-F238E27FC236}">
                <a16:creationId xmlns:a16="http://schemas.microsoft.com/office/drawing/2014/main" id="{1857E78F-31A3-AD96-9933-AAA27447FBAB}"/>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09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9A098C-7046-D5C0-83AE-750916D7DC66}"/>
              </a:ext>
            </a:extLst>
          </p:cNvPr>
          <p:cNvSpPr/>
          <p:nvPr userDrawn="1"/>
        </p:nvSpPr>
        <p:spPr>
          <a:xfrm>
            <a:off x="0" y="0"/>
            <a:ext cx="12192000" cy="61518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D0184B3-62C7-330A-3965-3A66ED4058A8}"/>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13126273-A6FB-AEFD-4B0B-A85B9E2D70B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EF6B7CF3-EF5C-1D39-A79D-1A36CFB4C3B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BE9547D1-CCB1-9503-0D9A-631AC5D038A4}"/>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8C21642-3290-7966-DCE3-267B5BE8D89E}"/>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32D96DB-6F5A-51C3-745F-F50C6E43E14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09ABE86-AE07-BF4F-B75F-74047E7BF28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D4701608-F0D3-AFFB-93A3-549BF18AD88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8895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2769659"/>
            <a:ext cx="11534776" cy="632882"/>
          </a:xfrm>
          <a:prstGeom prst="rect">
            <a:avLst/>
          </a:prstGeom>
        </p:spPr>
        <p:txBody>
          <a:bodyPr vert="horz" lIns="0" tIns="0" rIns="0" bIns="0" rtlCol="0" anchor="ctr" anchorCtr="0">
            <a:normAutofit/>
          </a:bodyPr>
          <a:lstStyle>
            <a:lvl1pPr algn="ct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A0BC6CB-B9B9-34E3-2763-FAF445AC95DD}"/>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A03D724-790C-5C56-648B-A876194B5491}"/>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4ADFEFE4-E42A-EFC5-8061-F6798AD63FF3}"/>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71C1201-2FE4-46C7-FD0E-D65C408D706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E1BBFF0-0CCE-A8FF-39C7-ABB7F8C1A896}"/>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58AA5E1-A132-85AD-A69C-1377C8E3E2C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6ED3A90-C67D-3469-44B7-1E58FDB6543F}"/>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a:extLst>
              <a:ext uri="{FF2B5EF4-FFF2-40B4-BE49-F238E27FC236}">
                <a16:creationId xmlns:a16="http://schemas.microsoft.com/office/drawing/2014/main" id="{A6500A61-9198-A455-13A4-DC5D5848E91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80708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4.xml"/><Relationship Id="rId7" Type="http://schemas.openxmlformats.org/officeDocument/2006/relationships/image" Target="../media/image24.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10.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9.xml"/><Relationship Id="rId7" Type="http://schemas.openxmlformats.org/officeDocument/2006/relationships/image" Target="../media/image26.pn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1.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4.xml"/><Relationship Id="rId7" Type="http://schemas.openxmlformats.org/officeDocument/2006/relationships/image" Target="../media/image12.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9.xml"/><Relationship Id="rId7" Type="http://schemas.openxmlformats.org/officeDocument/2006/relationships/image" Target="../media/image14.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4.xml"/><Relationship Id="rId7" Type="http://schemas.openxmlformats.org/officeDocument/2006/relationships/image" Target="../media/image16.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6.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image" Target="../media/image18.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7.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4.xml"/><Relationship Id="rId7" Type="http://schemas.openxmlformats.org/officeDocument/2006/relationships/image" Target="../media/image20.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8.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9.xml"/><Relationship Id="rId7" Type="http://schemas.openxmlformats.org/officeDocument/2006/relationships/image" Target="../media/image22.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9.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1" cy="13255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4"/>
            <a:ext cx="1051560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199" cy="365126"/>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7D0C85C3-F577-48A6-B302-FEF37F4AC86C}" type="datetimeFigureOut">
              <a:rPr lang="en-IN" smtClean="0"/>
              <a:pPr/>
              <a:t>11-12-2024</a:t>
            </a:fld>
            <a:endParaRPr lang="en-IN"/>
          </a:p>
        </p:txBody>
      </p:sp>
      <p:sp>
        <p:nvSpPr>
          <p:cNvPr id="5" name="Footer Placeholder 4"/>
          <p:cNvSpPr>
            <a:spLocks noGrp="1"/>
          </p:cNvSpPr>
          <p:nvPr>
            <p:ph type="ftr" sz="quarter" idx="3"/>
          </p:nvPr>
        </p:nvSpPr>
        <p:spPr>
          <a:xfrm>
            <a:off x="4038601" y="6356352"/>
            <a:ext cx="4114799" cy="365126"/>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8610601" y="6356352"/>
            <a:ext cx="2743199" cy="365126"/>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65C5F485-A4B0-427A-BD2C-BF40600430D3}" type="slidenum">
              <a:rPr lang="en-US" smtClean="0"/>
              <a:pPr/>
              <a:t>‹#›</a:t>
            </a:fld>
            <a:endParaRPr lang="en-US"/>
          </a:p>
        </p:txBody>
      </p:sp>
    </p:spTree>
    <p:extLst>
      <p:ext uri="{BB962C8B-B14F-4D97-AF65-F5344CB8AC3E}">
        <p14:creationId xmlns:p14="http://schemas.microsoft.com/office/powerpoint/2010/main" val="1303473566"/>
      </p:ext>
    </p:extLst>
  </p:cSld>
  <p:clrMap bg1="lt1" tx1="dk1" bg2="lt2" tx2="dk2" accent1="accent1" accent2="accent2" accent3="accent3" accent4="accent4" accent5="accent5" accent6="accent6" hlink="hlink" folHlink="folHlink"/>
  <p:sldLayoutIdLst>
    <p:sldLayoutId id="2147484844" r:id="rId1"/>
    <p:sldLayoutId id="2147485158" r:id="rId2"/>
    <p:sldLayoutId id="2147485156" r:id="rId3"/>
    <p:sldLayoutId id="2147485157" r:id="rId4"/>
    <p:sldLayoutId id="2147485148" r:id="rId5"/>
    <p:sldLayoutId id="2147484738" r:id="rId6"/>
    <p:sldLayoutId id="2147485145" r:id="rId7"/>
    <p:sldLayoutId id="2147485149" r:id="rId8"/>
    <p:sldLayoutId id="2147485147" r:id="rId9"/>
    <p:sldLayoutId id="2147485146" r:id="rId10"/>
    <p:sldLayoutId id="2147484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90000"/>
        </a:lnSpc>
        <a:spcBef>
          <a:spcPct val="0"/>
        </a:spcBef>
        <a:buNone/>
        <a:defRPr sz="4400" b="1" kern="1200">
          <a:solidFill>
            <a:srgbClr val="000000"/>
          </a:solidFill>
          <a:latin typeface="+mn-lt"/>
          <a:ea typeface="+mj-ea"/>
          <a:cs typeface="+mj-cs"/>
        </a:defRPr>
      </a:lvl1pPr>
    </p:titleStyle>
    <p:bodyStyle>
      <a:lvl1pPr marL="0" indent="0" algn="l" defTabSz="914293" rtl="0" eaLnBrk="1" latinLnBrk="0" hangingPunct="1">
        <a:lnSpc>
          <a:spcPct val="90000"/>
        </a:lnSpc>
        <a:spcBef>
          <a:spcPts val="999"/>
        </a:spcBef>
        <a:buFont typeface="Arial" panose="020B0604020202020204" pitchFamily="34" charset="0"/>
        <a:buNone/>
        <a:defRPr sz="2800" kern="1200">
          <a:solidFill>
            <a:srgbClr val="000000"/>
          </a:solidFill>
          <a:latin typeface="+mn-lt"/>
          <a:ea typeface="+mn-ea"/>
          <a:cs typeface="+mn-cs"/>
        </a:defRPr>
      </a:lvl1pPr>
      <a:lvl2pPr marL="457145" indent="0" algn="l" defTabSz="914293" rtl="0" eaLnBrk="1" latinLnBrk="0" hangingPunct="1">
        <a:lnSpc>
          <a:spcPct val="90000"/>
        </a:lnSpc>
        <a:spcBef>
          <a:spcPts val="500"/>
        </a:spcBef>
        <a:buFont typeface="Arial" panose="020B0604020202020204" pitchFamily="34" charset="0"/>
        <a:buNone/>
        <a:defRPr sz="2400" kern="1200">
          <a:solidFill>
            <a:srgbClr val="000000"/>
          </a:solidFill>
          <a:latin typeface="+mn-lt"/>
          <a:ea typeface="+mn-ea"/>
          <a:cs typeface="+mn-cs"/>
        </a:defRPr>
      </a:lvl2pPr>
      <a:lvl3pPr marL="914291" indent="0" algn="l" defTabSz="914293" rtl="0" eaLnBrk="1" latinLnBrk="0" hangingPunct="1">
        <a:lnSpc>
          <a:spcPct val="90000"/>
        </a:lnSpc>
        <a:spcBef>
          <a:spcPts val="500"/>
        </a:spcBef>
        <a:buFont typeface="Arial" panose="020B0604020202020204" pitchFamily="34" charset="0"/>
        <a:buNone/>
        <a:defRPr sz="2000" kern="1200">
          <a:solidFill>
            <a:srgbClr val="000000"/>
          </a:solidFill>
          <a:latin typeface="+mn-lt"/>
          <a:ea typeface="+mn-ea"/>
          <a:cs typeface="+mn-cs"/>
        </a:defRPr>
      </a:lvl3pPr>
      <a:lvl4pPr marL="1371436"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4pPr>
      <a:lvl5pPr marL="1828583"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956263" y="6296882"/>
            <a:ext cx="5942338"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3041BEF3-CC84-E45D-33AE-CEC571F964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318401" cy="365760"/>
          </a:xfrm>
          <a:prstGeom prst="rect">
            <a:avLst/>
          </a:prstGeom>
        </p:spPr>
      </p:pic>
      <p:pic>
        <p:nvPicPr>
          <p:cNvPr id="3" name="Picture 2">
            <a:extLst>
              <a:ext uri="{FF2B5EF4-FFF2-40B4-BE49-F238E27FC236}">
                <a16:creationId xmlns:a16="http://schemas.microsoft.com/office/drawing/2014/main" id="{51245143-BAF8-969F-E0DD-4D7F9E39C291}"/>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775179577"/>
      </p:ext>
    </p:extLst>
  </p:cSld>
  <p:clrMap bg1="lt1" tx1="dk1" bg2="lt2" tx2="dk2" accent1="accent1" accent2="accent2" accent3="accent3" accent4="accent4" accent5="accent5" accent6="accent6" hlink="hlink" folHlink="folHlink"/>
  <p:sldLayoutIdLst>
    <p:sldLayoutId id="2147485196" r:id="rId1"/>
    <p:sldLayoutId id="2147485197" r:id="rId2"/>
    <p:sldLayoutId id="2147485198" r:id="rId3"/>
    <p:sldLayoutId id="2147485199" r:id="rId4"/>
    <p:sldLayoutId id="214748520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29124" y="6296882"/>
            <a:ext cx="6369477"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20297857-2A32-0965-F2FE-F64A7D579FB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891262" cy="365760"/>
          </a:xfrm>
          <a:prstGeom prst="rect">
            <a:avLst/>
          </a:prstGeom>
        </p:spPr>
      </p:pic>
      <p:pic>
        <p:nvPicPr>
          <p:cNvPr id="2" name="Picture 1">
            <a:extLst>
              <a:ext uri="{FF2B5EF4-FFF2-40B4-BE49-F238E27FC236}">
                <a16:creationId xmlns:a16="http://schemas.microsoft.com/office/drawing/2014/main" id="{48F6E2FE-393C-CB79-91A8-265E94F9942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52977749"/>
      </p:ext>
    </p:extLst>
  </p:cSld>
  <p:clrMap bg1="lt1" tx1="dk1" bg2="lt2" tx2="dk2" accent1="accent1" accent2="accent2" accent3="accent3" accent4="accent4" accent5="accent5" accent6="accent6" hlink="hlink" folHlink="folHlink"/>
  <p:sldLayoutIdLst>
    <p:sldLayoutId id="2147485202" r:id="rId1"/>
    <p:sldLayoutId id="2147485203" r:id="rId2"/>
    <p:sldLayoutId id="2147485204" r:id="rId3"/>
    <p:sldLayoutId id="2147485205" r:id="rId4"/>
    <p:sldLayoutId id="214748520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401820" y="6296882"/>
            <a:ext cx="549678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pic>
        <p:nvPicPr>
          <p:cNvPr id="4" name="Picture 3" descr="A black background with blue text&#10;&#10;Description automatically generated">
            <a:extLst>
              <a:ext uri="{FF2B5EF4-FFF2-40B4-BE49-F238E27FC236}">
                <a16:creationId xmlns:a16="http://schemas.microsoft.com/office/drawing/2014/main" id="{FEB96A7E-3E82-1E2D-1AE3-20817C23CC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7862" y="6309692"/>
            <a:ext cx="1763958" cy="395558"/>
          </a:xfrm>
          <a:prstGeom prst="rect">
            <a:avLst/>
          </a:prstGeom>
        </p:spPr>
      </p:pic>
    </p:spTree>
    <p:extLst>
      <p:ext uri="{BB962C8B-B14F-4D97-AF65-F5344CB8AC3E}">
        <p14:creationId xmlns:p14="http://schemas.microsoft.com/office/powerpoint/2010/main" val="2932009068"/>
      </p:ext>
    </p:extLst>
  </p:cSld>
  <p:clrMap bg1="lt1" tx1="dk1" bg2="lt2" tx2="dk2" accent1="accent1" accent2="accent2" accent3="accent3" accent4="accent4" accent5="accent5" accent6="accent6" hlink="hlink" folHlink="folHlink"/>
  <p:sldLayoutIdLst>
    <p:sldLayoutId id="2147485210" r:id="rId1"/>
    <p:sldLayoutId id="2147485211" r:id="rId2"/>
    <p:sldLayoutId id="2147485212" r:id="rId3"/>
    <p:sldLayoutId id="2147485213" r:id="rId4"/>
    <p:sldLayoutId id="214748521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descr="Logo&#10;&#10;Description automatically generated">
            <a:extLst>
              <a:ext uri="{FF2B5EF4-FFF2-40B4-BE49-F238E27FC236}">
                <a16:creationId xmlns:a16="http://schemas.microsoft.com/office/drawing/2014/main" id="{D7BA5D40-1EF8-47F6-87DA-38908A3D03A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35900" cy="365760"/>
          </a:xfrm>
          <a:prstGeom prst="rect">
            <a:avLst/>
          </a:prstGeom>
        </p:spPr>
      </p:pic>
      <p:sp>
        <p:nvSpPr>
          <p:cNvPr id="5" name="TextBox 4">
            <a:extLst>
              <a:ext uri="{FF2B5EF4-FFF2-40B4-BE49-F238E27FC236}">
                <a16:creationId xmlns:a16="http://schemas.microsoft.com/office/drawing/2014/main" id="{597B6810-00AC-874E-A25E-703714437D5F}"/>
              </a:ext>
            </a:extLst>
          </p:cNvPr>
          <p:cNvSpPr txBox="1"/>
          <p:nvPr userDrawn="1"/>
        </p:nvSpPr>
        <p:spPr>
          <a:xfrm>
            <a:off x="3673762" y="6296882"/>
            <a:ext cx="622483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425467537"/>
      </p:ext>
    </p:extLst>
  </p:cSld>
  <p:clrMap bg1="lt1" tx1="dk1" bg2="lt2" tx2="dk2" accent1="accent1" accent2="accent2" accent3="accent3" accent4="accent4" accent5="accent5" accent6="accent6" hlink="hlink" folHlink="folHlink"/>
  <p:sldLayoutIdLst>
    <p:sldLayoutId id="2147485150" r:id="rId1"/>
    <p:sldLayoutId id="2147484781" r:id="rId2"/>
    <p:sldLayoutId id="2147485151" r:id="rId3"/>
    <p:sldLayoutId id="2147485154" r:id="rId4"/>
    <p:sldLayoutId id="214748515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158409" y="6296882"/>
            <a:ext cx="5740192"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9A6E52BA-C08E-A31C-0B27-55059A4B6FB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520547" cy="365760"/>
          </a:xfrm>
          <a:prstGeom prst="rect">
            <a:avLst/>
          </a:prstGeom>
        </p:spPr>
      </p:pic>
      <p:pic>
        <p:nvPicPr>
          <p:cNvPr id="3" name="Picture 2">
            <a:extLst>
              <a:ext uri="{FF2B5EF4-FFF2-40B4-BE49-F238E27FC236}">
                <a16:creationId xmlns:a16="http://schemas.microsoft.com/office/drawing/2014/main" id="{0E9C7E0E-07C4-B278-9288-E8CE6F242FE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598362500"/>
      </p:ext>
    </p:extLst>
  </p:cSld>
  <p:clrMap bg1="lt1" tx1="dk1" bg2="lt2" tx2="dk2" accent1="accent1" accent2="accent2" accent3="accent3" accent4="accent4" accent5="accent5" accent6="accent6" hlink="hlink" folHlink="folHlink"/>
  <p:sldLayoutIdLst>
    <p:sldLayoutId id="2147485160" r:id="rId1"/>
    <p:sldLayoutId id="2147485161" r:id="rId2"/>
    <p:sldLayoutId id="2147485162" r:id="rId3"/>
    <p:sldLayoutId id="2147485163" r:id="rId4"/>
    <p:sldLayoutId id="214748516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317569" y="6296882"/>
            <a:ext cx="558103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dirty="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179D49F0-0EFD-928B-3D5F-F25958C8D02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679708" cy="365760"/>
          </a:xfrm>
          <a:prstGeom prst="rect">
            <a:avLst/>
          </a:prstGeom>
        </p:spPr>
      </p:pic>
      <p:pic>
        <p:nvPicPr>
          <p:cNvPr id="2" name="Picture 1">
            <a:extLst>
              <a:ext uri="{FF2B5EF4-FFF2-40B4-BE49-F238E27FC236}">
                <a16:creationId xmlns:a16="http://schemas.microsoft.com/office/drawing/2014/main" id="{438AB15C-D2BA-151E-0B8E-0C2DF79CE157}"/>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377817793"/>
      </p:ext>
    </p:extLst>
  </p:cSld>
  <p:clrMap bg1="lt1" tx1="dk1" bg2="lt2" tx2="dk2" accent1="accent1" accent2="accent2" accent3="accent3" accent4="accent4" accent5="accent5" accent6="accent6" hlink="hlink" folHlink="folHlink"/>
  <p:sldLayoutIdLst>
    <p:sldLayoutId id="2147485166" r:id="rId1"/>
    <p:sldLayoutId id="2147485167" r:id="rId2"/>
    <p:sldLayoutId id="2147485168" r:id="rId3"/>
    <p:sldLayoutId id="2147485169" r:id="rId4"/>
    <p:sldLayoutId id="214748517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617109" y="6296882"/>
            <a:ext cx="528149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D8D2E180-A48B-B682-5C70-FD4F6685E71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79248" cy="365760"/>
          </a:xfrm>
          <a:prstGeom prst="rect">
            <a:avLst/>
          </a:prstGeom>
        </p:spPr>
      </p:pic>
      <p:pic>
        <p:nvPicPr>
          <p:cNvPr id="3" name="Picture 2">
            <a:extLst>
              <a:ext uri="{FF2B5EF4-FFF2-40B4-BE49-F238E27FC236}">
                <a16:creationId xmlns:a16="http://schemas.microsoft.com/office/drawing/2014/main" id="{D883434F-3178-90C1-0A91-C94C30B3C375}"/>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4033596833"/>
      </p:ext>
    </p:extLst>
  </p:cSld>
  <p:clrMap bg1="lt1" tx1="dk1" bg2="lt2" tx2="dk2" accent1="accent1" accent2="accent2" accent3="accent3" accent4="accent4" accent5="accent5" accent6="accent6" hlink="hlink" folHlink="folHlink"/>
  <p:sldLayoutIdLst>
    <p:sldLayoutId id="2147485172" r:id="rId1"/>
    <p:sldLayoutId id="2147485173" r:id="rId2"/>
    <p:sldLayoutId id="2147485174" r:id="rId3"/>
    <p:sldLayoutId id="2147485175" r:id="rId4"/>
    <p:sldLayoutId id="214748517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592131" y="6296882"/>
            <a:ext cx="530646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75FE42EB-ECFC-C7B6-4987-4F155350D13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54269" cy="365760"/>
          </a:xfrm>
          <a:prstGeom prst="rect">
            <a:avLst/>
          </a:prstGeom>
        </p:spPr>
      </p:pic>
      <p:pic>
        <p:nvPicPr>
          <p:cNvPr id="2" name="Picture 1">
            <a:extLst>
              <a:ext uri="{FF2B5EF4-FFF2-40B4-BE49-F238E27FC236}">
                <a16:creationId xmlns:a16="http://schemas.microsoft.com/office/drawing/2014/main" id="{02009CFB-B307-AFF7-F122-98C524B1466C}"/>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17756142"/>
      </p:ext>
    </p:extLst>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691189" y="6296882"/>
            <a:ext cx="620741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28BA85C1-B5A6-A806-D96D-104CEB49270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53327" cy="365760"/>
          </a:xfrm>
          <a:prstGeom prst="rect">
            <a:avLst/>
          </a:prstGeom>
        </p:spPr>
      </p:pic>
      <p:pic>
        <p:nvPicPr>
          <p:cNvPr id="3" name="Picture 2">
            <a:extLst>
              <a:ext uri="{FF2B5EF4-FFF2-40B4-BE49-F238E27FC236}">
                <a16:creationId xmlns:a16="http://schemas.microsoft.com/office/drawing/2014/main" id="{52B1AAC1-FBF4-989F-549B-5351BC10821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659816042"/>
      </p:ext>
    </p:extLst>
  </p:cSld>
  <p:clrMap bg1="lt1" tx1="dk1" bg2="lt2" tx2="dk2" accent1="accent1" accent2="accent2" accent3="accent3" accent4="accent4" accent5="accent5" accent6="accent6" hlink="hlink" folHlink="folHlink"/>
  <p:sldLayoutIdLst>
    <p:sldLayoutId id="2147485184" r:id="rId1"/>
    <p:sldLayoutId id="2147485185" r:id="rId2"/>
    <p:sldLayoutId id="2147485186" r:id="rId3"/>
    <p:sldLayoutId id="2147485187" r:id="rId4"/>
    <p:sldLayoutId id="214748518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78861" y="6296882"/>
            <a:ext cx="6319740"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0BF4EB62-0136-7F66-DDA2-95F64C7DAB5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960967" cy="365760"/>
          </a:xfrm>
          <a:prstGeom prst="rect">
            <a:avLst/>
          </a:prstGeom>
        </p:spPr>
      </p:pic>
      <p:pic>
        <p:nvPicPr>
          <p:cNvPr id="2" name="Picture 1">
            <a:extLst>
              <a:ext uri="{FF2B5EF4-FFF2-40B4-BE49-F238E27FC236}">
                <a16:creationId xmlns:a16="http://schemas.microsoft.com/office/drawing/2014/main" id="{110CC6A9-8ED5-F0D9-5429-DAD0F36C2E9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2151724488"/>
      </p:ext>
    </p:extLst>
  </p:cSld>
  <p:clrMap bg1="lt1" tx1="dk1" bg2="lt2" tx2="dk2" accent1="accent1" accent2="accent2" accent3="accent3" accent4="accent4" accent5="accent5" accent6="accent6" hlink="hlink" folHlink="folHlink"/>
  <p:sldLayoutIdLst>
    <p:sldLayoutId id="2147485190" r:id="rId1"/>
    <p:sldLayoutId id="2147485191" r:id="rId2"/>
    <p:sldLayoutId id="2147485192" r:id="rId3"/>
    <p:sldLayoutId id="2147485193" r:id="rId4"/>
    <p:sldLayoutId id="214748519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8" Type="http://schemas.openxmlformats.org/officeDocument/2006/relationships/hyperlink" Target="https://www.linkedin.com/company/simplifyhealthcare/" TargetMode="External"/><Relationship Id="rId13" Type="http://schemas.openxmlformats.org/officeDocument/2006/relationships/image" Target="../media/image39.svg"/><Relationship Id="rId3" Type="http://schemas.openxmlformats.org/officeDocument/2006/relationships/image" Target="../media/image32.png"/><Relationship Id="rId7" Type="http://schemas.openxmlformats.org/officeDocument/2006/relationships/image" Target="../media/image35.svg"/><Relationship Id="rId12" Type="http://schemas.openxmlformats.org/officeDocument/2006/relationships/image" Target="../media/image38.png"/><Relationship Id="rId2" Type="http://schemas.openxmlformats.org/officeDocument/2006/relationships/hyperlink" Target="https://www.youtube.com/channel/UCu15zsbJUV0L006eXhZOf5Q" TargetMode="External"/><Relationship Id="rId1" Type="http://schemas.openxmlformats.org/officeDocument/2006/relationships/slideLayout" Target="../slideLayouts/slideLayout11.xml"/><Relationship Id="rId6" Type="http://schemas.openxmlformats.org/officeDocument/2006/relationships/image" Target="../media/image34.png"/><Relationship Id="rId11" Type="http://schemas.openxmlformats.org/officeDocument/2006/relationships/hyperlink" Target="https://twitter.com/simplifyhcare" TargetMode="External"/><Relationship Id="rId5" Type="http://schemas.openxmlformats.org/officeDocument/2006/relationships/hyperlink" Target="https://www.instagram.com/simplifyhcare" TargetMode="External"/><Relationship Id="rId10" Type="http://schemas.openxmlformats.org/officeDocument/2006/relationships/image" Target="../media/image37.svg"/><Relationship Id="rId4" Type="http://schemas.openxmlformats.org/officeDocument/2006/relationships/image" Target="../media/image33.sv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94CD-9D3B-92C0-52AA-B593F4A4C289}"/>
              </a:ext>
            </a:extLst>
          </p:cNvPr>
          <p:cNvSpPr>
            <a:spLocks noGrp="1"/>
          </p:cNvSpPr>
          <p:nvPr>
            <p:ph type="title"/>
          </p:nvPr>
        </p:nvSpPr>
        <p:spPr>
          <a:xfrm>
            <a:off x="-661481" y="1842004"/>
            <a:ext cx="6439711" cy="3011431"/>
          </a:xfrm>
        </p:spPr>
        <p:txBody>
          <a:bodyPr>
            <a:normAutofit/>
          </a:bodyPr>
          <a:lstStyle/>
          <a:p>
            <a:pPr algn="ctr"/>
            <a:r>
              <a:rPr lang="en-US" b="1" dirty="0"/>
              <a:t>  Design Pattern : Flyweight</a:t>
            </a:r>
            <a:br>
              <a:rPr lang="en-US" b="1" dirty="0"/>
            </a:br>
            <a:br>
              <a:rPr lang="en-US" b="1" dirty="0"/>
            </a:br>
            <a:r>
              <a:rPr lang="en-US" sz="2000" dirty="0">
                <a:solidFill>
                  <a:schemeClr val="bg2">
                    <a:lumMod val="90000"/>
                  </a:schemeClr>
                </a:solidFill>
              </a:rPr>
              <a:t>Shruti Kadam</a:t>
            </a:r>
            <a:br>
              <a:rPr lang="en-US" sz="2000" dirty="0">
                <a:solidFill>
                  <a:schemeClr val="bg2">
                    <a:lumMod val="90000"/>
                  </a:schemeClr>
                </a:solidFill>
              </a:rPr>
            </a:br>
            <a:endParaRPr lang="en-IN" sz="2000" dirty="0">
              <a:solidFill>
                <a:schemeClr val="bg2">
                  <a:lumMod val="90000"/>
                </a:schemeClr>
              </a:solidFill>
            </a:endParaRPr>
          </a:p>
        </p:txBody>
      </p:sp>
    </p:spTree>
    <p:extLst>
      <p:ext uri="{BB962C8B-B14F-4D97-AF65-F5344CB8AC3E}">
        <p14:creationId xmlns:p14="http://schemas.microsoft.com/office/powerpoint/2010/main" val="2358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3600EEA-E039-E604-796B-9D43D5AD1FF3}"/>
              </a:ext>
            </a:extLst>
          </p:cNvPr>
          <p:cNvSpPr>
            <a:spLocks noGrp="1"/>
          </p:cNvSpPr>
          <p:nvPr>
            <p:ph type="title"/>
          </p:nvPr>
        </p:nvSpPr>
        <p:spPr/>
        <p:txBody>
          <a:bodyPr/>
          <a:lstStyle/>
          <a:p>
            <a:pPr algn="ctr"/>
            <a:r>
              <a:rPr lang="en-GB" dirty="0"/>
              <a:t>Flyweight</a:t>
            </a:r>
            <a:r>
              <a:rPr lang="en-GB" sz="2800" dirty="0"/>
              <a:t> Pattern</a:t>
            </a:r>
            <a:endParaRPr lang="en-IN" dirty="0"/>
          </a:p>
        </p:txBody>
      </p:sp>
      <p:sp>
        <p:nvSpPr>
          <p:cNvPr id="11" name="Content Placeholder 10">
            <a:extLst>
              <a:ext uri="{FF2B5EF4-FFF2-40B4-BE49-F238E27FC236}">
                <a16:creationId xmlns:a16="http://schemas.microsoft.com/office/drawing/2014/main" id="{25E1CCFC-71D7-B532-E05E-2A40F7BAC2E3}"/>
              </a:ext>
            </a:extLst>
          </p:cNvPr>
          <p:cNvSpPr>
            <a:spLocks noGrp="1"/>
          </p:cNvSpPr>
          <p:nvPr>
            <p:ph idx="4294967295"/>
          </p:nvPr>
        </p:nvSpPr>
        <p:spPr>
          <a:xfrm>
            <a:off x="5428932" y="1093574"/>
            <a:ext cx="6641148" cy="4963770"/>
          </a:xfrm>
        </p:spPr>
        <p:txBody>
          <a:bodyPr>
            <a:normAutofit/>
          </a:bodyPr>
          <a:lstStyle/>
          <a:p>
            <a:pPr>
              <a:lnSpc>
                <a:spcPct val="90000"/>
              </a:lnSpc>
            </a:pPr>
            <a:r>
              <a:rPr lang="en-GB" sz="1800" b="1" dirty="0">
                <a:solidFill>
                  <a:srgbClr val="FF0000"/>
                </a:solidFill>
              </a:rPr>
              <a:t>Problem: </a:t>
            </a:r>
          </a:p>
          <a:p>
            <a:pPr>
              <a:lnSpc>
                <a:spcPct val="90000"/>
              </a:lnSpc>
            </a:pPr>
            <a:r>
              <a:rPr lang="en-GB" sz="1800" dirty="0"/>
              <a:t>In applications dealing with large numbers of similar objects (e.g., video games with particles like bullets or missiles), redundant storage of common data leads to high memory consumption. This can lead to crashes, especially on machines with limited RAM.</a:t>
            </a:r>
          </a:p>
          <a:p>
            <a:pPr>
              <a:lnSpc>
                <a:spcPct val="90000"/>
              </a:lnSpc>
            </a:pPr>
            <a:r>
              <a:rPr lang="en-GB" sz="1800" b="1" dirty="0">
                <a:solidFill>
                  <a:srgbClr val="FFC000"/>
                </a:solidFill>
              </a:rPr>
              <a:t>Solution:</a:t>
            </a:r>
          </a:p>
          <a:p>
            <a:pPr>
              <a:lnSpc>
                <a:spcPct val="90000"/>
              </a:lnSpc>
            </a:pPr>
            <a:r>
              <a:rPr lang="en-GB" sz="1800" dirty="0"/>
              <a:t>Flyweight Object: A flyweight object only stores the intrinsic state (e.g., bullet sprite, </a:t>
            </a:r>
            <a:r>
              <a:rPr lang="en-GB" sz="1800" dirty="0" err="1"/>
              <a:t>color</a:t>
            </a:r>
            <a:r>
              <a:rPr lang="en-GB" sz="1800" dirty="0"/>
              <a:t>). It can be shared by many instances to save memory.</a:t>
            </a:r>
          </a:p>
          <a:p>
            <a:pPr>
              <a:lnSpc>
                <a:spcPct val="90000"/>
              </a:lnSpc>
            </a:pPr>
            <a:r>
              <a:rPr lang="en-GB" sz="1800" dirty="0"/>
              <a:t>Context Class: The extrinsic state (e.g., position, velocity) is stored in a separate context class. This class keeps track of individual particles' dynamic data and links them to the flyweight object.</a:t>
            </a:r>
          </a:p>
          <a:p>
            <a:pPr>
              <a:lnSpc>
                <a:spcPct val="90000"/>
              </a:lnSpc>
            </a:pPr>
            <a:r>
              <a:rPr lang="en-GB" sz="1800" dirty="0"/>
              <a:t>Memory Optimization: By using flyweights, you only need one instance of the intrinsic state (like a bullet sprite) even for thousands of particles, significantly reducing memory usage.</a:t>
            </a:r>
          </a:p>
          <a:p>
            <a:pPr>
              <a:lnSpc>
                <a:spcPct val="90000"/>
              </a:lnSpc>
            </a:pPr>
            <a:endParaRPr lang="en-GB" sz="1800" dirty="0"/>
          </a:p>
        </p:txBody>
      </p:sp>
      <p:pic>
        <p:nvPicPr>
          <p:cNvPr id="5" name="Picture 4" descr="A cartoon of a scale with characters&#10;&#10;Description automatically generated with medium confidence">
            <a:extLst>
              <a:ext uri="{FF2B5EF4-FFF2-40B4-BE49-F238E27FC236}">
                <a16:creationId xmlns:a16="http://schemas.microsoft.com/office/drawing/2014/main" id="{C0B1101E-1CFB-57BB-1A39-5C992DBD8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65" y="2675572"/>
            <a:ext cx="5082541" cy="3176588"/>
          </a:xfrm>
          <a:prstGeom prst="rect">
            <a:avLst/>
          </a:prstGeom>
        </p:spPr>
      </p:pic>
      <p:sp>
        <p:nvSpPr>
          <p:cNvPr id="6" name="TextBox 5">
            <a:extLst>
              <a:ext uri="{FF2B5EF4-FFF2-40B4-BE49-F238E27FC236}">
                <a16:creationId xmlns:a16="http://schemas.microsoft.com/office/drawing/2014/main" id="{849150EE-8CC1-3BAC-7AEF-4D4CC40EAFEA}"/>
              </a:ext>
            </a:extLst>
          </p:cNvPr>
          <p:cNvSpPr txBox="1"/>
          <p:nvPr/>
        </p:nvSpPr>
        <p:spPr>
          <a:xfrm>
            <a:off x="225265" y="1020303"/>
            <a:ext cx="5203667" cy="1338828"/>
          </a:xfrm>
          <a:prstGeom prst="rect">
            <a:avLst/>
          </a:prstGeom>
          <a:noFill/>
        </p:spPr>
        <p:txBody>
          <a:bodyPr wrap="square" rtlCol="0">
            <a:spAutoFit/>
          </a:bodyPr>
          <a:lstStyle/>
          <a:p>
            <a:pPr>
              <a:lnSpc>
                <a:spcPct val="90000"/>
              </a:lnSpc>
            </a:pPr>
            <a:r>
              <a:rPr lang="en-GB" sz="1800" dirty="0"/>
              <a:t>The </a:t>
            </a:r>
            <a:r>
              <a:rPr lang="en-GB" sz="1800" b="1" dirty="0"/>
              <a:t>Flyweight design pattern </a:t>
            </a:r>
            <a:r>
              <a:rPr lang="en-GB" sz="1800" dirty="0"/>
              <a:t>is a structural pattern that helps optimize memory usage by sharing common parts of an object's state (intrinsic state) between multiple objects, while keeping only the unique parts (extrinsic state) outside the object.</a:t>
            </a:r>
          </a:p>
        </p:txBody>
      </p:sp>
    </p:spTree>
    <p:extLst>
      <p:ext uri="{BB962C8B-B14F-4D97-AF65-F5344CB8AC3E}">
        <p14:creationId xmlns:p14="http://schemas.microsoft.com/office/powerpoint/2010/main" val="25072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1E78E-E985-552C-3100-1DF3A4507BF3}"/>
              </a:ext>
            </a:extLst>
          </p:cNvPr>
          <p:cNvSpPr>
            <a:spLocks noGrp="1"/>
          </p:cNvSpPr>
          <p:nvPr>
            <p:ph type="title"/>
          </p:nvPr>
        </p:nvSpPr>
        <p:spPr>
          <a:xfrm>
            <a:off x="162560" y="297418"/>
            <a:ext cx="11534776" cy="632882"/>
          </a:xfrm>
        </p:spPr>
        <p:txBody>
          <a:bodyPr/>
          <a:lstStyle/>
          <a:p>
            <a:pPr algn="ctr"/>
            <a:r>
              <a:rPr lang="en-GB" dirty="0"/>
              <a:t>Flyweight</a:t>
            </a:r>
            <a:r>
              <a:rPr lang="en-GB" sz="2800" dirty="0"/>
              <a:t> Pattern:  Real World Analogy</a:t>
            </a:r>
            <a:endParaRPr lang="en-IN" dirty="0"/>
          </a:p>
        </p:txBody>
      </p:sp>
      <p:sp>
        <p:nvSpPr>
          <p:cNvPr id="6" name="Content Placeholder 5">
            <a:extLst>
              <a:ext uri="{FF2B5EF4-FFF2-40B4-BE49-F238E27FC236}">
                <a16:creationId xmlns:a16="http://schemas.microsoft.com/office/drawing/2014/main" id="{5F6DCC82-BC6F-4A58-5882-5F1A2D6C382B}"/>
              </a:ext>
            </a:extLst>
          </p:cNvPr>
          <p:cNvSpPr>
            <a:spLocks noGrp="1"/>
          </p:cNvSpPr>
          <p:nvPr>
            <p:ph idx="4294967295"/>
          </p:nvPr>
        </p:nvSpPr>
        <p:spPr>
          <a:xfrm>
            <a:off x="262652" y="4050888"/>
            <a:ext cx="7128828" cy="4557584"/>
          </a:xfrm>
        </p:spPr>
        <p:txBody>
          <a:bodyPr>
            <a:normAutofit/>
          </a:bodyPr>
          <a:lstStyle/>
          <a:p>
            <a:pPr>
              <a:lnSpc>
                <a:spcPct val="90000"/>
              </a:lnSpc>
            </a:pPr>
            <a:r>
              <a:rPr lang="en-GB" sz="1600" b="1" dirty="0">
                <a:solidFill>
                  <a:srgbClr val="FF0000"/>
                </a:solidFill>
              </a:rPr>
              <a:t>Context:    </a:t>
            </a:r>
            <a:r>
              <a:rPr lang="en-GB" sz="1600" dirty="0">
                <a:solidFill>
                  <a:schemeClr val="tx1"/>
                </a:solidFill>
              </a:rPr>
              <a:t>In a game with particles like bullets, missiles, and shrapnel, each particle contains lots of data (e.g., </a:t>
            </a:r>
            <a:r>
              <a:rPr lang="en-GB" sz="1600" dirty="0" err="1">
                <a:solidFill>
                  <a:schemeClr val="tx1"/>
                </a:solidFill>
              </a:rPr>
              <a:t>color</a:t>
            </a:r>
            <a:r>
              <a:rPr lang="en-GB" sz="1600" dirty="0">
                <a:solidFill>
                  <a:schemeClr val="tx1"/>
                </a:solidFill>
              </a:rPr>
              <a:t>, sprite, position, speed).</a:t>
            </a:r>
          </a:p>
          <a:p>
            <a:pPr>
              <a:lnSpc>
                <a:spcPct val="90000"/>
              </a:lnSpc>
            </a:pPr>
            <a:r>
              <a:rPr lang="en-GB" sz="1600" b="1" dirty="0">
                <a:solidFill>
                  <a:srgbClr val="FF0000"/>
                </a:solidFill>
              </a:rPr>
              <a:t>Challenge:   </a:t>
            </a:r>
            <a:r>
              <a:rPr lang="en-GB" sz="1600" dirty="0">
                <a:solidFill>
                  <a:schemeClr val="tx1"/>
                </a:solidFill>
              </a:rPr>
              <a:t>The shared data (</a:t>
            </a:r>
            <a:r>
              <a:rPr lang="en-GB" sz="1600" dirty="0" err="1">
                <a:solidFill>
                  <a:schemeClr val="tx1"/>
                </a:solidFill>
              </a:rPr>
              <a:t>color</a:t>
            </a:r>
            <a:r>
              <a:rPr lang="en-GB" sz="1600" dirty="0">
                <a:solidFill>
                  <a:schemeClr val="tx1"/>
                </a:solidFill>
              </a:rPr>
              <a:t>, sprite) takes up substantial memory, and as the number of particles grows, this redundancy overwhelms available RAM, causing the game to crash.</a:t>
            </a:r>
          </a:p>
          <a:p>
            <a:pPr>
              <a:lnSpc>
                <a:spcPct val="90000"/>
              </a:lnSpc>
            </a:pPr>
            <a:r>
              <a:rPr lang="en-GB" sz="1600" b="1" dirty="0">
                <a:solidFill>
                  <a:srgbClr val="FF0000"/>
                </a:solidFill>
              </a:rPr>
              <a:t>Solution Need:   </a:t>
            </a:r>
            <a:r>
              <a:rPr lang="en-GB" sz="1600" dirty="0">
                <a:solidFill>
                  <a:schemeClr val="tx1"/>
                </a:solidFill>
              </a:rPr>
              <a:t>To reduce memory consumption, we need to store common data once and share it across particles.</a:t>
            </a:r>
            <a:endParaRPr lang="en-IN" dirty="0">
              <a:solidFill>
                <a:schemeClr val="tx1"/>
              </a:solidFill>
            </a:endParaRPr>
          </a:p>
        </p:txBody>
      </p:sp>
      <p:pic>
        <p:nvPicPr>
          <p:cNvPr id="3" name="Picture 2" descr="A diagram of a game&#10;&#10;Description automatically generated">
            <a:extLst>
              <a:ext uri="{FF2B5EF4-FFF2-40B4-BE49-F238E27FC236}">
                <a16:creationId xmlns:a16="http://schemas.microsoft.com/office/drawing/2014/main" id="{526C5452-60F2-1423-5517-B78C82BDC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89700"/>
            <a:ext cx="5946062" cy="234238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3600D84-4135-9F46-A821-59EBBC990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3588" y="1014990"/>
            <a:ext cx="3767692" cy="4976197"/>
          </a:xfrm>
          <a:prstGeom prst="rect">
            <a:avLst/>
          </a:prstGeom>
        </p:spPr>
      </p:pic>
    </p:spTree>
    <p:extLst>
      <p:ext uri="{BB962C8B-B14F-4D97-AF65-F5344CB8AC3E}">
        <p14:creationId xmlns:p14="http://schemas.microsoft.com/office/powerpoint/2010/main" val="429037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B209C5-5E4C-0401-7B26-7AD74B5BFA32}"/>
              </a:ext>
            </a:extLst>
          </p:cNvPr>
          <p:cNvSpPr>
            <a:spLocks noGrp="1"/>
          </p:cNvSpPr>
          <p:nvPr>
            <p:ph type="title"/>
          </p:nvPr>
        </p:nvSpPr>
        <p:spPr>
          <a:xfrm>
            <a:off x="135572" y="125412"/>
            <a:ext cx="11534776" cy="632882"/>
          </a:xfrm>
        </p:spPr>
        <p:txBody>
          <a:bodyPr>
            <a:normAutofit fontScale="90000"/>
          </a:bodyPr>
          <a:lstStyle/>
          <a:p>
            <a:pPr algn="ctr"/>
            <a:r>
              <a:rPr lang="en-GB" sz="2800" b="1" dirty="0"/>
              <a:t>Flyweight Pattern Structure</a:t>
            </a:r>
            <a:br>
              <a:rPr lang="en-GB" sz="2800" b="1" dirty="0"/>
            </a:br>
            <a:endParaRPr lang="en-IN" dirty="0"/>
          </a:p>
        </p:txBody>
      </p:sp>
      <p:pic>
        <p:nvPicPr>
          <p:cNvPr id="6" name="Picture 5" descr="A screenshot of a computer&#10;&#10;Description automatically generated">
            <a:extLst>
              <a:ext uri="{FF2B5EF4-FFF2-40B4-BE49-F238E27FC236}">
                <a16:creationId xmlns:a16="http://schemas.microsoft.com/office/drawing/2014/main" id="{91D7B4ED-DF57-E457-ED19-34974A75D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1150208"/>
            <a:ext cx="5131737" cy="4366672"/>
          </a:xfrm>
          <a:prstGeom prst="rect">
            <a:avLst/>
          </a:prstGeom>
        </p:spPr>
      </p:pic>
      <p:sp>
        <p:nvSpPr>
          <p:cNvPr id="14" name="TextBox 13">
            <a:extLst>
              <a:ext uri="{FF2B5EF4-FFF2-40B4-BE49-F238E27FC236}">
                <a16:creationId xmlns:a16="http://schemas.microsoft.com/office/drawing/2014/main" id="{BE171E35-D391-208F-4446-59122291F7E3}"/>
              </a:ext>
            </a:extLst>
          </p:cNvPr>
          <p:cNvSpPr txBox="1"/>
          <p:nvPr/>
        </p:nvSpPr>
        <p:spPr>
          <a:xfrm>
            <a:off x="6004560" y="655888"/>
            <a:ext cx="5767388" cy="5355312"/>
          </a:xfrm>
          <a:prstGeom prst="rect">
            <a:avLst/>
          </a:prstGeom>
          <a:noFill/>
        </p:spPr>
        <p:txBody>
          <a:bodyPr wrap="square" rtlCol="0">
            <a:spAutoFit/>
          </a:bodyPr>
          <a:lstStyle/>
          <a:p>
            <a:r>
              <a:rPr lang="en-GB" dirty="0">
                <a:solidFill>
                  <a:srgbClr val="FF0000"/>
                </a:solidFill>
              </a:rPr>
              <a:t>1.Flyweight:</a:t>
            </a:r>
          </a:p>
          <a:p>
            <a:pPr marL="285750" indent="-285750">
              <a:buFont typeface="Arial" panose="020B0604020202020204" pitchFamily="34" charset="0"/>
              <a:buChar char="•"/>
            </a:pPr>
            <a:r>
              <a:rPr lang="en-GB" dirty="0"/>
              <a:t>Contains the intrinsic state (shared data) that is common across multiple objects.</a:t>
            </a:r>
          </a:p>
          <a:p>
            <a:pPr marL="285750" indent="-285750">
              <a:buFont typeface="Arial" panose="020B0604020202020204" pitchFamily="34" charset="0"/>
              <a:buChar char="•"/>
            </a:pPr>
            <a:r>
              <a:rPr lang="en-GB" dirty="0"/>
              <a:t>This data is immutable and cannot be modified once set.</a:t>
            </a:r>
          </a:p>
          <a:p>
            <a:endParaRPr lang="en-GB" dirty="0"/>
          </a:p>
          <a:p>
            <a:r>
              <a:rPr lang="en-GB" dirty="0">
                <a:solidFill>
                  <a:srgbClr val="FF0000"/>
                </a:solidFill>
              </a:rPr>
              <a:t>2.Context:</a:t>
            </a:r>
          </a:p>
          <a:p>
            <a:pPr marL="285750" indent="-285750">
              <a:buFont typeface="Arial" panose="020B0604020202020204" pitchFamily="34" charset="0"/>
              <a:buChar char="•"/>
            </a:pPr>
            <a:r>
              <a:rPr lang="en-GB" dirty="0"/>
              <a:t>Stores the extrinsic state (unique data) that changes over time, such as position, speed, or movement.</a:t>
            </a:r>
          </a:p>
          <a:p>
            <a:pPr marL="285750" indent="-285750">
              <a:buFont typeface="Arial" panose="020B0604020202020204" pitchFamily="34" charset="0"/>
              <a:buChar char="•"/>
            </a:pPr>
            <a:r>
              <a:rPr lang="en-GB" dirty="0"/>
              <a:t>It passes the extrinsic state to the Flyweight object when needed.</a:t>
            </a:r>
          </a:p>
          <a:p>
            <a:endParaRPr lang="en-GB" dirty="0"/>
          </a:p>
          <a:p>
            <a:r>
              <a:rPr lang="en-GB" dirty="0">
                <a:solidFill>
                  <a:srgbClr val="FF0000"/>
                </a:solidFill>
              </a:rPr>
              <a:t>3.Flyweight Factory:</a:t>
            </a:r>
          </a:p>
          <a:p>
            <a:pPr marL="285750" indent="-285750">
              <a:buFont typeface="Arial" panose="020B0604020202020204" pitchFamily="34" charset="0"/>
              <a:buChar char="•"/>
            </a:pPr>
            <a:r>
              <a:rPr lang="en-GB" dirty="0"/>
              <a:t>Manages the creation and reuse of Flyweight objects.</a:t>
            </a:r>
          </a:p>
          <a:p>
            <a:pPr marL="285750" indent="-285750">
              <a:buFont typeface="Arial" panose="020B0604020202020204" pitchFamily="34" charset="0"/>
              <a:buChar char="•"/>
            </a:pPr>
            <a:r>
              <a:rPr lang="en-GB" dirty="0"/>
              <a:t>Ensures that existing flyweights are reused to save memory, creating new ones only when necessary.</a:t>
            </a:r>
          </a:p>
          <a:p>
            <a:endParaRPr lang="en-GB" dirty="0"/>
          </a:p>
          <a:p>
            <a:r>
              <a:rPr lang="en-GB" dirty="0">
                <a:solidFill>
                  <a:srgbClr val="FF0000"/>
                </a:solidFill>
              </a:rPr>
              <a:t>4.Client:</a:t>
            </a:r>
          </a:p>
          <a:p>
            <a:pPr marL="285750" indent="-285750">
              <a:buFont typeface="Arial" panose="020B0604020202020204" pitchFamily="34" charset="0"/>
              <a:buChar char="•"/>
            </a:pPr>
            <a:r>
              <a:rPr lang="en-GB" dirty="0"/>
              <a:t>Manages the extrinsic state and passes it to the Flyweight objects when performing operations.</a:t>
            </a:r>
            <a:endParaRPr lang="en-IN" dirty="0"/>
          </a:p>
        </p:txBody>
      </p:sp>
    </p:spTree>
    <p:extLst>
      <p:ext uri="{BB962C8B-B14F-4D97-AF65-F5344CB8AC3E}">
        <p14:creationId xmlns:p14="http://schemas.microsoft.com/office/powerpoint/2010/main" val="122487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3996-2568-A8F5-FA21-F1B2C207B64D}"/>
              </a:ext>
            </a:extLst>
          </p:cNvPr>
          <p:cNvSpPr>
            <a:spLocks noGrp="1"/>
          </p:cNvSpPr>
          <p:nvPr>
            <p:ph type="title"/>
          </p:nvPr>
        </p:nvSpPr>
        <p:spPr>
          <a:xfrm>
            <a:off x="0" y="357795"/>
            <a:ext cx="11534776" cy="632882"/>
          </a:xfrm>
        </p:spPr>
        <p:txBody>
          <a:bodyPr>
            <a:normAutofit fontScale="90000"/>
          </a:bodyPr>
          <a:lstStyle/>
          <a:p>
            <a:pPr algn="ctr"/>
            <a:r>
              <a:rPr lang="en-GB" sz="2800" b="1" dirty="0"/>
              <a:t>Flyweight Pattern – When to Use ?</a:t>
            </a:r>
            <a:br>
              <a:rPr lang="en-GB" sz="2800" b="1" dirty="0"/>
            </a:br>
            <a:br>
              <a:rPr lang="en-US" sz="2800" dirty="0"/>
            </a:br>
            <a:endParaRPr lang="en-IN" dirty="0"/>
          </a:p>
        </p:txBody>
      </p:sp>
      <p:sp>
        <p:nvSpPr>
          <p:cNvPr id="3" name="Content Placeholder 2">
            <a:extLst>
              <a:ext uri="{FF2B5EF4-FFF2-40B4-BE49-F238E27FC236}">
                <a16:creationId xmlns:a16="http://schemas.microsoft.com/office/drawing/2014/main" id="{888A0562-DF0B-1DB3-831B-717955886624}"/>
              </a:ext>
            </a:extLst>
          </p:cNvPr>
          <p:cNvSpPr>
            <a:spLocks noGrp="1"/>
          </p:cNvSpPr>
          <p:nvPr>
            <p:ph idx="4294967295"/>
          </p:nvPr>
        </p:nvSpPr>
        <p:spPr>
          <a:xfrm>
            <a:off x="657224" y="1150208"/>
            <a:ext cx="11534776" cy="4557584"/>
          </a:xfrm>
        </p:spPr>
        <p:txBody>
          <a:bodyPr>
            <a:normAutofit/>
          </a:bodyPr>
          <a:lstStyle/>
          <a:p>
            <a:pPr marL="457200" lvl="1"/>
            <a:endParaRPr lang="en-GB" sz="1800" dirty="0"/>
          </a:p>
          <a:p>
            <a:pPr>
              <a:lnSpc>
                <a:spcPct val="90000"/>
              </a:lnSpc>
            </a:pPr>
            <a:endParaRPr lang="en-GB" sz="1800" dirty="0"/>
          </a:p>
          <a:p>
            <a:pPr>
              <a:lnSpc>
                <a:spcPct val="90000"/>
              </a:lnSpc>
            </a:pPr>
            <a:endParaRPr lang="en-GB" sz="1800" dirty="0"/>
          </a:p>
        </p:txBody>
      </p:sp>
      <p:sp>
        <p:nvSpPr>
          <p:cNvPr id="5" name="Rectangle 2">
            <a:extLst>
              <a:ext uri="{FF2B5EF4-FFF2-40B4-BE49-F238E27FC236}">
                <a16:creationId xmlns:a16="http://schemas.microsoft.com/office/drawing/2014/main" id="{8BB2A039-4066-1DC1-59DE-8AAF042FB00A}"/>
              </a:ext>
            </a:extLst>
          </p:cNvPr>
          <p:cNvSpPr>
            <a:spLocks noChangeArrowheads="1"/>
          </p:cNvSpPr>
          <p:nvPr/>
        </p:nvSpPr>
        <p:spPr bwMode="auto">
          <a:xfrm rot="10800000" flipV="1">
            <a:off x="742142" y="1150208"/>
            <a:ext cx="10382595"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Optimal Use Cases</a:t>
            </a:r>
            <a:r>
              <a:rPr kumimoji="0" lang="en-US" altLang="en-US" sz="1600"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GB" sz="1600" b="1" i="0" dirty="0">
                <a:solidFill>
                  <a:srgbClr val="444444"/>
                </a:solidFill>
                <a:effectLst/>
                <a:latin typeface="PT Sans" panose="020B0503020203020204" pitchFamily="34" charset="0"/>
              </a:rPr>
              <a:t>                 Use the Flyweight pattern only when your program must support a huge number of objects which barely fit into available RAM.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FF000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Flyweight pattern is useful in situations where: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There are many objects with identical or similar data (e.g., particles, shapes in games, UI elements).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Memory consumption is a concern and needs optimization.</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same data needs to be reused across many objects.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6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Important Consideration</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Flyweight is an optimization pattern and should be used when there is an actual memory consumption issue. Before applying it, ensure that the problem can’t be solved through other means (e.g., reducing the number of objects). </a:t>
            </a:r>
          </a:p>
        </p:txBody>
      </p:sp>
    </p:spTree>
    <p:extLst>
      <p:ext uri="{BB962C8B-B14F-4D97-AF65-F5344CB8AC3E}">
        <p14:creationId xmlns:p14="http://schemas.microsoft.com/office/powerpoint/2010/main" val="21961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3996-2568-A8F5-FA21-F1B2C207B64D}"/>
              </a:ext>
            </a:extLst>
          </p:cNvPr>
          <p:cNvSpPr>
            <a:spLocks noGrp="1"/>
          </p:cNvSpPr>
          <p:nvPr>
            <p:ph type="title"/>
          </p:nvPr>
        </p:nvSpPr>
        <p:spPr>
          <a:xfrm>
            <a:off x="0" y="357795"/>
            <a:ext cx="11534776" cy="632882"/>
          </a:xfrm>
        </p:spPr>
        <p:txBody>
          <a:bodyPr>
            <a:normAutofit fontScale="90000"/>
          </a:bodyPr>
          <a:lstStyle/>
          <a:p>
            <a:pPr algn="ctr"/>
            <a:r>
              <a:rPr lang="en-GB" sz="2800" b="1" dirty="0"/>
              <a:t>Flyweight Pattern – How to Implement?</a:t>
            </a:r>
            <a:br>
              <a:rPr lang="en-GB" sz="2800" b="1" dirty="0"/>
            </a:br>
            <a:br>
              <a:rPr lang="en-US" sz="2800" dirty="0"/>
            </a:br>
            <a:endParaRPr lang="en-IN" dirty="0"/>
          </a:p>
        </p:txBody>
      </p:sp>
      <p:sp>
        <p:nvSpPr>
          <p:cNvPr id="3" name="Content Placeholder 2">
            <a:extLst>
              <a:ext uri="{FF2B5EF4-FFF2-40B4-BE49-F238E27FC236}">
                <a16:creationId xmlns:a16="http://schemas.microsoft.com/office/drawing/2014/main" id="{888A0562-DF0B-1DB3-831B-717955886624}"/>
              </a:ext>
            </a:extLst>
          </p:cNvPr>
          <p:cNvSpPr>
            <a:spLocks noGrp="1"/>
          </p:cNvSpPr>
          <p:nvPr>
            <p:ph idx="4294967295"/>
          </p:nvPr>
        </p:nvSpPr>
        <p:spPr>
          <a:xfrm>
            <a:off x="11064240" y="5344160"/>
            <a:ext cx="1127760" cy="363632"/>
          </a:xfrm>
        </p:spPr>
        <p:txBody>
          <a:bodyPr>
            <a:normAutofit/>
          </a:bodyPr>
          <a:lstStyle/>
          <a:p>
            <a:pPr marL="457200" lvl="1"/>
            <a:endParaRPr lang="en-GB" sz="1800" dirty="0"/>
          </a:p>
          <a:p>
            <a:pPr>
              <a:lnSpc>
                <a:spcPct val="90000"/>
              </a:lnSpc>
            </a:pPr>
            <a:endParaRPr lang="en-GB" sz="1800" dirty="0"/>
          </a:p>
        </p:txBody>
      </p:sp>
      <p:sp>
        <p:nvSpPr>
          <p:cNvPr id="5" name="Rectangle 2">
            <a:extLst>
              <a:ext uri="{FF2B5EF4-FFF2-40B4-BE49-F238E27FC236}">
                <a16:creationId xmlns:a16="http://schemas.microsoft.com/office/drawing/2014/main" id="{8BB2A039-4066-1DC1-59DE-8AAF042FB00A}"/>
              </a:ext>
            </a:extLst>
          </p:cNvPr>
          <p:cNvSpPr>
            <a:spLocks noChangeArrowheads="1"/>
          </p:cNvSpPr>
          <p:nvPr/>
        </p:nvSpPr>
        <p:spPr bwMode="auto">
          <a:xfrm rot="10800000" flipV="1">
            <a:off x="233679" y="910477"/>
            <a:ext cx="1172464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1.Divide the Class Fields:</a:t>
            </a:r>
          </a:p>
          <a:p>
            <a:pPr marL="0" marR="0" lvl="0" indent="0" algn="l" defTabSz="914400" rtl="0" eaLnBrk="0" fontAlgn="base" latinLnBrk="0" hangingPunct="0">
              <a:lnSpc>
                <a:spcPct val="100000"/>
              </a:lnSpc>
              <a:spcBef>
                <a:spcPct val="0"/>
              </a:spcBef>
              <a:spcAft>
                <a:spcPct val="0"/>
              </a:spcAft>
              <a:buClrTx/>
              <a:buSzTx/>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Intrinsic State: Keep the fields that contain unchanging, shared data (e.g., </a:t>
            </a:r>
            <a:r>
              <a:rPr kumimoji="0" lang="en-GB" altLang="en-US" sz="16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color</a:t>
            </a: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sprite).</a:t>
            </a:r>
          </a:p>
          <a:p>
            <a:pPr marL="0" marR="0" lvl="0" indent="0" algn="l" defTabSz="914400" rtl="0" eaLnBrk="0" fontAlgn="base" latinLnBrk="0" hangingPunct="0">
              <a:lnSpc>
                <a:spcPct val="100000"/>
              </a:lnSpc>
              <a:spcBef>
                <a:spcPct val="0"/>
              </a:spcBef>
              <a:spcAft>
                <a:spcPct val="0"/>
              </a:spcAft>
              <a:buClrTx/>
              <a:buSzTx/>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Extrinsic State: Separate out fields with unique, contextual data (e.g., position, speed).</a:t>
            </a:r>
          </a:p>
          <a:p>
            <a:pPr marL="0" marR="0" lvl="0" indent="0" algn="l" defTabSz="914400" rtl="0" eaLnBrk="0" fontAlgn="base" latinLnBrk="0" hangingPunct="0">
              <a:lnSpc>
                <a:spcPct val="100000"/>
              </a:lnSpc>
              <a:spcBef>
                <a:spcPct val="0"/>
              </a:spcBef>
              <a:spcAft>
                <a:spcPct val="0"/>
              </a:spcAft>
              <a:buClrTx/>
              <a:buSzTx/>
              <a:tabLst/>
            </a:pP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2.Make Intrinsic State Immutable:</a:t>
            </a:r>
          </a:p>
          <a:p>
            <a:pPr marL="0" marR="0" lvl="0" indent="0" algn="l" defTabSz="914400" rtl="0" eaLnBrk="0" fontAlgn="base" latinLnBrk="0" hangingPunct="0">
              <a:lnSpc>
                <a:spcPct val="100000"/>
              </a:lnSpc>
              <a:spcBef>
                <a:spcPct val="0"/>
              </a:spcBef>
              <a:spcAft>
                <a:spcPct val="0"/>
              </a:spcAft>
              <a:buClrTx/>
              <a:buSzTx/>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Store intrinsic state in the class and make it immutable (set only via constructor).</a:t>
            </a:r>
          </a:p>
          <a:p>
            <a:pPr marL="0" marR="0" lvl="0" indent="0" algn="l" defTabSz="914400" rtl="0" eaLnBrk="0" fontAlgn="base" latinLnBrk="0" hangingPunct="0">
              <a:lnSpc>
                <a:spcPct val="100000"/>
              </a:lnSpc>
              <a:spcBef>
                <a:spcPct val="0"/>
              </a:spcBef>
              <a:spcAft>
                <a:spcPct val="0"/>
              </a:spcAft>
              <a:buClrTx/>
              <a:buSzTx/>
              <a:tabLst/>
            </a:pP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3.Modify Methods Using Extrinsic State:</a:t>
            </a:r>
          </a:p>
          <a:p>
            <a:pPr marL="0" marR="0" lvl="0" indent="0" algn="l" defTabSz="914400" rtl="0" eaLnBrk="0" fontAlgn="base" latinLnBrk="0" hangingPunct="0">
              <a:lnSpc>
                <a:spcPct val="100000"/>
              </a:lnSpc>
              <a:spcBef>
                <a:spcPct val="0"/>
              </a:spcBef>
              <a:spcAft>
                <a:spcPct val="0"/>
              </a:spcAft>
              <a:buClrTx/>
              <a:buSzTx/>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 methods that use the extrinsic state, replace the class fields with parameters representing the extrinsic data.</a:t>
            </a:r>
          </a:p>
          <a:p>
            <a:pPr marL="0" marR="0" lvl="0" indent="0" algn="l" defTabSz="914400" rtl="0" eaLnBrk="0" fontAlgn="base" latinLnBrk="0" hangingPunct="0">
              <a:lnSpc>
                <a:spcPct val="100000"/>
              </a:lnSpc>
              <a:spcBef>
                <a:spcPct val="0"/>
              </a:spcBef>
              <a:spcAft>
                <a:spcPct val="0"/>
              </a:spcAft>
              <a:buClrTx/>
              <a:buSzTx/>
              <a:tabLst/>
            </a:pP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4.Create a Factory Class (optional):</a:t>
            </a:r>
          </a:p>
          <a:p>
            <a:pPr marL="0" marR="0" lvl="0" indent="0" algn="l" defTabSz="914400" rtl="0" eaLnBrk="0" fontAlgn="base" latinLnBrk="0" hangingPunct="0">
              <a:lnSpc>
                <a:spcPct val="100000"/>
              </a:lnSpc>
              <a:spcBef>
                <a:spcPct val="0"/>
              </a:spcBef>
              <a:spcAft>
                <a:spcPct val="0"/>
              </a:spcAft>
              <a:buClrTx/>
              <a:buSzTx/>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factory manages the pool of flyweight objects.</a:t>
            </a:r>
          </a:p>
          <a:p>
            <a:pPr marL="0" marR="0" lvl="0" indent="0" algn="l" defTabSz="914400" rtl="0" eaLnBrk="0" fontAlgn="base" latinLnBrk="0" hangingPunct="0">
              <a:lnSpc>
                <a:spcPct val="100000"/>
              </a:lnSpc>
              <a:spcBef>
                <a:spcPct val="0"/>
              </a:spcBef>
              <a:spcAft>
                <a:spcPct val="0"/>
              </a:spcAft>
              <a:buClrTx/>
              <a:buSzTx/>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It checks if a flyweight with the same intrinsic state already exists and reuses it, or creates a new one.</a:t>
            </a:r>
          </a:p>
          <a:p>
            <a:pPr marL="0" marR="0" lvl="0" indent="0" algn="l" defTabSz="914400" rtl="0" eaLnBrk="0" fontAlgn="base" latinLnBrk="0" hangingPunct="0">
              <a:lnSpc>
                <a:spcPct val="100000"/>
              </a:lnSpc>
              <a:spcBef>
                <a:spcPct val="0"/>
              </a:spcBef>
              <a:spcAft>
                <a:spcPct val="0"/>
              </a:spcAft>
              <a:buClrTx/>
              <a:buSzTx/>
              <a:tabLst/>
            </a:pP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5.Client Responsibilities:</a:t>
            </a:r>
          </a:p>
          <a:p>
            <a:pPr marL="0" marR="0" lvl="0" indent="0" algn="l" defTabSz="914400" rtl="0" eaLnBrk="0" fontAlgn="base" latinLnBrk="0" hangingPunct="0">
              <a:lnSpc>
                <a:spcPct val="100000"/>
              </a:lnSpc>
              <a:spcBef>
                <a:spcPct val="0"/>
              </a:spcBef>
              <a:spcAft>
                <a:spcPct val="0"/>
              </a:spcAft>
              <a:buClrTx/>
              <a:buSzTx/>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client stores or calculates the extrinsic state (context data).</a:t>
            </a:r>
          </a:p>
          <a:p>
            <a:pPr marL="0" marR="0" lvl="0" indent="0" algn="l" defTabSz="914400" rtl="0" eaLnBrk="0" fontAlgn="base" latinLnBrk="0" hangingPunct="0">
              <a:lnSpc>
                <a:spcPct val="100000"/>
              </a:lnSpc>
              <a:spcBef>
                <a:spcPct val="0"/>
              </a:spcBef>
              <a:spcAft>
                <a:spcPct val="0"/>
              </a:spcAft>
              <a:buClrTx/>
              <a:buSzTx/>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client must pass this extrinsic state to the flyweight’s methods when calling them.</a:t>
            </a:r>
          </a:p>
          <a:p>
            <a:pPr marL="0" marR="0" lvl="0" indent="0" algn="l" defTabSz="914400" rtl="0" eaLnBrk="0" fontAlgn="base" latinLnBrk="0" hangingPunct="0">
              <a:lnSpc>
                <a:spcPct val="100000"/>
              </a:lnSpc>
              <a:spcBef>
                <a:spcPct val="0"/>
              </a:spcBef>
              <a:spcAft>
                <a:spcPct val="0"/>
              </a:spcAft>
              <a:buClrTx/>
              <a:buSzTx/>
              <a:tabLst/>
            </a:pP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6.Context Class (optional):</a:t>
            </a:r>
          </a:p>
          <a:p>
            <a:pPr marL="0" marR="0" lvl="0" indent="0" algn="l" defTabSz="914400" rtl="0" eaLnBrk="0" fontAlgn="base" latinLnBrk="0" hangingPunct="0">
              <a:lnSpc>
                <a:spcPct val="100000"/>
              </a:lnSpc>
              <a:spcBef>
                <a:spcPct val="0"/>
              </a:spcBef>
              <a:spcAft>
                <a:spcPct val="0"/>
              </a:spcAft>
              <a:buClrTx/>
              <a:buSzTx/>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further simplify, store the extrinsic state and the reference to the flyweight object in a separate context class.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34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8FD8-81C4-73A4-E2E3-5764D8E8BD99}"/>
              </a:ext>
            </a:extLst>
          </p:cNvPr>
          <p:cNvSpPr>
            <a:spLocks noGrp="1"/>
          </p:cNvSpPr>
          <p:nvPr>
            <p:ph type="title"/>
          </p:nvPr>
        </p:nvSpPr>
        <p:spPr/>
        <p:txBody>
          <a:bodyPr>
            <a:normAutofit fontScale="90000"/>
          </a:bodyPr>
          <a:lstStyle/>
          <a:p>
            <a:pPr algn="ctr"/>
            <a:r>
              <a:rPr lang="en-GB" sz="2800" b="1" dirty="0"/>
              <a:t>Flyweight Pattern – </a:t>
            </a:r>
            <a:r>
              <a:rPr lang="en-GB" dirty="0"/>
              <a:t>Pros, Cons</a:t>
            </a:r>
            <a:r>
              <a:rPr lang="en-GB" sz="2800" b="1" dirty="0"/>
              <a:t> &amp; Relations</a:t>
            </a:r>
            <a:br>
              <a:rPr lang="en-GB" sz="2800" b="1" dirty="0"/>
            </a:br>
            <a:endParaRPr lang="en-IN" dirty="0"/>
          </a:p>
        </p:txBody>
      </p:sp>
      <p:sp>
        <p:nvSpPr>
          <p:cNvPr id="3" name="Content Placeholder 2">
            <a:extLst>
              <a:ext uri="{FF2B5EF4-FFF2-40B4-BE49-F238E27FC236}">
                <a16:creationId xmlns:a16="http://schemas.microsoft.com/office/drawing/2014/main" id="{8D60FE27-0B5D-69AF-07BD-AEEA3FB60D16}"/>
              </a:ext>
            </a:extLst>
          </p:cNvPr>
          <p:cNvSpPr>
            <a:spLocks noGrp="1"/>
          </p:cNvSpPr>
          <p:nvPr>
            <p:ph idx="4294967295"/>
          </p:nvPr>
        </p:nvSpPr>
        <p:spPr>
          <a:xfrm>
            <a:off x="440156" y="961494"/>
            <a:ext cx="11534776" cy="5046091"/>
          </a:xfrm>
        </p:spPr>
        <p:txBody>
          <a:bodyPr>
            <a:noAutofit/>
          </a:bodyPr>
          <a:lstStyle/>
          <a:p>
            <a:r>
              <a:rPr lang="en-GB" b="1" dirty="0">
                <a:solidFill>
                  <a:srgbClr val="FF0000"/>
                </a:solidFill>
              </a:rPr>
              <a:t>Pros and Cons:</a:t>
            </a:r>
            <a:endParaRPr lang="en-GB" dirty="0">
              <a:solidFill>
                <a:srgbClr val="FF0000"/>
              </a:solidFill>
            </a:endParaRPr>
          </a:p>
          <a:p>
            <a:pPr>
              <a:buFont typeface="Wingdings" panose="05000000000000000000" pitchFamily="2" charset="2"/>
              <a:buChar char="Ø"/>
            </a:pPr>
            <a:r>
              <a:rPr lang="en-GB" b="1" dirty="0"/>
              <a:t> Pros:  </a:t>
            </a:r>
            <a:endParaRPr lang="en-GB" dirty="0"/>
          </a:p>
          <a:p>
            <a:r>
              <a:rPr lang="en-GB" b="0" i="0" dirty="0">
                <a:solidFill>
                  <a:srgbClr val="444444"/>
                </a:solidFill>
                <a:effectLst/>
                <a:latin typeface="PT Sans" panose="020B0503020203020204" pitchFamily="34" charset="0"/>
              </a:rPr>
              <a:t>            - You can save lots of RAM, assuming your program has tons of similar objects.</a:t>
            </a:r>
          </a:p>
          <a:p>
            <a:pPr>
              <a:buFont typeface="Wingdings" panose="05000000000000000000" pitchFamily="2" charset="2"/>
              <a:buChar char="Ø"/>
            </a:pPr>
            <a:r>
              <a:rPr lang="en-GB" b="1" dirty="0"/>
              <a:t> Cons:</a:t>
            </a:r>
          </a:p>
          <a:p>
            <a:pPr algn="l"/>
            <a:r>
              <a:rPr lang="en-GB" dirty="0">
                <a:solidFill>
                  <a:srgbClr val="444444"/>
                </a:solidFill>
                <a:latin typeface="PT Sans" panose="020B0503020203020204" pitchFamily="34" charset="0"/>
              </a:rPr>
              <a:t>             -</a:t>
            </a:r>
            <a:r>
              <a:rPr lang="en-GB" b="0" i="0" dirty="0">
                <a:solidFill>
                  <a:srgbClr val="444444"/>
                </a:solidFill>
                <a:effectLst/>
                <a:latin typeface="PT Sans" panose="020B0503020203020204" pitchFamily="34" charset="0"/>
              </a:rPr>
              <a:t>You might be trading RAM over CPU cycles when some of the context data needs to be recalculated each time somebody calls a flyweight method.</a:t>
            </a:r>
          </a:p>
          <a:p>
            <a:pPr algn="l"/>
            <a:r>
              <a:rPr lang="en-GB" dirty="0">
                <a:solidFill>
                  <a:srgbClr val="444444"/>
                </a:solidFill>
                <a:latin typeface="PT Sans" panose="020B0503020203020204" pitchFamily="34" charset="0"/>
              </a:rPr>
              <a:t>             - </a:t>
            </a:r>
            <a:r>
              <a:rPr lang="en-GB" b="0" i="0" dirty="0">
                <a:solidFill>
                  <a:srgbClr val="444444"/>
                </a:solidFill>
                <a:effectLst/>
                <a:latin typeface="PT Sans" panose="020B0503020203020204" pitchFamily="34" charset="0"/>
              </a:rPr>
              <a:t>The code becomes much more complicated. New team members will always be wondering why the state of an entity was separated in such a way.</a:t>
            </a:r>
          </a:p>
          <a:p>
            <a:pPr algn="l"/>
            <a:endParaRPr lang="en-GB" b="0" i="0" dirty="0">
              <a:solidFill>
                <a:srgbClr val="444444"/>
              </a:solidFill>
              <a:effectLst/>
              <a:latin typeface="PT Sans" panose="020B0503020203020204" pitchFamily="34" charset="0"/>
            </a:endParaRPr>
          </a:p>
          <a:p>
            <a:r>
              <a:rPr lang="en-GB" b="1" dirty="0">
                <a:solidFill>
                  <a:srgbClr val="FF0000"/>
                </a:solidFill>
              </a:rPr>
              <a:t>Relations with Other Patterns:</a:t>
            </a:r>
            <a:endParaRPr lang="en-GB" dirty="0">
              <a:solidFill>
                <a:srgbClr val="FF0000"/>
              </a:solidFill>
            </a:endParaRPr>
          </a:p>
          <a:p>
            <a:pPr>
              <a:buFont typeface="Wingdings" panose="05000000000000000000" pitchFamily="2" charset="2"/>
              <a:buChar char="Ø"/>
            </a:pPr>
            <a:r>
              <a:rPr lang="en-GB" b="1" dirty="0"/>
              <a:t> You can implement shared leaf nodes of the Composite tree as Flyweights to save some RAM.</a:t>
            </a:r>
          </a:p>
          <a:p>
            <a:pPr>
              <a:buFont typeface="Wingdings" panose="05000000000000000000" pitchFamily="2" charset="2"/>
              <a:buChar char="Ø"/>
            </a:pPr>
            <a:r>
              <a:rPr lang="en-GB" b="1" dirty="0"/>
              <a:t> Flyweight shows how to make lots of little objects, whereas Facade shows how to make a single object that represents an entire subsystem.</a:t>
            </a:r>
          </a:p>
          <a:p>
            <a:pPr>
              <a:buFont typeface="Wingdings" panose="05000000000000000000" pitchFamily="2" charset="2"/>
              <a:buChar char="Ø"/>
            </a:pPr>
            <a:r>
              <a:rPr lang="en-GB" b="1" dirty="0"/>
              <a:t> Flyweight would resemble Singleton if you somehow managed to reduce all shared states of the objects to just one flyweight object. But there are two fundamental differences between these patterns:</a:t>
            </a:r>
          </a:p>
          <a:p>
            <a:r>
              <a:rPr lang="en-GB" dirty="0"/>
              <a:t>       ---&gt;There should be only one Singleton instance, whereas a Flyweight class can have multiple instances with different intrinsic states.</a:t>
            </a:r>
          </a:p>
          <a:p>
            <a:r>
              <a:rPr lang="en-GB" dirty="0"/>
              <a:t>       ---&gt;The Singleton object can be mutable. Flyweight objects are immutable.</a:t>
            </a:r>
          </a:p>
          <a:p>
            <a:endParaRPr lang="en-IN" dirty="0"/>
          </a:p>
        </p:txBody>
      </p:sp>
    </p:spTree>
    <p:extLst>
      <p:ext uri="{BB962C8B-B14F-4D97-AF65-F5344CB8AC3E}">
        <p14:creationId xmlns:p14="http://schemas.microsoft.com/office/powerpoint/2010/main" val="281495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F7D4E0-B626-B829-C22B-F7633AA901F9}"/>
              </a:ext>
            </a:extLst>
          </p:cNvPr>
          <p:cNvSpPr>
            <a:spLocks noGrp="1"/>
          </p:cNvSpPr>
          <p:nvPr>
            <p:ph type="title"/>
          </p:nvPr>
        </p:nvSpPr>
        <p:spPr>
          <a:xfrm>
            <a:off x="838200" y="982651"/>
            <a:ext cx="10515600" cy="912442"/>
          </a:xfrm>
        </p:spPr>
        <p:txBody>
          <a:bodyPr/>
          <a:lstStyle>
            <a:lvl1pPr algn="ctr">
              <a:defRPr>
                <a:solidFill>
                  <a:schemeClr val="bg1"/>
                </a:solidFill>
              </a:defRPr>
            </a:lvl1pPr>
          </a:lstStyle>
          <a:p>
            <a:r>
              <a:rPr lang="en-US"/>
              <a:t>THANK YOU</a:t>
            </a:r>
            <a:endParaRPr lang="en-AU"/>
          </a:p>
        </p:txBody>
      </p:sp>
      <p:sp>
        <p:nvSpPr>
          <p:cNvPr id="10" name="TextBox 9">
            <a:extLst>
              <a:ext uri="{FF2B5EF4-FFF2-40B4-BE49-F238E27FC236}">
                <a16:creationId xmlns:a16="http://schemas.microsoft.com/office/drawing/2014/main" id="{F710EBC3-FC48-8525-A1B8-08D84C429404}"/>
              </a:ext>
            </a:extLst>
          </p:cNvPr>
          <p:cNvSpPr txBox="1"/>
          <p:nvPr/>
        </p:nvSpPr>
        <p:spPr>
          <a:xfrm>
            <a:off x="4956377" y="4529988"/>
            <a:ext cx="2279247" cy="401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35"/>
              </a:spcAft>
              <a:buClrTx/>
              <a:buSzTx/>
              <a:buFontTx/>
              <a:buNone/>
              <a:tabLst/>
              <a:defRPr/>
            </a:pPr>
            <a:r>
              <a:rPr kumimoji="0" lang="en-IN" sz="2011" b="1" i="0" u="none" strike="noStrike" kern="1200" cap="none" spc="0" normalizeH="0" baseline="0" noProof="0" dirty="0">
                <a:ln>
                  <a:noFill/>
                </a:ln>
                <a:solidFill>
                  <a:schemeClr val="tx1">
                    <a:lumMod val="50000"/>
                  </a:schemeClr>
                </a:solidFill>
                <a:effectLst/>
                <a:uLnTx/>
                <a:uFillTx/>
                <a:latin typeface="Calibri" panose="020F0502020204030204" pitchFamily="34" charset="0"/>
                <a:ea typeface="+mn-ea"/>
                <a:cs typeface="Calibri" panose="020F0502020204030204" pitchFamily="34" charset="0"/>
              </a:rPr>
              <a:t>CONNECT WITH US</a:t>
            </a:r>
          </a:p>
        </p:txBody>
      </p:sp>
      <p:grpSp>
        <p:nvGrpSpPr>
          <p:cNvPr id="2" name="Group 1">
            <a:extLst>
              <a:ext uri="{FF2B5EF4-FFF2-40B4-BE49-F238E27FC236}">
                <a16:creationId xmlns:a16="http://schemas.microsoft.com/office/drawing/2014/main" id="{BCC0B146-41E4-AE8A-0111-5DCD03D805F9}"/>
              </a:ext>
            </a:extLst>
          </p:cNvPr>
          <p:cNvGrpSpPr/>
          <p:nvPr/>
        </p:nvGrpSpPr>
        <p:grpSpPr>
          <a:xfrm>
            <a:off x="1491526" y="2331833"/>
            <a:ext cx="8878978" cy="1028443"/>
            <a:chOff x="1711625" y="2321673"/>
            <a:chExt cx="8878978" cy="1028443"/>
          </a:xfrm>
        </p:grpSpPr>
        <p:sp>
          <p:nvSpPr>
            <p:cNvPr id="3" name="TextBox 2">
              <a:extLst>
                <a:ext uri="{FF2B5EF4-FFF2-40B4-BE49-F238E27FC236}">
                  <a16:creationId xmlns:a16="http://schemas.microsoft.com/office/drawing/2014/main" id="{720C7CA8-CDC0-8A32-3F5D-54D4CA07612E}"/>
                </a:ext>
              </a:extLst>
            </p:cNvPr>
            <p:cNvSpPr txBox="1"/>
            <p:nvPr/>
          </p:nvSpPr>
          <p:spPr>
            <a:xfrm>
              <a:off x="1711625" y="2324194"/>
              <a:ext cx="3355323" cy="1025922"/>
            </a:xfrm>
            <a:prstGeom prst="rect">
              <a:avLst/>
            </a:prstGeom>
            <a:noFill/>
          </p:spPr>
          <p:txBody>
            <a:bodyPr wrap="square" rtlCol="0">
              <a:spAutoFit/>
            </a:bodyPr>
            <a:lstStyle/>
            <a:p>
              <a:pPr algn="r">
                <a:spcAft>
                  <a:spcPts val="400"/>
                </a:spcAft>
              </a:pPr>
              <a:r>
                <a:rPr lang="en-IN" b="1">
                  <a:solidFill>
                    <a:schemeClr val="bg1"/>
                  </a:solidFill>
                  <a:latin typeface="Calibri" panose="020F0502020204030204" pitchFamily="34" charset="0"/>
                  <a:cs typeface="Calibri" panose="020F0502020204030204" pitchFamily="34" charset="0"/>
                </a:rPr>
                <a:t>(844) 720-6678</a:t>
              </a:r>
            </a:p>
            <a:p>
              <a:pPr algn="r">
                <a:spcAft>
                  <a:spcPts val="400"/>
                </a:spcAft>
              </a:pPr>
              <a:r>
                <a:rPr lang="en-IN" b="1">
                  <a:solidFill>
                    <a:schemeClr val="bg1"/>
                  </a:solidFill>
                  <a:latin typeface="Calibri" panose="020F0502020204030204" pitchFamily="34" charset="0"/>
                  <a:cs typeface="Calibri" panose="020F0502020204030204" pitchFamily="34" charset="0"/>
                </a:rPr>
                <a:t>info@simplifyhealthcare.com</a:t>
              </a:r>
            </a:p>
            <a:p>
              <a:pPr algn="r">
                <a:spcAft>
                  <a:spcPts val="400"/>
                </a:spcAft>
              </a:pPr>
              <a:r>
                <a:rPr lang="en-IN" b="1">
                  <a:solidFill>
                    <a:schemeClr val="bg1"/>
                  </a:solidFill>
                  <a:latin typeface="Calibri" panose="020F0502020204030204" pitchFamily="34" charset="0"/>
                  <a:cs typeface="Calibri" panose="020F0502020204030204" pitchFamily="34" charset="0"/>
                </a:rPr>
                <a:t>simplifyhealthcare.com</a:t>
              </a:r>
            </a:p>
          </p:txBody>
        </p:sp>
        <p:sp>
          <p:nvSpPr>
            <p:cNvPr id="6" name="TextBox 5">
              <a:extLst>
                <a:ext uri="{FF2B5EF4-FFF2-40B4-BE49-F238E27FC236}">
                  <a16:creationId xmlns:a16="http://schemas.microsoft.com/office/drawing/2014/main" id="{1B2E7442-400C-EA04-4607-A6D8DD3852FF}"/>
                </a:ext>
              </a:extLst>
            </p:cNvPr>
            <p:cNvSpPr txBox="1"/>
            <p:nvPr/>
          </p:nvSpPr>
          <p:spPr>
            <a:xfrm>
              <a:off x="5267389" y="2321673"/>
              <a:ext cx="5323214" cy="1005403"/>
            </a:xfrm>
            <a:prstGeom prst="rect">
              <a:avLst/>
            </a:prstGeom>
            <a:noFill/>
          </p:spPr>
          <p:txBody>
            <a:bodyPr wrap="square" rtlCol="0">
              <a:spAutoFit/>
            </a:bodyPr>
            <a:lstStyle/>
            <a:p>
              <a:pPr>
                <a:spcAft>
                  <a:spcPts val="800"/>
                </a:spcAft>
              </a:pPr>
              <a:r>
                <a:rPr lang="en-US" b="1" dirty="0">
                  <a:solidFill>
                    <a:schemeClr val="bg1"/>
                  </a:solidFill>
                  <a:latin typeface="Calibri" panose="020F0502020204030204" pitchFamily="34" charset="0"/>
                  <a:cs typeface="Calibri" panose="020F0502020204030204" pitchFamily="34" charset="0"/>
                </a:rPr>
                <a:t>Simplify Healthcare</a:t>
              </a:r>
            </a:p>
            <a:p>
              <a:pPr>
                <a:spcAft>
                  <a:spcPts val="800"/>
                </a:spcAft>
              </a:pPr>
              <a:r>
                <a:rPr lang="en-IN" sz="1400" dirty="0">
                  <a:solidFill>
                    <a:schemeClr val="bg1"/>
                  </a:solidFill>
                  <a:latin typeface="Calibri" panose="020F0502020204030204" pitchFamily="34" charset="0"/>
                  <a:cs typeface="Calibri" panose="020F0502020204030204" pitchFamily="34" charset="0"/>
                </a:rPr>
                <a:t>U.S.: 600 N Commons Drive, Suite 110, Aurora, IL 60504</a:t>
              </a:r>
            </a:p>
            <a:p>
              <a:pPr>
                <a:spcAft>
                  <a:spcPts val="800"/>
                </a:spcAft>
              </a:pPr>
              <a:r>
                <a:rPr lang="en-US" sz="1400" dirty="0">
                  <a:solidFill>
                    <a:schemeClr val="bg1"/>
                  </a:solidFill>
                  <a:latin typeface="Calibri" panose="020F0502020204030204" pitchFamily="34" charset="0"/>
                  <a:cs typeface="Calibri" panose="020F0502020204030204" pitchFamily="34" charset="0"/>
                </a:rPr>
                <a:t>India: </a:t>
              </a:r>
              <a:r>
                <a:rPr lang="en-GB" sz="1400" dirty="0">
                  <a:solidFill>
                    <a:schemeClr val="bg1"/>
                  </a:solidFill>
                  <a:latin typeface="Calibri" panose="020F0502020204030204" pitchFamily="34" charset="0"/>
                  <a:cs typeface="Calibri" panose="020F0502020204030204" pitchFamily="34" charset="0"/>
                </a:rPr>
                <a:t>401/402, 4th Floor, Pentagon P-2, Magarpatta City, Pune 411013</a:t>
              </a:r>
              <a:endParaRPr lang="en-IN" sz="1400" dirty="0">
                <a:solidFill>
                  <a:schemeClr val="bg1"/>
                </a:solidFill>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A61691AC-D100-9075-DC70-15B10995928C}"/>
                </a:ext>
              </a:extLst>
            </p:cNvPr>
            <p:cNvCxnSpPr>
              <a:cxnSpLocks/>
            </p:cNvCxnSpPr>
            <p:nvPr/>
          </p:nvCxnSpPr>
          <p:spPr>
            <a:xfrm>
              <a:off x="5175442" y="2417954"/>
              <a:ext cx="0" cy="835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DE45BCF-F5CC-87C4-9036-C7D0CA651C1F}"/>
              </a:ext>
            </a:extLst>
          </p:cNvPr>
          <p:cNvGrpSpPr/>
          <p:nvPr/>
        </p:nvGrpSpPr>
        <p:grpSpPr>
          <a:xfrm>
            <a:off x="2547387" y="5075409"/>
            <a:ext cx="7214187" cy="460858"/>
            <a:chOff x="2547387" y="5075409"/>
            <a:chExt cx="7214187" cy="460858"/>
          </a:xfrm>
        </p:grpSpPr>
        <p:grpSp>
          <p:nvGrpSpPr>
            <p:cNvPr id="7" name="Group 6">
              <a:extLst>
                <a:ext uri="{FF2B5EF4-FFF2-40B4-BE49-F238E27FC236}">
                  <a16:creationId xmlns:a16="http://schemas.microsoft.com/office/drawing/2014/main" id="{170CE78F-75C0-8E70-6153-1DAA2148033C}"/>
                </a:ext>
              </a:extLst>
            </p:cNvPr>
            <p:cNvGrpSpPr/>
            <p:nvPr/>
          </p:nvGrpSpPr>
          <p:grpSpPr>
            <a:xfrm>
              <a:off x="4697757" y="5075409"/>
              <a:ext cx="1394706" cy="460858"/>
              <a:chOff x="4443635" y="5075409"/>
              <a:chExt cx="1394706" cy="460858"/>
            </a:xfrm>
          </p:grpSpPr>
          <p:grpSp>
            <p:nvGrpSpPr>
              <p:cNvPr id="30" name="Group 29">
                <a:extLst>
                  <a:ext uri="{FF2B5EF4-FFF2-40B4-BE49-F238E27FC236}">
                    <a16:creationId xmlns:a16="http://schemas.microsoft.com/office/drawing/2014/main" id="{AA0581DD-084E-EBE9-F3BC-5A8A59F8EA14}"/>
                  </a:ext>
                </a:extLst>
              </p:cNvPr>
              <p:cNvGrpSpPr/>
              <p:nvPr/>
            </p:nvGrpSpPr>
            <p:grpSpPr>
              <a:xfrm>
                <a:off x="4443635" y="5075409"/>
                <a:ext cx="460858" cy="460858"/>
                <a:chOff x="4451255" y="5075409"/>
                <a:chExt cx="460858" cy="460858"/>
              </a:xfrm>
            </p:grpSpPr>
            <p:sp>
              <p:nvSpPr>
                <p:cNvPr id="33" name="Oval 32">
                  <a:hlinkClick r:id="rId2"/>
                  <a:extLst>
                    <a:ext uri="{FF2B5EF4-FFF2-40B4-BE49-F238E27FC236}">
                      <a16:creationId xmlns:a16="http://schemas.microsoft.com/office/drawing/2014/main" id="{EF18A42C-AF9F-716B-D271-C792B0243435}"/>
                    </a:ext>
                  </a:extLst>
                </p:cNvPr>
                <p:cNvSpPr/>
                <p:nvPr/>
              </p:nvSpPr>
              <p:spPr>
                <a:xfrm>
                  <a:off x="445125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Graphic 33">
                  <a:hlinkClick r:id="rId2"/>
                  <a:extLst>
                    <a:ext uri="{FF2B5EF4-FFF2-40B4-BE49-F238E27FC236}">
                      <a16:creationId xmlns:a16="http://schemas.microsoft.com/office/drawing/2014/main" id="{F18A5029-3794-C8D5-84A9-2C762DFEF9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4418" y="5208173"/>
                  <a:ext cx="294532" cy="201662"/>
                </a:xfrm>
                <a:prstGeom prst="rect">
                  <a:avLst/>
                </a:prstGeom>
              </p:spPr>
            </p:pic>
          </p:grpSp>
          <p:sp>
            <p:nvSpPr>
              <p:cNvPr id="31" name="TextBox 30">
                <a:hlinkClick r:id="rId2"/>
                <a:extLst>
                  <a:ext uri="{FF2B5EF4-FFF2-40B4-BE49-F238E27FC236}">
                    <a16:creationId xmlns:a16="http://schemas.microsoft.com/office/drawing/2014/main" id="{72101909-1AE5-A27B-4663-5A64475E0A05}"/>
                  </a:ext>
                </a:extLst>
              </p:cNvPr>
              <p:cNvSpPr txBox="1"/>
              <p:nvPr/>
            </p:nvSpPr>
            <p:spPr>
              <a:xfrm>
                <a:off x="4896768" y="5133015"/>
                <a:ext cx="941573" cy="338554"/>
              </a:xfrm>
              <a:prstGeom prst="rect">
                <a:avLst/>
              </a:prstGeom>
              <a:noFill/>
            </p:spPr>
            <p:txBody>
              <a:bodyPr wrap="square">
                <a:spAutoFit/>
              </a:bodyPr>
              <a:lstStyle/>
              <a:p>
                <a:pPr algn="ctr"/>
                <a:r>
                  <a:rPr lang="en-US" sz="1600" b="1" dirty="0">
                    <a:solidFill>
                      <a:srgbClr val="000000"/>
                    </a:solidFill>
                  </a:rPr>
                  <a:t>YouTube</a:t>
                </a:r>
              </a:p>
            </p:txBody>
          </p:sp>
        </p:grpSp>
        <p:grpSp>
          <p:nvGrpSpPr>
            <p:cNvPr id="8" name="Group 7">
              <a:extLst>
                <a:ext uri="{FF2B5EF4-FFF2-40B4-BE49-F238E27FC236}">
                  <a16:creationId xmlns:a16="http://schemas.microsoft.com/office/drawing/2014/main" id="{643A3474-09E4-FCD2-72AF-4FBC2260E5DC}"/>
                </a:ext>
              </a:extLst>
            </p:cNvPr>
            <p:cNvGrpSpPr/>
            <p:nvPr/>
          </p:nvGrpSpPr>
          <p:grpSpPr>
            <a:xfrm>
              <a:off x="8251034" y="5075409"/>
              <a:ext cx="1510540" cy="460858"/>
              <a:chOff x="8178165" y="5075409"/>
              <a:chExt cx="1510540" cy="460858"/>
            </a:xfrm>
          </p:grpSpPr>
          <p:grpSp>
            <p:nvGrpSpPr>
              <p:cNvPr id="25" name="Group 24">
                <a:extLst>
                  <a:ext uri="{FF2B5EF4-FFF2-40B4-BE49-F238E27FC236}">
                    <a16:creationId xmlns:a16="http://schemas.microsoft.com/office/drawing/2014/main" id="{F86CAB8E-12F3-81D9-2140-4F24505E3460}"/>
                  </a:ext>
                </a:extLst>
              </p:cNvPr>
              <p:cNvGrpSpPr/>
              <p:nvPr/>
            </p:nvGrpSpPr>
            <p:grpSpPr>
              <a:xfrm>
                <a:off x="8178165" y="5075409"/>
                <a:ext cx="460858" cy="460858"/>
                <a:chOff x="8178165" y="5075409"/>
                <a:chExt cx="460858" cy="460858"/>
              </a:xfrm>
            </p:grpSpPr>
            <p:sp>
              <p:nvSpPr>
                <p:cNvPr id="28" name="Oval 27">
                  <a:hlinkClick r:id="rId5"/>
                  <a:extLst>
                    <a:ext uri="{FF2B5EF4-FFF2-40B4-BE49-F238E27FC236}">
                      <a16:creationId xmlns:a16="http://schemas.microsoft.com/office/drawing/2014/main" id="{BD9662ED-F888-7E04-C7E9-C88762D9442A}"/>
                    </a:ext>
                  </a:extLst>
                </p:cNvPr>
                <p:cNvSpPr/>
                <p:nvPr/>
              </p:nvSpPr>
              <p:spPr>
                <a:xfrm>
                  <a:off x="817816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Graphic 28">
                  <a:hlinkClick r:id="rId5"/>
                  <a:extLst>
                    <a:ext uri="{FF2B5EF4-FFF2-40B4-BE49-F238E27FC236}">
                      <a16:creationId xmlns:a16="http://schemas.microsoft.com/office/drawing/2014/main" id="{4A1461AF-75E2-CBA6-B646-75908A51D4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1444" y="5178688"/>
                  <a:ext cx="254300" cy="254300"/>
                </a:xfrm>
                <a:prstGeom prst="rect">
                  <a:avLst/>
                </a:prstGeom>
              </p:spPr>
            </p:pic>
          </p:grpSp>
          <p:sp>
            <p:nvSpPr>
              <p:cNvPr id="26" name="TextBox 25">
                <a:hlinkClick r:id="rId5"/>
                <a:extLst>
                  <a:ext uri="{FF2B5EF4-FFF2-40B4-BE49-F238E27FC236}">
                    <a16:creationId xmlns:a16="http://schemas.microsoft.com/office/drawing/2014/main" id="{C284126F-FA88-748E-2D0C-50D0423C464C}"/>
                  </a:ext>
                </a:extLst>
              </p:cNvPr>
              <p:cNvSpPr txBox="1"/>
              <p:nvPr/>
            </p:nvSpPr>
            <p:spPr>
              <a:xfrm>
                <a:off x="8607488" y="5136561"/>
                <a:ext cx="1081217" cy="338554"/>
              </a:xfrm>
              <a:prstGeom prst="rect">
                <a:avLst/>
              </a:prstGeom>
              <a:noFill/>
            </p:spPr>
            <p:txBody>
              <a:bodyPr wrap="square">
                <a:spAutoFit/>
              </a:bodyPr>
              <a:lstStyle/>
              <a:p>
                <a:pPr algn="ctr"/>
                <a:r>
                  <a:rPr lang="en-US" sz="1600" b="1" dirty="0">
                    <a:solidFill>
                      <a:srgbClr val="000000"/>
                    </a:solidFill>
                  </a:rPr>
                  <a:t>Instagram </a:t>
                </a:r>
              </a:p>
            </p:txBody>
          </p:sp>
        </p:grpSp>
        <p:grpSp>
          <p:nvGrpSpPr>
            <p:cNvPr id="9" name="Group 8">
              <a:extLst>
                <a:ext uri="{FF2B5EF4-FFF2-40B4-BE49-F238E27FC236}">
                  <a16:creationId xmlns:a16="http://schemas.microsoft.com/office/drawing/2014/main" id="{AE88A10D-D244-9F93-7D75-C77ADA8E6BC3}"/>
                </a:ext>
              </a:extLst>
            </p:cNvPr>
            <p:cNvGrpSpPr/>
            <p:nvPr/>
          </p:nvGrpSpPr>
          <p:grpSpPr>
            <a:xfrm>
              <a:off x="2547387" y="5075409"/>
              <a:ext cx="1417630" cy="460858"/>
              <a:chOff x="2520238" y="5075409"/>
              <a:chExt cx="1417630" cy="460858"/>
            </a:xfrm>
          </p:grpSpPr>
          <p:sp>
            <p:nvSpPr>
              <p:cNvPr id="18" name="TextBox 17">
                <a:hlinkClick r:id="rId8"/>
                <a:extLst>
                  <a:ext uri="{FF2B5EF4-FFF2-40B4-BE49-F238E27FC236}">
                    <a16:creationId xmlns:a16="http://schemas.microsoft.com/office/drawing/2014/main" id="{8A18A35F-C0FE-65BB-3EE7-49CE159FA8B4}"/>
                  </a:ext>
                </a:extLst>
              </p:cNvPr>
              <p:cNvSpPr txBox="1"/>
              <p:nvPr/>
            </p:nvSpPr>
            <p:spPr>
              <a:xfrm>
                <a:off x="2913078" y="5136561"/>
                <a:ext cx="1024790" cy="338554"/>
              </a:xfrm>
              <a:prstGeom prst="rect">
                <a:avLst/>
              </a:prstGeom>
              <a:noFill/>
            </p:spPr>
            <p:txBody>
              <a:bodyPr wrap="square">
                <a:spAutoFit/>
              </a:bodyPr>
              <a:lstStyle/>
              <a:p>
                <a:pPr algn="ctr"/>
                <a:r>
                  <a:rPr lang="en-US" sz="1600" b="1" i="0" dirty="0">
                    <a:solidFill>
                      <a:srgbClr val="000000"/>
                    </a:solidFill>
                    <a:effectLst/>
                  </a:rPr>
                  <a:t>LinkedIn</a:t>
                </a:r>
              </a:p>
            </p:txBody>
          </p:sp>
          <p:grpSp>
            <p:nvGrpSpPr>
              <p:cNvPr id="20" name="Group 19">
                <a:extLst>
                  <a:ext uri="{FF2B5EF4-FFF2-40B4-BE49-F238E27FC236}">
                    <a16:creationId xmlns:a16="http://schemas.microsoft.com/office/drawing/2014/main" id="{0DA31B73-083F-6B90-12EF-26D85E4403EB}"/>
                  </a:ext>
                </a:extLst>
              </p:cNvPr>
              <p:cNvGrpSpPr/>
              <p:nvPr/>
            </p:nvGrpSpPr>
            <p:grpSpPr>
              <a:xfrm>
                <a:off x="2520238" y="5075409"/>
                <a:ext cx="460858" cy="460858"/>
                <a:chOff x="2504998" y="5075409"/>
                <a:chExt cx="460858" cy="460858"/>
              </a:xfrm>
            </p:grpSpPr>
            <p:sp>
              <p:nvSpPr>
                <p:cNvPr id="21" name="Oval 20">
                  <a:hlinkClick r:id="rId8"/>
                  <a:extLst>
                    <a:ext uri="{FF2B5EF4-FFF2-40B4-BE49-F238E27FC236}">
                      <a16:creationId xmlns:a16="http://schemas.microsoft.com/office/drawing/2014/main" id="{071444CA-C176-932B-C0A4-9E9988268F89}"/>
                    </a:ext>
                  </a:extLst>
                </p:cNvPr>
                <p:cNvSpPr/>
                <p:nvPr/>
              </p:nvSpPr>
              <p:spPr>
                <a:xfrm>
                  <a:off x="2504998"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Graphic 23">
                  <a:hlinkClick r:id="rId8"/>
                  <a:extLst>
                    <a:ext uri="{FF2B5EF4-FFF2-40B4-BE49-F238E27FC236}">
                      <a16:creationId xmlns:a16="http://schemas.microsoft.com/office/drawing/2014/main" id="{29E1AE86-E429-1736-B3A3-5293F29C50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0737" y="5187606"/>
                  <a:ext cx="240372" cy="236464"/>
                </a:xfrm>
                <a:prstGeom prst="rect">
                  <a:avLst/>
                </a:prstGeom>
              </p:spPr>
            </p:pic>
          </p:grpSp>
        </p:grpSp>
        <p:grpSp>
          <p:nvGrpSpPr>
            <p:cNvPr id="11" name="Group 10">
              <a:extLst>
                <a:ext uri="{FF2B5EF4-FFF2-40B4-BE49-F238E27FC236}">
                  <a16:creationId xmlns:a16="http://schemas.microsoft.com/office/drawing/2014/main" id="{244DE154-2569-0A4D-5033-CC20050814D0}"/>
                </a:ext>
              </a:extLst>
            </p:cNvPr>
            <p:cNvGrpSpPr/>
            <p:nvPr/>
          </p:nvGrpSpPr>
          <p:grpSpPr>
            <a:xfrm>
              <a:off x="6825203" y="5075409"/>
              <a:ext cx="693090" cy="460858"/>
              <a:chOff x="6359412" y="5075409"/>
              <a:chExt cx="693090" cy="460858"/>
            </a:xfrm>
          </p:grpSpPr>
          <p:sp>
            <p:nvSpPr>
              <p:cNvPr id="12" name="TextBox 11">
                <a:hlinkClick r:id="rId11"/>
                <a:extLst>
                  <a:ext uri="{FF2B5EF4-FFF2-40B4-BE49-F238E27FC236}">
                    <a16:creationId xmlns:a16="http://schemas.microsoft.com/office/drawing/2014/main" id="{DC8BDB5E-EC6E-42E5-4E20-E1A5A89DA42A}"/>
                  </a:ext>
                </a:extLst>
              </p:cNvPr>
              <p:cNvSpPr txBox="1"/>
              <p:nvPr/>
            </p:nvSpPr>
            <p:spPr>
              <a:xfrm>
                <a:off x="6792028" y="5136561"/>
                <a:ext cx="260474" cy="338554"/>
              </a:xfrm>
              <a:prstGeom prst="rect">
                <a:avLst/>
              </a:prstGeom>
              <a:noFill/>
            </p:spPr>
            <p:txBody>
              <a:bodyPr wrap="square">
                <a:spAutoFit/>
              </a:bodyPr>
              <a:lstStyle/>
              <a:p>
                <a:r>
                  <a:rPr lang="en-US" sz="1600" b="1" dirty="0">
                    <a:solidFill>
                      <a:srgbClr val="000000"/>
                    </a:solidFill>
                  </a:rPr>
                  <a:t>X</a:t>
                </a:r>
              </a:p>
            </p:txBody>
          </p:sp>
          <p:grpSp>
            <p:nvGrpSpPr>
              <p:cNvPr id="14" name="Group 13">
                <a:extLst>
                  <a:ext uri="{FF2B5EF4-FFF2-40B4-BE49-F238E27FC236}">
                    <a16:creationId xmlns:a16="http://schemas.microsoft.com/office/drawing/2014/main" id="{EBC03663-D26D-7D40-9BB0-4C99B2BDA9C5}"/>
                  </a:ext>
                </a:extLst>
              </p:cNvPr>
              <p:cNvGrpSpPr/>
              <p:nvPr/>
            </p:nvGrpSpPr>
            <p:grpSpPr>
              <a:xfrm>
                <a:off x="6359412" y="5075409"/>
                <a:ext cx="460858" cy="460858"/>
                <a:chOff x="6369572" y="5075409"/>
                <a:chExt cx="460858" cy="460858"/>
              </a:xfrm>
            </p:grpSpPr>
            <p:sp>
              <p:nvSpPr>
                <p:cNvPr id="15" name="Oval 14">
                  <a:hlinkClick r:id="rId11"/>
                  <a:extLst>
                    <a:ext uri="{FF2B5EF4-FFF2-40B4-BE49-F238E27FC236}">
                      <a16:creationId xmlns:a16="http://schemas.microsoft.com/office/drawing/2014/main" id="{131673FD-2F53-0A6C-4083-475B35D7C9B3}"/>
                    </a:ext>
                  </a:extLst>
                </p:cNvPr>
                <p:cNvSpPr/>
                <p:nvPr/>
              </p:nvSpPr>
              <p:spPr>
                <a:xfrm>
                  <a:off x="6369572"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a:hlinkClick r:id="rId11"/>
                  <a:extLst>
                    <a:ext uri="{FF2B5EF4-FFF2-40B4-BE49-F238E27FC236}">
                      <a16:creationId xmlns:a16="http://schemas.microsoft.com/office/drawing/2014/main" id="{21BAD192-E587-2C7E-C2A9-51B75F8E66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69764" y="5184342"/>
                  <a:ext cx="260474" cy="242993"/>
                </a:xfrm>
                <a:prstGeom prst="rect">
                  <a:avLst/>
                </a:prstGeom>
              </p:spPr>
            </p:pic>
          </p:grpSp>
        </p:grpSp>
      </p:grpSp>
    </p:spTree>
    <p:extLst>
      <p:ext uri="{BB962C8B-B14F-4D97-AF65-F5344CB8AC3E}">
        <p14:creationId xmlns:p14="http://schemas.microsoft.com/office/powerpoint/2010/main" val="7941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Simplify-Healthcare-EXTERNAL-2020%20%5bNEW%5d">
  <a:themeElements>
    <a:clrScheme name="Custom 3">
      <a:dk1>
        <a:srgbClr val="013668"/>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456A67E-F849-432F-ADEF-C503FB0DE445}"/>
    </a:ext>
  </a:extLst>
</a:theme>
</file>

<file path=ppt/theme/theme10.xml><?xml version="1.0" encoding="utf-8"?>
<a:theme xmlns:a="http://schemas.openxmlformats.org/drawingml/2006/main" name="Experien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1D4FDC96-7D63-444B-B63C-EDD22D3B4BEE}"/>
    </a:ext>
  </a:extLst>
</a:theme>
</file>

<file path=ppt/theme/theme11.xml><?xml version="1.0" encoding="utf-8"?>
<a:theme xmlns:a="http://schemas.openxmlformats.org/drawingml/2006/main" name="Claim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2DEEF2F-3299-468A-83FA-145F686757F0}"/>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B9D1D98-97CB-4B71-96A5-EE0EA728875C}"/>
    </a:ext>
  </a:extLst>
</a:theme>
</file>

<file path=ppt/theme/theme3.xml><?xml version="1.0" encoding="utf-8"?>
<a:theme xmlns:a="http://schemas.openxmlformats.org/drawingml/2006/main" name="Benefit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3CF6CD24-9E8D-45A4-829A-E51B98EDA912}"/>
    </a:ext>
  </a:extLst>
</a:theme>
</file>

<file path=ppt/theme/theme4.xml><?xml version="1.0" encoding="utf-8"?>
<a:theme xmlns:a="http://schemas.openxmlformats.org/drawingml/2006/main" name="Benefits1.ACA">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92FDCB44-7444-46A6-B49E-0132A230A1E1}"/>
    </a:ext>
  </a:extLst>
</a:theme>
</file>

<file path=ppt/theme/theme5.xml><?xml version="1.0" encoding="utf-8"?>
<a:theme xmlns:a="http://schemas.openxmlformats.org/drawingml/2006/main" name="Benefits1.Group">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199B65F-52C6-477F-931D-D78656A1955C}"/>
    </a:ext>
  </a:extLst>
</a:theme>
</file>

<file path=ppt/theme/theme6.xml><?xml version="1.0" encoding="utf-8"?>
<a:theme xmlns:a="http://schemas.openxmlformats.org/drawingml/2006/main" name="Benefits1.Medicare">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7588A152-B16D-4702-8602-19973E1B3235}"/>
    </a:ext>
  </a:extLst>
</a:theme>
</file>

<file path=ppt/theme/theme7.xml><?xml version="1.0" encoding="utf-8"?>
<a:theme xmlns:a="http://schemas.openxmlformats.org/drawingml/2006/main" name="Benefits1.Medicaid">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DE463613-51F8-43C4-862D-BD29D8F2550D}"/>
    </a:ext>
  </a:extLst>
</a:theme>
</file>

<file path=ppt/theme/theme8.xml><?xml version="1.0" encoding="utf-8"?>
<a:theme xmlns:a="http://schemas.openxmlformats.org/drawingml/2006/main" name="Provider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2AAA809-DA02-473F-8E50-D8072AF1C24B}"/>
    </a:ext>
  </a:extLst>
</a:theme>
</file>

<file path=ppt/theme/theme9.xml><?xml version="1.0" encoding="utf-8"?>
<a:theme xmlns:a="http://schemas.openxmlformats.org/drawingml/2006/main" name="Servi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A1A2D385-1370-4DED-A1A7-7B796A32EC0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4053B617F2874B9E19DB82196D111A" ma:contentTypeVersion="18" ma:contentTypeDescription="Create a new document." ma:contentTypeScope="" ma:versionID="5e740a9fbbdfa56ff9d9b7e2e480880c">
  <xsd:schema xmlns:xsd="http://www.w3.org/2001/XMLSchema" xmlns:xs="http://www.w3.org/2001/XMLSchema" xmlns:p="http://schemas.microsoft.com/office/2006/metadata/properties" xmlns:ns2="f94bbef5-940d-4b6a-b370-f1a0fe60494b" xmlns:ns3="265b25eb-dcb0-480c-a9eb-8e2a9c6ec334" xmlns:ns4="230ac05f-cdfc-4a33-a344-43aea5a182b7" targetNamespace="http://schemas.microsoft.com/office/2006/metadata/properties" ma:root="true" ma:fieldsID="e07780f38d255f04b8761cf989680e9a" ns2:_="" ns3:_="" ns4:_="">
    <xsd:import namespace="f94bbef5-940d-4b6a-b370-f1a0fe60494b"/>
    <xsd:import namespace="265b25eb-dcb0-480c-a9eb-8e2a9c6ec334"/>
    <xsd:import namespace="230ac05f-cdfc-4a33-a344-43aea5a182b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bbef5-940d-4b6a-b370-f1a0fe604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74ce155-c195-4c58-b373-b1ad4c0f5d3c"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5b25eb-dcb0-480c-a9eb-8e2a9c6ec33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ac05f-cdfc-4a33-a344-43aea5a182b7"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0589cf1-9869-4a35-8fe6-786a08bd6975}" ma:internalName="TaxCatchAll" ma:showField="CatchAllData" ma:web="230ac05f-cdfc-4a33-a344-43aea5a182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94bbef5-940d-4b6a-b370-f1a0fe60494b">
      <Terms xmlns="http://schemas.microsoft.com/office/infopath/2007/PartnerControls"/>
    </lcf76f155ced4ddcb4097134ff3c332f>
    <TaxCatchAll xmlns="230ac05f-cdfc-4a33-a344-43aea5a182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DC5CDB-FCDD-4A6D-9C92-1A12AEFD8A01}">
  <ds:schemaRefs>
    <ds:schemaRef ds:uri="230ac05f-cdfc-4a33-a344-43aea5a182b7"/>
    <ds:schemaRef ds:uri="265b25eb-dcb0-480c-a9eb-8e2a9c6ec334"/>
    <ds:schemaRef ds:uri="f94bbef5-940d-4b6a-b370-f1a0fe6049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5545A13-B5D3-4572-A539-F7864BA665FD}">
  <ds:schemaRefs>
    <ds:schemaRef ds:uri="http://schemas.openxmlformats.org/package/2006/metadata/core-properties"/>
    <ds:schemaRef ds:uri="http://schemas.microsoft.com/office/2006/metadata/properties"/>
    <ds:schemaRef ds:uri="http://purl.org/dc/dcmitype/"/>
    <ds:schemaRef ds:uri="http://purl.org/dc/elements/1.1/"/>
    <ds:schemaRef ds:uri="f94bbef5-940d-4b6a-b370-f1a0fe60494b"/>
    <ds:schemaRef ds:uri="265b25eb-dcb0-480c-a9eb-8e2a9c6ec334"/>
    <ds:schemaRef ds:uri="http://schemas.microsoft.com/office/2006/documentManagement/types"/>
    <ds:schemaRef ds:uri="http://purl.org/dc/terms/"/>
    <ds:schemaRef ds:uri="http://schemas.microsoft.com/office/infopath/2007/PartnerControls"/>
    <ds:schemaRef ds:uri="230ac05f-cdfc-4a33-a344-43aea5a182b7"/>
    <ds:schemaRef ds:uri="http://www.w3.org/XML/1998/namespace"/>
  </ds:schemaRefs>
</ds:datastoreItem>
</file>

<file path=customXml/itemProps3.xml><?xml version="1.0" encoding="utf-8"?>
<ds:datastoreItem xmlns:ds="http://schemas.openxmlformats.org/officeDocument/2006/customXml" ds:itemID="{3E2B5430-F9DC-4C21-8E6E-2951643048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 PowerPoint Template-2024</Template>
  <TotalTime>160</TotalTime>
  <Words>1042</Words>
  <Application>Microsoft Office PowerPoint</Application>
  <PresentationFormat>Widescreen</PresentationFormat>
  <Paragraphs>95</Paragraphs>
  <Slides>8</Slides>
  <Notes>1</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8</vt:i4>
      </vt:variant>
    </vt:vector>
  </HeadingPairs>
  <TitlesOfParts>
    <vt:vector size="25" baseType="lpstr">
      <vt:lpstr>Arial</vt:lpstr>
      <vt:lpstr>Calibri</vt:lpstr>
      <vt:lpstr>Courier New</vt:lpstr>
      <vt:lpstr>PT Sans</vt:lpstr>
      <vt:lpstr>Roboto Slab</vt:lpstr>
      <vt:lpstr>Wingdings</vt:lpstr>
      <vt:lpstr>3_Simplify-Healthcare-EXTERNAL-2020%20%5bNEW%5d</vt:lpstr>
      <vt:lpstr>SAF</vt:lpstr>
      <vt:lpstr>Benefits1</vt:lpstr>
      <vt:lpstr>Benefits1.ACA</vt:lpstr>
      <vt:lpstr>Benefits1.Group</vt:lpstr>
      <vt:lpstr>Benefits1.Medicare</vt:lpstr>
      <vt:lpstr>Benefits1.Medicaid</vt:lpstr>
      <vt:lpstr>Provider1</vt:lpstr>
      <vt:lpstr>Service1</vt:lpstr>
      <vt:lpstr>Experience1</vt:lpstr>
      <vt:lpstr>Claims1</vt:lpstr>
      <vt:lpstr>  Design Pattern : Flyweight  Shruti Kadam </vt:lpstr>
      <vt:lpstr>Flyweight Pattern</vt:lpstr>
      <vt:lpstr>Flyweight Pattern:  Real World Analogy</vt:lpstr>
      <vt:lpstr>Flyweight Pattern Structure </vt:lpstr>
      <vt:lpstr>Flyweight Pattern – When to Use ?  </vt:lpstr>
      <vt:lpstr>Flyweight Pattern – How to Implement?  </vt:lpstr>
      <vt:lpstr>Flyweight Pattern – Pros, Cons &amp; Relations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Pratiksha Adatkar</dc:creator>
  <cp:lastModifiedBy>Shruti Kadam</cp:lastModifiedBy>
  <cp:revision>4</cp:revision>
  <dcterms:created xsi:type="dcterms:W3CDTF">2024-12-10T10:20:32Z</dcterms:created>
  <dcterms:modified xsi:type="dcterms:W3CDTF">2024-12-11T07:07:03Z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0x010100394053B617F2874B9E19DB82196D111A</vt:lpwstr>
  </property>
  <property fmtid="{D5CDD505-2E9C-101B-9397-08002B2CF9AE}" pid="3" name="AuthorIds_UIVersion_512">
    <vt:lpwstr>6</vt:lpwstr>
  </property>
  <property fmtid="{D5CDD505-2E9C-101B-9397-08002B2CF9AE}" pid="4" name="AuthorIds_UIVersion_1024">
    <vt:lpwstr>6</vt:lpwstr>
  </property>
  <property fmtid="{D5CDD505-2E9C-101B-9397-08002B2CF9AE}" pid="5" name="MediaServiceImageTags">
    <vt:lpwstr/>
  </property>
</Properties>
</file>