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00" r:id="rId2"/>
    <p:sldMasterId id="2147483701" r:id="rId3"/>
    <p:sldMasterId id="2147483702" r:id="rId4"/>
    <p:sldMasterId id="2147483703" r:id="rId5"/>
    <p:sldMasterId id="2147483704" r:id="rId6"/>
    <p:sldMasterId id="2147483705" r:id="rId7"/>
    <p:sldMasterId id="2147483706" r:id="rId8"/>
    <p:sldMasterId id="2147483707" r:id="rId9"/>
  </p:sldMasterIdLst>
  <p:notesMasterIdLst>
    <p:notesMasterId r:id="rId18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>
          <p15:clr>
            <a:srgbClr val="A4A3A4"/>
          </p15:clr>
        </p15:guide>
        <p15:guide id="4" orient="horz" pos="3725">
          <p15:clr>
            <a:srgbClr val="A4A3A4"/>
          </p15:clr>
        </p15:guide>
        <p15:guide id="5" pos="194">
          <p15:clr>
            <a:srgbClr val="A4A3A4"/>
          </p15:clr>
        </p15:guide>
        <p15:guide id="6" pos="7476">
          <p15:clr>
            <a:srgbClr val="A4A3A4"/>
          </p15:clr>
        </p15:guide>
        <p15:guide id="7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70AC7-30F9-8F72-FE60-444F7CB110FE}" v="4" dt="2024-12-11T05:48:5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rudhee Deshmukh" userId="S::samrudhee.deshmukh@simplifyhealthcare.com::4b723c72-242b-4c0b-ba1c-49c77bde9410" providerId="AD" clId="Web-{0DA70AC7-30F9-8F72-FE60-444F7CB110FE}"/>
    <pc:docChg chg="modSld">
      <pc:chgData name="Samrudhee Deshmukh" userId="S::samrudhee.deshmukh@simplifyhealthcare.com::4b723c72-242b-4c0b-ba1c-49c77bde9410" providerId="AD" clId="Web-{0DA70AC7-30F9-8F72-FE60-444F7CB110FE}" dt="2024-12-11T05:48:55.387" v="2" actId="20577"/>
      <pc:docMkLst>
        <pc:docMk/>
      </pc:docMkLst>
      <pc:sldChg chg="modSp">
        <pc:chgData name="Samrudhee Deshmukh" userId="S::samrudhee.deshmukh@simplifyhealthcare.com::4b723c72-242b-4c0b-ba1c-49c77bde9410" providerId="AD" clId="Web-{0DA70AC7-30F9-8F72-FE60-444F7CB110FE}" dt="2024-12-11T05:48:55.387" v="2" actId="20577"/>
        <pc:sldMkLst>
          <pc:docMk/>
          <pc:sldMk cId="0" sldId="257"/>
        </pc:sldMkLst>
        <pc:spChg chg="mod">
          <ac:chgData name="Samrudhee Deshmukh" userId="S::samrudhee.deshmukh@simplifyhealthcare.com::4b723c72-242b-4c0b-ba1c-49c77bde9410" providerId="AD" clId="Web-{0DA70AC7-30F9-8F72-FE60-444F7CB110FE}" dt="2024-12-11T05:48:55.387" v="2" actId="20577"/>
          <ac:spMkLst>
            <pc:docMk/>
            <pc:sldMk cId="0" sldId="257"/>
            <ac:spMk id="7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6" name="Google Shape;6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6" name="Google Shape;7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3" name="Google Shape;7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0" name="Google Shape;7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7" name="Google Shape;7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3" name="Google Shape;7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634790" y="6074645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127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21127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600" b="0" i="0" u="none" strike="noStrike" cap="none">
              <a:solidFill>
                <a:srgbClr val="0211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530637" y="4888183"/>
            <a:ext cx="46542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530637" y="1646773"/>
            <a:ext cx="46542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4000"/>
              <a:buFont typeface="Roboto Slab"/>
              <a:buNone/>
              <a:defRPr sz="4000">
                <a:solidFill>
                  <a:srgbClr val="01366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9250532" y="530352"/>
            <a:ext cx="24108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21127"/>
              </a:buClr>
              <a:buSzPts val="1600"/>
              <a:buNone/>
              <a:defRPr sz="1600" b="1">
                <a:solidFill>
                  <a:srgbClr val="0211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8339" y="883922"/>
            <a:ext cx="6720055" cy="509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/>
          <p:nvPr/>
        </p:nvSpPr>
        <p:spPr>
          <a:xfrm>
            <a:off x="0" y="0"/>
            <a:ext cx="12192000" cy="6151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1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1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1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34" name="Google Shape;134;p11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body" idx="1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2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2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2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2"/>
          <p:cNvSpPr/>
          <p:nvPr/>
        </p:nvSpPr>
        <p:spPr>
          <a:xfrm>
            <a:off x="328612" y="344045"/>
            <a:ext cx="4106700" cy="5822400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629919" y="2034236"/>
            <a:ext cx="34848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52" name="Google Shape;152;p12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Google Shape;1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1" name="Google Shape;171;p14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74" name="Google Shape;174;p1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2182286" y="3531509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85" name="Google Shape;185;p15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0" name="Google Shape;19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6365" y="1817219"/>
            <a:ext cx="3159269" cy="16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16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16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97" name="Google Shape;197;p16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09" name="Google Shape;209;p17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20" name="Google Shape;220;p1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8" name="Google Shape;238;p20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2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2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41" name="Google Shape;241;p2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9" name="Google Shape;249;p21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21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1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53" name="Google Shape;253;p21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65" name="Google Shape;265;p22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28612" y="2769659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2" name="Google Shape;32;p3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" name="Google Shape;3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76" name="Google Shape;276;p23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3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287" name="Google Shape;287;p2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5" name="Google Shape;305;p26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26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6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08" name="Google Shape;308;p26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27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19" name="Google Shape;319;p27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2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1098" y="2121155"/>
            <a:ext cx="4489804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7" name="Google Shape;327;p28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28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2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31" name="Google Shape;331;p2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9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29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43" name="Google Shape;343;p29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9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3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54" name="Google Shape;354;p3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2" name="Google Shape;372;p32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32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32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75" name="Google Shape;375;p32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32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33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86" name="Google Shape;386;p33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1" name="Google Shape;391;p3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116" y="2121155"/>
            <a:ext cx="4959769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4" name="Google Shape;394;p34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p34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3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398" name="Google Shape;398;p3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34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326477" y="344045"/>
            <a:ext cx="11538900" cy="3577800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838200" y="1531291"/>
            <a:ext cx="105156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"/>
              <a:buNone/>
              <a:defRPr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4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4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8" name="Google Shape;48;p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" name="Google Shape;5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35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10" name="Google Shape;410;p35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35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6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21" name="Google Shape;421;p36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9" name="Google Shape;439;p38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3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3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42" name="Google Shape;442;p3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38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2" name="Google Shape;452;p39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53" name="Google Shape;453;p39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8" name="Google Shape;458;p3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3882" y="2121155"/>
            <a:ext cx="5844236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1" name="Google Shape;461;p40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40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4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65" name="Google Shape;465;p4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40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1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41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77" name="Google Shape;477;p41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2" name="Google Shape;482;p41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42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488" name="Google Shape;488;p42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6" name="Google Shape;506;p44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7" name="Google Shape;507;p4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4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09" name="Google Shape;509;p4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44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45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20" name="Google Shape;520;p45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5" name="Google Shape;525;p4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10760" y="2121155"/>
            <a:ext cx="5770481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28" name="Google Shape;528;p46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9" name="Google Shape;529;p46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531;p46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32" name="Google Shape;532;p46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46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-1" y="1281852"/>
            <a:ext cx="12192000" cy="4294200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9498630" y="6051516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127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21127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600" b="0" i="0" u="none" strike="noStrike" cap="none">
              <a:solidFill>
                <a:srgbClr val="0211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>
            <a:spLocks noGrp="1"/>
          </p:cNvSpPr>
          <p:nvPr>
            <p:ph type="pic" idx="2"/>
          </p:nvPr>
        </p:nvSpPr>
        <p:spPr>
          <a:xfrm>
            <a:off x="416405" y="5805544"/>
            <a:ext cx="4654200" cy="830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530637" y="1923285"/>
            <a:ext cx="46542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Slab"/>
              <a:buNone/>
              <a:defRPr sz="4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9250532" y="456068"/>
            <a:ext cx="24108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21127"/>
              </a:buClr>
              <a:buSzPts val="1600"/>
              <a:buNone/>
              <a:defRPr sz="1600" b="1">
                <a:solidFill>
                  <a:srgbClr val="0211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9519" y="1069906"/>
            <a:ext cx="5565363" cy="471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7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47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47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44" name="Google Shape;544;p47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47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8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4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55" name="Google Shape;555;p4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73" name="Google Shape;573;p50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4" name="Google Shape;574;p5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5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76" name="Google Shape;576;p5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50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1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51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87" name="Google Shape;587;p51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2" name="Google Shape;592;p51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891" y="2121155"/>
            <a:ext cx="3110219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5" name="Google Shape;595;p52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6" name="Google Shape;596;p52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8" name="Google Shape;598;p52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599" name="Google Shape;599;p52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52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3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53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9" name="Google Shape;609;p53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Google Shape;610;p53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11" name="Google Shape;611;p53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53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4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4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54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22" name="Google Shape;622;p54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0" name="Google Shape;640;p56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1" name="Google Shape;641;p56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2" name="Google Shape;642;p56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43" name="Google Shape;643;p56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6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56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7"/>
          <p:cNvSpPr txBox="1">
            <a:spLocks noGrp="1"/>
          </p:cNvSpPr>
          <p:nvPr>
            <p:ph type="title"/>
          </p:nvPr>
        </p:nvSpPr>
        <p:spPr>
          <a:xfrm>
            <a:off x="2182286" y="3251447"/>
            <a:ext cx="7827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Roboto Slab"/>
              <a:buNone/>
              <a:defRPr sz="2800">
                <a:solidFill>
                  <a:srgbClr val="1F1F1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57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57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54" name="Google Shape;654;p57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7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7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9" name="Google Shape;659;p5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7249" y="2121155"/>
            <a:ext cx="283750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2" name="Google Shape;662;p58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3" name="Google Shape;663;p58"/>
          <p:cNvSpPr/>
          <p:nvPr/>
        </p:nvSpPr>
        <p:spPr>
          <a:xfrm>
            <a:off x="0" y="-1"/>
            <a:ext cx="81900" cy="61740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5" name="Google Shape;665;p5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66" name="Google Shape;666;p5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1" name="Google Shape;671;p58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0171" y="497065"/>
            <a:ext cx="7051830" cy="58638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/>
        </p:nvSpPr>
        <p:spPr>
          <a:xfrm>
            <a:off x="1634790" y="6074645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127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21127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600" b="0" i="0" u="none" strike="noStrike" cap="none">
              <a:solidFill>
                <a:srgbClr val="0211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>
            <a:spLocks noGrp="1"/>
          </p:cNvSpPr>
          <p:nvPr>
            <p:ph type="pic" idx="2"/>
          </p:nvPr>
        </p:nvSpPr>
        <p:spPr>
          <a:xfrm>
            <a:off x="530637" y="4888183"/>
            <a:ext cx="46542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9250532" y="530352"/>
            <a:ext cx="24108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21127"/>
              </a:buClr>
              <a:buSzPts val="1600"/>
              <a:buNone/>
              <a:defRPr sz="1600" b="1">
                <a:solidFill>
                  <a:srgbClr val="0211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530637" y="1646773"/>
            <a:ext cx="46542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4000"/>
              <a:buFont typeface="Roboto Slab"/>
              <a:buNone/>
              <a:defRPr sz="4000">
                <a:solidFill>
                  <a:srgbClr val="01366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/>
          <p:nvPr/>
        </p:nvSpPr>
        <p:spPr>
          <a:xfrm>
            <a:off x="328612" y="344045"/>
            <a:ext cx="4106700" cy="18213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9"/>
          <p:cNvSpPr txBox="1">
            <a:spLocks noGrp="1"/>
          </p:cNvSpPr>
          <p:nvPr>
            <p:ph type="title"/>
          </p:nvPr>
        </p:nvSpPr>
        <p:spPr>
          <a:xfrm>
            <a:off x="629919" y="841457"/>
            <a:ext cx="34848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59"/>
          <p:cNvSpPr txBox="1">
            <a:spLocks noGrp="1"/>
          </p:cNvSpPr>
          <p:nvPr>
            <p:ph type="body" idx="1"/>
          </p:nvPr>
        </p:nvSpPr>
        <p:spPr>
          <a:xfrm>
            <a:off x="326477" y="2435762"/>
            <a:ext cx="41067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6" name="Google Shape;676;p59"/>
          <p:cNvSpPr/>
          <p:nvPr/>
        </p:nvSpPr>
        <p:spPr>
          <a:xfrm>
            <a:off x="629919" y="604881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59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78" name="Google Shape;678;p59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59"/>
          <p:cNvSpPr txBox="1">
            <a:spLocks noGrp="1"/>
          </p:cNvSpPr>
          <p:nvPr>
            <p:ph type="body" idx="2"/>
          </p:nvPr>
        </p:nvSpPr>
        <p:spPr>
          <a:xfrm>
            <a:off x="4736672" y="334505"/>
            <a:ext cx="7126800" cy="5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0"/>
          <p:cNvSpPr/>
          <p:nvPr/>
        </p:nvSpPr>
        <p:spPr>
          <a:xfrm>
            <a:off x="326477" y="352923"/>
            <a:ext cx="11538900" cy="5812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 Slab"/>
              <a:buNone/>
              <a:defRPr sz="3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8" name="Google Shape;688;p6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689" name="Google Shape;689;p6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6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6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6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6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3709"/>
            <a:ext cx="1220128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/>
        </p:nvSpPr>
        <p:spPr>
          <a:xfrm>
            <a:off x="1634790" y="6074645"/>
            <a:ext cx="227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127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21127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600" b="0" i="0" u="none" strike="noStrike" cap="none">
              <a:solidFill>
                <a:srgbClr val="0211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30637" y="4888183"/>
            <a:ext cx="46542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9250532" y="530352"/>
            <a:ext cx="24108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21127"/>
              </a:buClr>
              <a:buSzPts val="1600"/>
              <a:buNone/>
              <a:defRPr sz="1600" b="1">
                <a:solidFill>
                  <a:srgbClr val="02112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530637" y="1646773"/>
            <a:ext cx="46542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4000"/>
              <a:buFont typeface="Roboto Slab"/>
              <a:buNone/>
              <a:defRPr sz="4000">
                <a:solidFill>
                  <a:srgbClr val="01366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326477" y="344045"/>
            <a:ext cx="11538900" cy="5812800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374457" y="2799951"/>
            <a:ext cx="34179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 sz="2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5211192" y="1538382"/>
            <a:ext cx="56064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8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8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8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88" name="Google Shape;88;p8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326477" y="344045"/>
            <a:ext cx="11538900" cy="5812800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838200" y="2769659"/>
            <a:ext cx="10515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"/>
              <a:buNone/>
              <a:defRPr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9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9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02" name="Google Shape;102;p9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4301137" y="6296882"/>
            <a:ext cx="358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0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0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0"/>
          <p:cNvSpPr/>
          <p:nvPr/>
        </p:nvSpPr>
        <p:spPr>
          <a:xfrm>
            <a:off x="328612" y="116985"/>
            <a:ext cx="1045800" cy="8010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>
            <a:off x="11024982" y="105669"/>
            <a:ext cx="838362" cy="102600"/>
            <a:chOff x="11024982" y="105669"/>
            <a:chExt cx="838362" cy="102600"/>
          </a:xfrm>
        </p:grpSpPr>
        <p:sp>
          <p:nvSpPr>
            <p:cNvPr id="117" name="Google Shape;117;p10"/>
            <p:cNvSpPr/>
            <p:nvPr/>
          </p:nvSpPr>
          <p:spPr>
            <a:xfrm>
              <a:off x="11024982" y="105669"/>
              <a:ext cx="102600" cy="102600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1208923" y="105669"/>
              <a:ext cx="102600" cy="102600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392863" y="105669"/>
              <a:ext cx="102600" cy="102600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1576803" y="105669"/>
              <a:ext cx="102600" cy="102600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760744" y="105669"/>
              <a:ext cx="102600" cy="102600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>
                <a:solidFill>
                  <a:srgbClr val="00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  <a:defRPr sz="1800">
                <a:solidFill>
                  <a:srgbClr val="000000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1600"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  <a:defRPr sz="14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  <a:defRPr sz="14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99"/>
              <a:buFont typeface="Arial"/>
              <a:buNone/>
              <a:defRPr sz="179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99"/>
              <a:buFont typeface="Arial"/>
              <a:buNone/>
              <a:defRPr sz="179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401820" y="6296882"/>
            <a:ext cx="5496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3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13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3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7" name="Google Shape;16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 descr="A black background with blue tex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7862" y="6309692"/>
            <a:ext cx="1763958" cy="3955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9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03590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3673762" y="6296882"/>
            <a:ext cx="6224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9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9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5" name="Google Shape;23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4158409" y="6296882"/>
            <a:ext cx="5740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25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25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5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1" name="Google Shape;301;p2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52054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4317569" y="6296882"/>
            <a:ext cx="5580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1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6" name="Google Shape;366;p31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1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8" name="Google Shape;368;p3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67970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4617109" y="6296882"/>
            <a:ext cx="52815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37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37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37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35" name="Google Shape;435;p37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97924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4592131" y="6296882"/>
            <a:ext cx="53064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43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43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43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2" name="Google Shape;502;p43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95426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49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3691189" y="6296882"/>
            <a:ext cx="6207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49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49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p49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69" name="Google Shape;569;p49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105332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9" name="Google Shape;629;p55"/>
          <p:cNvSpPr txBox="1">
            <a:spLocks noGrp="1"/>
          </p:cNvSpPr>
          <p:nvPr>
            <p:ph type="body" idx="1"/>
          </p:nvPr>
        </p:nvSpPr>
        <p:spPr>
          <a:xfrm>
            <a:off x="328612" y="1290106"/>
            <a:ext cx="11534700" cy="4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Google Shape;630;p55"/>
          <p:cNvSpPr/>
          <p:nvPr/>
        </p:nvSpPr>
        <p:spPr>
          <a:xfrm>
            <a:off x="2443780" y="6413437"/>
            <a:ext cx="81900" cy="194700"/>
          </a:xfrm>
          <a:prstGeom prst="chevron">
            <a:avLst>
              <a:gd name="adj" fmla="val 77431"/>
            </a:avLst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5"/>
          <p:cNvSpPr txBox="1"/>
          <p:nvPr/>
        </p:nvSpPr>
        <p:spPr>
          <a:xfrm>
            <a:off x="3578861" y="6296882"/>
            <a:ext cx="6319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 2024 Simplify Healthcare. All Rights Reserved.</a:t>
            </a:r>
            <a:b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Proprietary.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5"/>
          <p:cNvSpPr txBox="1"/>
          <p:nvPr/>
        </p:nvSpPr>
        <p:spPr>
          <a:xfrm>
            <a:off x="9731075" y="6378282"/>
            <a:ext cx="1628700" cy="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8"/>
              <a:buFont typeface="Calibri"/>
              <a:buNone/>
            </a:pPr>
            <a:r>
              <a:rPr lang="en-US" sz="1058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simplifyhealthcare.com</a:t>
            </a:r>
            <a:endParaRPr sz="1058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55"/>
          <p:cNvCxnSpPr/>
          <p:nvPr/>
        </p:nvCxnSpPr>
        <p:spPr>
          <a:xfrm>
            <a:off x="326477" y="6156943"/>
            <a:ext cx="11538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4" name="Google Shape;634;p55"/>
          <p:cNvSpPr txBox="1"/>
          <p:nvPr/>
        </p:nvSpPr>
        <p:spPr>
          <a:xfrm>
            <a:off x="11472680" y="6329001"/>
            <a:ext cx="57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25" tIns="96750" rIns="193525" bIns="96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5" name="Google Shape;635;p55"/>
          <p:cNvCxnSpPr/>
          <p:nvPr/>
        </p:nvCxnSpPr>
        <p:spPr>
          <a:xfrm>
            <a:off x="11406250" y="6427316"/>
            <a:ext cx="0" cy="168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6" name="Google Shape;636;p5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7862" y="6325372"/>
            <a:ext cx="96096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youtube.com/channel/UCu15zsbJUV0L006eXhZOf5Q" TargetMode="External"/><Relationship Id="rId7" Type="http://schemas.openxmlformats.org/officeDocument/2006/relationships/hyperlink" Target="https://www.linkedin.com/company/simplifyhealthcar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hyperlink" Target="https://twitter.com/simplifyhc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1"/>
          <p:cNvSpPr>
            <a:spLocks noGrp="1"/>
          </p:cNvSpPr>
          <p:nvPr>
            <p:ph type="pic" idx="2"/>
          </p:nvPr>
        </p:nvSpPr>
        <p:spPr>
          <a:xfrm>
            <a:off x="530637" y="4888183"/>
            <a:ext cx="4654200" cy="10800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p61"/>
          <p:cNvSpPr txBox="1">
            <a:spLocks noGrp="1"/>
          </p:cNvSpPr>
          <p:nvPr>
            <p:ph type="title"/>
          </p:nvPr>
        </p:nvSpPr>
        <p:spPr>
          <a:xfrm>
            <a:off x="223547" y="1617525"/>
            <a:ext cx="71784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4000"/>
              <a:buFont typeface="Roboto Slab"/>
              <a:buNone/>
            </a:pPr>
            <a:r>
              <a:rPr lang="en-US"/>
              <a:t>Observer Design Pattern</a:t>
            </a:r>
            <a:endParaRPr/>
          </a:p>
        </p:txBody>
      </p:sp>
      <p:sp>
        <p:nvSpPr>
          <p:cNvPr id="700" name="Google Shape;700;p61"/>
          <p:cNvSpPr txBox="1">
            <a:spLocks noGrp="1"/>
          </p:cNvSpPr>
          <p:nvPr>
            <p:ph type="body" idx="1"/>
          </p:nvPr>
        </p:nvSpPr>
        <p:spPr>
          <a:xfrm>
            <a:off x="9250532" y="530352"/>
            <a:ext cx="24108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127"/>
              </a:buClr>
              <a:buSzPts val="1600"/>
              <a:buNone/>
            </a:pPr>
            <a:r>
              <a:rPr lang="en-US"/>
              <a:t>by Samrudhee Deshmukh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 Design Pattern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06" name="Google Shape;706;p62"/>
          <p:cNvSpPr/>
          <p:nvPr/>
        </p:nvSpPr>
        <p:spPr>
          <a:xfrm flipH="1">
            <a:off x="414225" y="1731325"/>
            <a:ext cx="115347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pattern commonly known as the Observer Pattern is extensively utilized in software design to establish an efficient communication mechanism between objects.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decoupling the subject from its observers, this pattern fosters a flexible and scalable architecture, enabling automatic propagation of changes across different components of the system.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20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an object (publisher) to notify multiple interested objects (subscribers) about state changes without  unnecessary checks or tight coupling.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flexible and dynamic relationships between objects, where subscribers can join or leave notifications at runtime.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  <a:r>
              <a:rPr lang="en-US" sz="20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publisher maintains a list of subscribers and provides methods for adding, removing, and notifying them about events.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rgbClr val="0136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Subscribers implement a common interface, allowing the publisher to call their notification method without needing to know their specific implementation.</a:t>
            </a:r>
            <a:endParaRPr sz="1400" b="0" i="0" u="none" strike="noStrike" cap="none" dirty="0">
              <a:solidFill>
                <a:srgbClr val="01366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3"/>
          <p:cNvSpPr txBox="1">
            <a:spLocks noGrp="1"/>
          </p:cNvSpPr>
          <p:nvPr>
            <p:ph type="title"/>
          </p:nvPr>
        </p:nvSpPr>
        <p:spPr>
          <a:xfrm>
            <a:off x="328612" y="493983"/>
            <a:ext cx="55578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Problem and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63"/>
          <p:cNvSpPr txBox="1"/>
          <p:nvPr/>
        </p:nvSpPr>
        <p:spPr>
          <a:xfrm>
            <a:off x="5837710" y="1565599"/>
            <a:ext cx="61635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Customers repeatedly check product availability,  wasting time. Stores risk spamming all customers with unnecessary notifications.</a:t>
            </a:r>
            <a:endParaRPr sz="1800" b="0" i="0" u="none" strike="noStrike" cap="none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Customers waste time repeatedly checking for updates (e.g., visiting a store for product availability).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Stores waste resources notifying all customers, even those not  interested in specific updates.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A subscription mechanism to notify only interested customers (subscribers).Subscribers can join or leave the subscription list at runtime, ensuring flexibility and relevance.The publisher and subscribers communicate through a shared interface, reducing dependencies and promoting reusability.</a:t>
            </a:r>
            <a:endParaRPr sz="1800" b="0" i="0" u="none" strike="noStrike" cap="none">
              <a:solidFill>
                <a:srgbClr val="01366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713" name="Google Shape;7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21633"/>
            <a:ext cx="5532909" cy="30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4"/>
          <p:cNvSpPr txBox="1"/>
          <p:nvPr/>
        </p:nvSpPr>
        <p:spPr>
          <a:xfrm>
            <a:off x="533285" y="529325"/>
            <a:ext cx="700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Observer Pattern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5925075" y="1570475"/>
            <a:ext cx="6267000" cy="4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ublisher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a list of subscribers.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Notifies them about events (e.g., product availability).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Reacts to updates from the publisher.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subscribers implement a shared interface that defines a method (e.g., update) to handle notifications.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subscriber performs specific actions in response to notifications, making them decoupled and reusable across different publishers.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or remove subscribers at runtime.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Subscribers can dynamically subscribe to or unsubscribe from the publisher at runtime, ensuring relevance and adaptability.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Subscribers can choose to listen to specific types of events, ensuring they receive only relevant updates.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4925"/>
            <a:ext cx="5620275" cy="409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5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Slab"/>
              <a:buNone/>
            </a:pPr>
            <a:r>
              <a:rPr lang="en-US"/>
              <a:t>Real-World Analogy: Newspaper Subscription</a:t>
            </a:r>
            <a:endParaRPr/>
          </a:p>
        </p:txBody>
      </p:sp>
      <p:pic>
        <p:nvPicPr>
          <p:cNvPr id="726" name="Google Shape;7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274862"/>
            <a:ext cx="68770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5"/>
          <p:cNvSpPr txBox="1"/>
          <p:nvPr/>
        </p:nvSpPr>
        <p:spPr>
          <a:xfrm>
            <a:off x="938750" y="5320550"/>
            <a:ext cx="101772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Subscribe once, get issues directly in your mailbox. Unsubscribe anytime.</a:t>
            </a:r>
            <a:endParaRPr sz="21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Publisher manages who gets which magazines.</a:t>
            </a:r>
            <a:endParaRPr sz="21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6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  <a:buNone/>
            </a:pPr>
            <a:r>
              <a:rPr lang="en-US"/>
              <a:t>Slide Applicability &amp; Benefits</a:t>
            </a:r>
            <a:br>
              <a:rPr lang="en-US" b="1"/>
            </a:br>
            <a:endParaRPr/>
          </a:p>
        </p:txBody>
      </p:sp>
      <p:sp>
        <p:nvSpPr>
          <p:cNvPr id="733" name="Google Shape;733;p66"/>
          <p:cNvSpPr txBox="1"/>
          <p:nvPr/>
        </p:nvSpPr>
        <p:spPr>
          <a:xfrm>
            <a:off x="897298" y="3505150"/>
            <a:ext cx="10789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1)Open/Closed Principle: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Add new subscribers or publishers without altering existing code.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2)Dynamic Subscription: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Subscribers can join or leave at runtime based on requirements.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3)Decoupled Components: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Publishers and subscribers operate independently via a shared interface.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66"/>
          <p:cNvSpPr txBox="1"/>
          <p:nvPr/>
        </p:nvSpPr>
        <p:spPr>
          <a:xfrm>
            <a:off x="846150" y="1078975"/>
            <a:ext cx="108915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Applicability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Event-Driven Systems: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GUIs where button clicks or state changes need to trigger actions (e.g., forms, dashboards).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2)Messaging Platforms: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Real-time notifications for new messages or status updates.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3)Stock Market Applications: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Notify investors when stock prices change.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7"/>
          <p:cNvSpPr txBox="1">
            <a:spLocks noGrp="1"/>
          </p:cNvSpPr>
          <p:nvPr>
            <p:ph type="title"/>
          </p:nvPr>
        </p:nvSpPr>
        <p:spPr>
          <a:xfrm>
            <a:off x="328612" y="328612"/>
            <a:ext cx="11534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  <a:buNone/>
            </a:pPr>
            <a:r>
              <a:rPr lang="en-US" b="1"/>
              <a:t>When to Use the </a:t>
            </a:r>
            <a:r>
              <a:rPr lang="en-US"/>
              <a:t>Observer</a:t>
            </a:r>
            <a:r>
              <a:rPr lang="en-US" b="1"/>
              <a:t> Pattern</a:t>
            </a:r>
            <a:br>
              <a:rPr lang="en-US" b="1"/>
            </a:b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594426" y="1166400"/>
            <a:ext cx="10755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1)Event-Driven Scenarios: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When changes in one object need to trigger updates in other objects dynamically (e.g., UI updates in response to user actions).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2)One-to-Many Dependency: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When an object needs to notify multiple dependent objects about changes to its state.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3)Dynamic Subscriptions: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When the set of dependent objects (subscribers) is not fixed and can change at runtime.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4)Decoupled Communication: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When you want to minimize dependencies between the objects that send notifications (publishers) and those that receive them (subscribers).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5)Scenarios with Frequent Updates: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3668"/>
              </a:buClr>
              <a:buSzPts val="1800"/>
              <a:buChar char="•"/>
            </a:pPr>
            <a:r>
              <a:rPr lang="en-US" sz="1800">
                <a:solidFill>
                  <a:srgbClr val="013668"/>
                </a:solidFill>
                <a:latin typeface="Calibri"/>
                <a:ea typeface="Calibri"/>
                <a:cs typeface="Calibri"/>
                <a:sym typeface="Calibri"/>
              </a:rPr>
              <a:t>When you need to propagate state changes or events frequently and efficiently (e.g., stock price updates, live game scores).</a:t>
            </a:r>
            <a:endParaRPr sz="1800">
              <a:solidFill>
                <a:srgbClr val="0136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8"/>
          <p:cNvSpPr txBox="1">
            <a:spLocks noGrp="1"/>
          </p:cNvSpPr>
          <p:nvPr>
            <p:ph type="title"/>
          </p:nvPr>
        </p:nvSpPr>
        <p:spPr>
          <a:xfrm>
            <a:off x="604250" y="1052526"/>
            <a:ext cx="105156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36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46" name="Google Shape;746;p68"/>
          <p:cNvSpPr txBox="1"/>
          <p:nvPr/>
        </p:nvSpPr>
        <p:spPr>
          <a:xfrm>
            <a:off x="4956377" y="4529988"/>
            <a:ext cx="2279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B34"/>
              </a:buClr>
              <a:buSzPts val="2011"/>
              <a:buFont typeface="Calibri"/>
              <a:buNone/>
            </a:pPr>
            <a:r>
              <a:rPr lang="en-US" sz="2011" b="1" i="0" u="none" strike="noStrike" cap="none">
                <a:solidFill>
                  <a:srgbClr val="001B34"/>
                </a:solidFill>
                <a:latin typeface="Calibri"/>
                <a:ea typeface="Calibri"/>
                <a:cs typeface="Calibri"/>
                <a:sym typeface="Calibri"/>
              </a:rPr>
              <a:t>CONNECT WITH 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68"/>
          <p:cNvGrpSpPr/>
          <p:nvPr/>
        </p:nvGrpSpPr>
        <p:grpSpPr>
          <a:xfrm>
            <a:off x="1491526" y="2331833"/>
            <a:ext cx="8878964" cy="1028521"/>
            <a:chOff x="1711625" y="2321673"/>
            <a:chExt cx="8878964" cy="1028521"/>
          </a:xfrm>
        </p:grpSpPr>
        <p:sp>
          <p:nvSpPr>
            <p:cNvPr id="748" name="Google Shape;748;p68"/>
            <p:cNvSpPr txBox="1"/>
            <p:nvPr/>
          </p:nvSpPr>
          <p:spPr>
            <a:xfrm>
              <a:off x="1711625" y="2324194"/>
              <a:ext cx="3355200" cy="10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(844) 720-6678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info@simplifyhealthcare.com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simplifyhealthcare.com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8"/>
            <p:cNvSpPr txBox="1"/>
            <p:nvPr/>
          </p:nvSpPr>
          <p:spPr>
            <a:xfrm>
              <a:off x="5267389" y="2321673"/>
              <a:ext cx="5323200" cy="100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Simplify Healthcare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U.S.: 600 N Commons Drive, Suite 110, Aurora, IL 60504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India: 401/402, 4th Floor, Pentagon P-2, Magarpatta City, Pune 411013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8"/>
            <p:cNvCxnSpPr/>
            <p:nvPr/>
          </p:nvCxnSpPr>
          <p:spPr>
            <a:xfrm>
              <a:off x="5175442" y="2417954"/>
              <a:ext cx="0" cy="835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51" name="Google Shape;751;p68"/>
          <p:cNvGrpSpPr/>
          <p:nvPr/>
        </p:nvGrpSpPr>
        <p:grpSpPr>
          <a:xfrm>
            <a:off x="2547387" y="5075409"/>
            <a:ext cx="7214170" cy="460800"/>
            <a:chOff x="2547387" y="5075409"/>
            <a:chExt cx="7214170" cy="460800"/>
          </a:xfrm>
        </p:grpSpPr>
        <p:grpSp>
          <p:nvGrpSpPr>
            <p:cNvPr id="752" name="Google Shape;752;p68"/>
            <p:cNvGrpSpPr/>
            <p:nvPr/>
          </p:nvGrpSpPr>
          <p:grpSpPr>
            <a:xfrm>
              <a:off x="4697757" y="5075409"/>
              <a:ext cx="1394833" cy="460800"/>
              <a:chOff x="4443635" y="5075409"/>
              <a:chExt cx="1394833" cy="460800"/>
            </a:xfrm>
          </p:grpSpPr>
          <p:grpSp>
            <p:nvGrpSpPr>
              <p:cNvPr id="753" name="Google Shape;753;p68"/>
              <p:cNvGrpSpPr/>
              <p:nvPr/>
            </p:nvGrpSpPr>
            <p:grpSpPr>
              <a:xfrm>
                <a:off x="4443635" y="5075409"/>
                <a:ext cx="460800" cy="460800"/>
                <a:chOff x="4451255" y="5075409"/>
                <a:chExt cx="460800" cy="460800"/>
              </a:xfrm>
            </p:grpSpPr>
            <p:sp>
              <p:nvSpPr>
                <p:cNvPr id="754" name="Google Shape;754;p68">
                  <a:hlinkClick r:id="rId3"/>
                </p:cNvPr>
                <p:cNvSpPr/>
                <p:nvPr/>
              </p:nvSpPr>
              <p:spPr>
                <a:xfrm>
                  <a:off x="4451255" y="5075409"/>
                  <a:ext cx="460800" cy="460800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55" name="Google Shape;755;p68">
                  <a:hlinkClick r:id="rId3"/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534418" y="5208173"/>
                  <a:ext cx="294532" cy="2016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6" name="Google Shape;756;p68">
                <a:hlinkClick r:id="rId3"/>
              </p:cNvPr>
              <p:cNvSpPr txBox="1"/>
              <p:nvPr/>
            </p:nvSpPr>
            <p:spPr>
              <a:xfrm>
                <a:off x="4896768" y="5133015"/>
                <a:ext cx="941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YouTube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7" name="Google Shape;757;p68"/>
            <p:cNvGrpSpPr/>
            <p:nvPr/>
          </p:nvGrpSpPr>
          <p:grpSpPr>
            <a:xfrm>
              <a:off x="8251034" y="5075409"/>
              <a:ext cx="1510523" cy="460800"/>
              <a:chOff x="8178165" y="5075409"/>
              <a:chExt cx="1510523" cy="460800"/>
            </a:xfrm>
          </p:grpSpPr>
          <p:grpSp>
            <p:nvGrpSpPr>
              <p:cNvPr id="758" name="Google Shape;758;p68"/>
              <p:cNvGrpSpPr/>
              <p:nvPr/>
            </p:nvGrpSpPr>
            <p:grpSpPr>
              <a:xfrm>
                <a:off x="8178165" y="5075409"/>
                <a:ext cx="460800" cy="460800"/>
                <a:chOff x="8178165" y="5075409"/>
                <a:chExt cx="460800" cy="460800"/>
              </a:xfrm>
            </p:grpSpPr>
            <p:sp>
              <p:nvSpPr>
                <p:cNvPr id="759" name="Google Shape;759;p68">
                  <a:hlinkClick r:id="rId5"/>
                </p:cNvPr>
                <p:cNvSpPr/>
                <p:nvPr/>
              </p:nvSpPr>
              <p:spPr>
                <a:xfrm>
                  <a:off x="8178165" y="5075409"/>
                  <a:ext cx="460800" cy="460800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60" name="Google Shape;760;p68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8281444" y="5178688"/>
                  <a:ext cx="254299" cy="254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61" name="Google Shape;761;p68">
                <a:hlinkClick r:id="rId5"/>
              </p:cNvPr>
              <p:cNvSpPr txBox="1"/>
              <p:nvPr/>
            </p:nvSpPr>
            <p:spPr>
              <a:xfrm>
                <a:off x="8607488" y="5136561"/>
                <a:ext cx="108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Instagram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2" name="Google Shape;762;p68"/>
            <p:cNvGrpSpPr/>
            <p:nvPr/>
          </p:nvGrpSpPr>
          <p:grpSpPr>
            <a:xfrm>
              <a:off x="2547387" y="5075409"/>
              <a:ext cx="1417640" cy="460800"/>
              <a:chOff x="2520238" y="5075409"/>
              <a:chExt cx="1417640" cy="460800"/>
            </a:xfrm>
          </p:grpSpPr>
          <p:sp>
            <p:nvSpPr>
              <p:cNvPr id="763" name="Google Shape;763;p68">
                <a:hlinkClick r:id="rId7"/>
              </p:cNvPr>
              <p:cNvSpPr txBox="1"/>
              <p:nvPr/>
            </p:nvSpPr>
            <p:spPr>
              <a:xfrm>
                <a:off x="2913078" y="5136561"/>
                <a:ext cx="1024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LinkedIn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" name="Google Shape;764;p68"/>
              <p:cNvGrpSpPr/>
              <p:nvPr/>
            </p:nvGrpSpPr>
            <p:grpSpPr>
              <a:xfrm>
                <a:off x="2520238" y="5075409"/>
                <a:ext cx="460800" cy="460800"/>
                <a:chOff x="2504998" y="5075409"/>
                <a:chExt cx="460800" cy="460800"/>
              </a:xfrm>
            </p:grpSpPr>
            <p:sp>
              <p:nvSpPr>
                <p:cNvPr id="765" name="Google Shape;765;p68">
                  <a:hlinkClick r:id="rId7"/>
                </p:cNvPr>
                <p:cNvSpPr/>
                <p:nvPr/>
              </p:nvSpPr>
              <p:spPr>
                <a:xfrm>
                  <a:off x="2504998" y="5075409"/>
                  <a:ext cx="460800" cy="460800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66" name="Google Shape;766;p68">
                  <a:hlinkClick r:id="rId7"/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2620737" y="5187606"/>
                  <a:ext cx="240370" cy="2364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67" name="Google Shape;767;p68"/>
            <p:cNvGrpSpPr/>
            <p:nvPr/>
          </p:nvGrpSpPr>
          <p:grpSpPr>
            <a:xfrm>
              <a:off x="6825203" y="5075409"/>
              <a:ext cx="693016" cy="460800"/>
              <a:chOff x="6359412" y="5075409"/>
              <a:chExt cx="693016" cy="460800"/>
            </a:xfrm>
          </p:grpSpPr>
          <p:sp>
            <p:nvSpPr>
              <p:cNvPr id="768" name="Google Shape;768;p68">
                <a:hlinkClick r:id="rId9"/>
              </p:cNvPr>
              <p:cNvSpPr txBox="1"/>
              <p:nvPr/>
            </p:nvSpPr>
            <p:spPr>
              <a:xfrm>
                <a:off x="6792028" y="5136561"/>
                <a:ext cx="260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9" name="Google Shape;769;p68"/>
              <p:cNvGrpSpPr/>
              <p:nvPr/>
            </p:nvGrpSpPr>
            <p:grpSpPr>
              <a:xfrm>
                <a:off x="6359412" y="5075409"/>
                <a:ext cx="460800" cy="460800"/>
                <a:chOff x="6369572" y="5075409"/>
                <a:chExt cx="460800" cy="460800"/>
              </a:xfrm>
            </p:grpSpPr>
            <p:sp>
              <p:nvSpPr>
                <p:cNvPr id="770" name="Google Shape;770;p68">
                  <a:hlinkClick r:id="rId9"/>
                </p:cNvPr>
                <p:cNvSpPr/>
                <p:nvPr/>
              </p:nvSpPr>
              <p:spPr>
                <a:xfrm>
                  <a:off x="6369572" y="5075409"/>
                  <a:ext cx="460800" cy="460800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71" name="Google Shape;771;p68">
                  <a:hlinkClick r:id="rId9"/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6469764" y="5184342"/>
                  <a:ext cx="260473" cy="2429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Observer Design Pattern</vt:lpstr>
      <vt:lpstr>What is the Observer Design Pattern? </vt:lpstr>
      <vt:lpstr>The Problem and Solution</vt:lpstr>
      <vt:lpstr>PowerPoint Presentation</vt:lpstr>
      <vt:lpstr>Real-World Analogy: Newspaper Subscription</vt:lpstr>
      <vt:lpstr>Slide Applicability &amp; Benefits </vt:lpstr>
      <vt:lpstr>When to Use the Observer Pattern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2024-12-11T05:49:02Z</dcterms:modified>
</cp:coreProperties>
</file>