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9.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0.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4" r:id="rId4"/>
    <p:sldMasterId id="2147485209" r:id="rId5"/>
    <p:sldMasterId id="2147484744" r:id="rId6"/>
    <p:sldMasterId id="2147485159" r:id="rId7"/>
    <p:sldMasterId id="2147485165" r:id="rId8"/>
    <p:sldMasterId id="2147485171" r:id="rId9"/>
    <p:sldMasterId id="2147485177" r:id="rId10"/>
    <p:sldMasterId id="2147485183" r:id="rId11"/>
    <p:sldMasterId id="2147485189" r:id="rId12"/>
    <p:sldMasterId id="2147485195" r:id="rId13"/>
    <p:sldMasterId id="2147485201" r:id="rId14"/>
  </p:sldMasterIdLst>
  <p:notesMasterIdLst>
    <p:notesMasterId r:id="rId23"/>
  </p:notesMasterIdLst>
  <p:handoutMasterIdLst>
    <p:handoutMasterId r:id="rId24"/>
  </p:handoutMasterIdLst>
  <p:sldIdLst>
    <p:sldId id="664" r:id="rId15"/>
    <p:sldId id="665" r:id="rId16"/>
    <p:sldId id="781" r:id="rId17"/>
    <p:sldId id="782" r:id="rId18"/>
    <p:sldId id="783" r:id="rId19"/>
    <p:sldId id="784" r:id="rId20"/>
    <p:sldId id="786" r:id="rId21"/>
    <p:sldId id="6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663" userDrawn="1">
          <p15:clr>
            <a:srgbClr val="A4A3A4"/>
          </p15:clr>
        </p15:guide>
        <p15:guide id="4" orient="horz" pos="3725" userDrawn="1">
          <p15:clr>
            <a:srgbClr val="A4A3A4"/>
          </p15:clr>
        </p15:guide>
        <p15:guide id="5" pos="194" userDrawn="1">
          <p15:clr>
            <a:srgbClr val="A4A3A4"/>
          </p15:clr>
        </p15:guide>
        <p15:guide id="6" pos="7476" userDrawn="1">
          <p15:clr>
            <a:srgbClr val="A4A3A4"/>
          </p15:clr>
        </p15:guide>
        <p15:guide id="8" pos="57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4ACAF2-67EC-8E1E-E7E6-73D6B19F0031}" name="Murtuza Vaid" initials="MV" userId="S::murtuzavaid@simplifyhealthcare.com::3750933a-2fd2-4f7b-960d-4616503659a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DBD70"/>
    <a:srgbClr val="00B08E"/>
    <a:srgbClr val="119578"/>
    <a:srgbClr val="013668"/>
    <a:srgbClr val="F5F5F5"/>
    <a:srgbClr val="53B562"/>
    <a:srgbClr val="2F98C6"/>
    <a:srgbClr val="00B2B0"/>
    <a:srgbClr val="F8D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F20AC-6AC5-F79A-987C-BA549CBB26F8}" v="20" dt="2024-12-10T18:11:26.542"/>
    <p1510:client id="{B8A65087-3D7D-968C-E52E-9D9A9D799302}" v="1601" dt="2024-12-10T20:01:38.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3" autoAdjust="0"/>
    <p:restoredTop sz="94660"/>
  </p:normalViewPr>
  <p:slideViewPr>
    <p:cSldViewPr snapToGrid="0">
      <p:cViewPr varScale="1">
        <p:scale>
          <a:sx n="91" d="100"/>
          <a:sy n="91" d="100"/>
        </p:scale>
        <p:origin x="216" y="72"/>
      </p:cViewPr>
      <p:guideLst>
        <p:guide orient="horz" pos="2160"/>
        <p:guide pos="3840"/>
        <p:guide orient="horz" pos="663"/>
        <p:guide orient="horz" pos="3725"/>
        <p:guide pos="194"/>
        <p:guide pos="7476"/>
        <p:guide pos="5760"/>
      </p:guideLst>
    </p:cSldViewPr>
  </p:slideViewPr>
  <p:notesTextViewPr>
    <p:cViewPr>
      <p:scale>
        <a:sx n="1" d="1"/>
        <a:sy n="1" d="1"/>
      </p:scale>
      <p:origin x="0" y="0"/>
    </p:cViewPr>
  </p:notesTextViewPr>
  <p:notesViewPr>
    <p:cSldViewPr snapToGrid="0">
      <p:cViewPr>
        <p:scale>
          <a:sx n="1" d="2"/>
          <a:sy n="1" d="2"/>
        </p:scale>
        <p:origin x="3480" y="48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64749E-0F2B-4CAB-866D-BE1B4B1FD81A}" type="datetime1">
              <a:rPr lang="en-US" smtClean="0"/>
              <a:t>12/12/2024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C7A860-3F0B-4D7B-8D3E-A283B1C3351C}" type="slidenum">
              <a:rPr lang="en-US" smtClean="0"/>
              <a:t>‹#›</a:t>
            </a:fld>
            <a:endParaRPr lang="en-US"/>
          </a:p>
        </p:txBody>
      </p:sp>
    </p:spTree>
    <p:extLst>
      <p:ext uri="{BB962C8B-B14F-4D97-AF65-F5344CB8AC3E}">
        <p14:creationId xmlns:p14="http://schemas.microsoft.com/office/powerpoint/2010/main" val="22524875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4F412-D7A3-45D2-8F22-DB8C156B74C5}" type="datetime1">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17CB7-4C6B-4954-A766-005A0AA46718}" type="slidenum">
              <a:rPr lang="en-US" smtClean="0"/>
              <a:t>‹#›</a:t>
            </a:fld>
            <a:endParaRPr lang="en-US"/>
          </a:p>
        </p:txBody>
      </p:sp>
    </p:spTree>
    <p:extLst>
      <p:ext uri="{BB962C8B-B14F-4D97-AF65-F5344CB8AC3E}">
        <p14:creationId xmlns:p14="http://schemas.microsoft.com/office/powerpoint/2010/main" val="38225444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3" name="Picture 2">
            <a:extLst>
              <a:ext uri="{FF2B5EF4-FFF2-40B4-BE49-F238E27FC236}">
                <a16:creationId xmlns:a16="http://schemas.microsoft.com/office/drawing/2014/main" id="{36894692-7699-B683-E820-6346B3F55C2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328339" y="883922"/>
            <a:ext cx="6720054" cy="5090156"/>
          </a:xfrm>
          <a:prstGeom prst="rect">
            <a:avLst/>
          </a:prstGeom>
        </p:spPr>
      </p:pic>
    </p:spTree>
    <p:extLst>
      <p:ext uri="{BB962C8B-B14F-4D97-AF65-F5344CB8AC3E}">
        <p14:creationId xmlns:p14="http://schemas.microsoft.com/office/powerpoint/2010/main" val="352153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9" name="Text Placeholder 2">
            <a:extLst>
              <a:ext uri="{FF2B5EF4-FFF2-40B4-BE49-F238E27FC236}">
                <a16:creationId xmlns:a16="http://schemas.microsoft.com/office/drawing/2014/main" id="{38C09F61-8995-BF79-B563-8145BE3C01DA}"/>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5822439"/>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629919" y="2034236"/>
            <a:ext cx="3484881" cy="3852334"/>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2D2A9AE-70C6-E831-6DEE-DAD3F88DC2C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058770D5-A3AF-97A1-FB62-D6A7BF063EF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FDA5B58-2650-C373-C975-67149B70416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29E0BCA-2004-31DE-6C1A-2CE0F56E26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9132F7-6932-0062-8B9E-3BF521F1DBD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D924A20-7459-DC5B-3D85-65767F240C9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51DC7EFC-E75B-55D1-0FD7-4ADB2447D17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15853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F849C50-377D-4511-86AE-BA197481EA1F}"/>
              </a:ext>
            </a:extLst>
          </p:cNvPr>
          <p:cNvSpPr/>
          <p:nvPr userDrawn="1"/>
        </p:nvSpPr>
        <p:spPr>
          <a:xfrm>
            <a:off x="326477" y="344045"/>
            <a:ext cx="11539046" cy="3577714"/>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Placeholder 1">
            <a:extLst>
              <a:ext uri="{FF2B5EF4-FFF2-40B4-BE49-F238E27FC236}">
                <a16:creationId xmlns:a16="http://schemas.microsoft.com/office/drawing/2014/main" id="{7B60FCAB-6680-42F0-8CA0-600107A8AD5F}"/>
              </a:ext>
            </a:extLst>
          </p:cNvPr>
          <p:cNvSpPr>
            <a:spLocks noGrp="1"/>
          </p:cNvSpPr>
          <p:nvPr>
            <p:ph type="title"/>
          </p:nvPr>
        </p:nvSpPr>
        <p:spPr>
          <a:xfrm>
            <a:off x="838200" y="1531291"/>
            <a:ext cx="10515600" cy="912442"/>
          </a:xfrm>
          <a:prstGeom prst="rect">
            <a:avLst/>
          </a:prstGeom>
        </p:spPr>
        <p:txBody>
          <a:bodyPr vert="horz" lIns="0" tIns="0" rIns="0" bIns="0" rtlCol="0" anchor="ctr">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4" name="TextBox 3">
            <a:extLst>
              <a:ext uri="{FF2B5EF4-FFF2-40B4-BE49-F238E27FC236}">
                <a16:creationId xmlns:a16="http://schemas.microsoft.com/office/drawing/2014/main" id="{85C928CF-06AB-0DAA-98D4-8FAC4F3EF587}"/>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5" name="TextBox 4">
            <a:extLst>
              <a:ext uri="{FF2B5EF4-FFF2-40B4-BE49-F238E27FC236}">
                <a16:creationId xmlns:a16="http://schemas.microsoft.com/office/drawing/2014/main" id="{2B39A7C4-6823-BF87-C37D-D80F1CAC1C68}"/>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6" name="Straight Connector 5">
            <a:extLst>
              <a:ext uri="{FF2B5EF4-FFF2-40B4-BE49-F238E27FC236}">
                <a16:creationId xmlns:a16="http://schemas.microsoft.com/office/drawing/2014/main" id="{13575EF4-E1B0-6F81-DB42-F3257160C35A}"/>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4">
            <a:extLst>
              <a:ext uri="{FF2B5EF4-FFF2-40B4-BE49-F238E27FC236}">
                <a16:creationId xmlns:a16="http://schemas.microsoft.com/office/drawing/2014/main" id="{C873603D-E6C0-DCF3-23C8-B425C44A84B3}"/>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8" name="Straight Connector 7">
            <a:extLst>
              <a:ext uri="{FF2B5EF4-FFF2-40B4-BE49-F238E27FC236}">
                <a16:creationId xmlns:a16="http://schemas.microsoft.com/office/drawing/2014/main" id="{C4D2AEAB-2DC9-A124-1B19-890AFA1BFC9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44454C5-7585-FD97-2F69-B4D5CB0CE85E}"/>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20A0DC7D-D71B-C89B-60E7-2BE65C4B2BA0}"/>
              </a:ext>
            </a:extLst>
          </p:cNvPr>
          <p:cNvGrpSpPr/>
          <p:nvPr userDrawn="1"/>
        </p:nvGrpSpPr>
        <p:grpSpPr>
          <a:xfrm>
            <a:off x="11024982" y="105669"/>
            <a:ext cx="838405" cy="102643"/>
            <a:chOff x="11024982" y="105669"/>
            <a:chExt cx="838405" cy="102643"/>
          </a:xfrm>
        </p:grpSpPr>
        <p:sp>
          <p:nvSpPr>
            <p:cNvPr id="11" name="Oval 10">
              <a:extLst>
                <a:ext uri="{FF2B5EF4-FFF2-40B4-BE49-F238E27FC236}">
                  <a16:creationId xmlns:a16="http://schemas.microsoft.com/office/drawing/2014/main" id="{7FBF3C0A-4E6D-3FB5-7A6D-F4DD1DF5BAE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FAC7B4-994A-5AB1-AF31-024F995BF571}"/>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F741F20-F2D2-E045-47FD-63C1AD8D09F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EBFD111-831F-D3CF-137C-337ABB1ABF8D}"/>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DF9D74F-0E95-FF6E-B96B-C188143A09AE}"/>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9" name="Picture 8">
            <a:extLst>
              <a:ext uri="{FF2B5EF4-FFF2-40B4-BE49-F238E27FC236}">
                <a16:creationId xmlns:a16="http://schemas.microsoft.com/office/drawing/2014/main" id="{767FD5B3-7DC0-54F6-DDB2-07AAF9A98D4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7235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B3FC8FB-0943-B888-3CA9-B155B905A43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50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531509"/>
            <a:ext cx="7827429" cy="561659"/>
          </a:xfrm>
          <a:prstGeom prst="rect">
            <a:avLst/>
          </a:prstGeom>
        </p:spPr>
        <p:txBody>
          <a:bodyPr>
            <a:noAutofit/>
          </a:bodyPr>
          <a:lstStyle>
            <a:lvl1pPr algn="ctr">
              <a:defRPr sz="2800">
                <a:solidFill>
                  <a:srgbClr val="000000"/>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Graphic 6">
            <a:extLst>
              <a:ext uri="{FF2B5EF4-FFF2-40B4-BE49-F238E27FC236}">
                <a16:creationId xmlns:a16="http://schemas.microsoft.com/office/drawing/2014/main" id="{B21A92F9-A1C8-F68A-F44E-E1FD0623D7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6365" y="1817219"/>
            <a:ext cx="3159271" cy="1669900"/>
          </a:xfrm>
          <a:prstGeom prst="rect">
            <a:avLst/>
          </a:prstGeom>
        </p:spPr>
      </p:pic>
    </p:spTree>
    <p:extLst>
      <p:ext uri="{BB962C8B-B14F-4D97-AF65-F5344CB8AC3E}">
        <p14:creationId xmlns:p14="http://schemas.microsoft.com/office/powerpoint/2010/main" val="252991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FC2851A6-4A31-BD54-7474-486F3A7BA9D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9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C7EFCCE7-3DCC-2743-324A-E384A093E80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052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rgbClr val="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4998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 Placeholder 2">
            <a:extLst>
              <a:ext uri="{FF2B5EF4-FFF2-40B4-BE49-F238E27FC236}">
                <a16:creationId xmlns:a16="http://schemas.microsoft.com/office/drawing/2014/main" id="{84BDEE36-8614-5D6B-172A-D1DD7503458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7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dirty="0"/>
              <a:t>Click to edit Master title style</a:t>
            </a:r>
            <a:endParaRPr lang="en-AU" dirty="0"/>
          </a:p>
        </p:txBody>
      </p:sp>
      <p:pic>
        <p:nvPicPr>
          <p:cNvPr id="5" name="Picture 4">
            <a:extLst>
              <a:ext uri="{FF2B5EF4-FFF2-40B4-BE49-F238E27FC236}">
                <a16:creationId xmlns:a16="http://schemas.microsoft.com/office/drawing/2014/main" id="{3D80FF73-235C-4DAA-A2E1-12BDCFABFE4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566621" y="2095130"/>
            <a:ext cx="3058759" cy="1080000"/>
          </a:xfrm>
          <a:prstGeom prst="rect">
            <a:avLst/>
          </a:prstGeom>
        </p:spPr>
      </p:pic>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350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4D0F73C-CBAD-0C90-16AF-E92F1FB9F18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1281852"/>
            <a:ext cx="12192001" cy="4294296"/>
          </a:xfrm>
          <a:prstGeom prst="rect">
            <a:avLst/>
          </a:prstGeom>
          <a:solidFill>
            <a:srgbClr val="0A3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9498630" y="6051516"/>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325082"/>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416405" y="5805544"/>
            <a:ext cx="4654096" cy="830498"/>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923285"/>
            <a:ext cx="4654096" cy="3011431"/>
          </a:xfrm>
          <a:prstGeom prst="rect">
            <a:avLst/>
          </a:prstGeom>
        </p:spPr>
        <p:txBody>
          <a:bodyPr tIns="0" anchor="ctr">
            <a:normAutofit/>
          </a:bodyPr>
          <a:lstStyle>
            <a:lvl1pPr algn="l">
              <a:lnSpc>
                <a:spcPct val="100000"/>
              </a:lnSpc>
              <a:defRPr sz="4000">
                <a:solidFill>
                  <a:schemeClr val="bg1"/>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456068"/>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4" name="Picture 3" descr="A picture containing logo&#10;&#10;Description automatically generated">
            <a:extLst>
              <a:ext uri="{FF2B5EF4-FFF2-40B4-BE49-F238E27FC236}">
                <a16:creationId xmlns:a16="http://schemas.microsoft.com/office/drawing/2014/main" id="{1F4196A6-3290-2653-3D27-01648853A7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19519" y="1069906"/>
            <a:ext cx="5565364" cy="4718188"/>
          </a:xfrm>
          <a:prstGeom prst="rect">
            <a:avLst/>
          </a:prstGeom>
        </p:spPr>
      </p:pic>
    </p:spTree>
    <p:extLst>
      <p:ext uri="{BB962C8B-B14F-4D97-AF65-F5344CB8AC3E}">
        <p14:creationId xmlns:p14="http://schemas.microsoft.com/office/powerpoint/2010/main" val="399030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586E4D-5ABB-C45C-6858-FB6754E405E3}"/>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98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2370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AE202C4E-37E3-481C-3358-610CA8A3C46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0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27ED823C-1C7E-D082-B1FB-1E5C44AC39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1098" y="2121155"/>
            <a:ext cx="4489805" cy="1080000"/>
          </a:xfrm>
          <a:prstGeom prst="rect">
            <a:avLst/>
          </a:prstGeom>
        </p:spPr>
      </p:pic>
    </p:spTree>
    <p:extLst>
      <p:ext uri="{BB962C8B-B14F-4D97-AF65-F5344CB8AC3E}">
        <p14:creationId xmlns:p14="http://schemas.microsoft.com/office/powerpoint/2010/main" val="269770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66AB2D4A-E21C-8524-0E0D-74B7C6EDAFE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3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500204D-199E-9A09-8D6A-F275E1C4BA26}"/>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017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2070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B6D3E93-4F25-541E-C574-49930663CC9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125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409413D9-3972-9079-E913-C1A290CA57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6116" y="2121155"/>
            <a:ext cx="4959768" cy="1080000"/>
          </a:xfrm>
          <a:prstGeom prst="rect">
            <a:avLst/>
          </a:prstGeom>
        </p:spPr>
      </p:pic>
    </p:spTree>
    <p:extLst>
      <p:ext uri="{BB962C8B-B14F-4D97-AF65-F5344CB8AC3E}">
        <p14:creationId xmlns:p14="http://schemas.microsoft.com/office/powerpoint/2010/main" val="130891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37869C4F-8438-E47D-D69A-3286ADA06F5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837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D41F37-88F8-DFF9-F41A-D744A459C2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40171" y="497065"/>
            <a:ext cx="7051828" cy="5863870"/>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Tree>
    <p:extLst>
      <p:ext uri="{BB962C8B-B14F-4D97-AF65-F5344CB8AC3E}">
        <p14:creationId xmlns:p14="http://schemas.microsoft.com/office/powerpoint/2010/main" val="184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77D701-E5C5-1788-0C25-CE0FC026615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7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797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CD3DE16-C007-E41E-8404-40B5C7323BD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898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A2E75BE2-0518-B881-CD7D-2E1DAA7757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3882" y="2121155"/>
            <a:ext cx="5844236" cy="1080000"/>
          </a:xfrm>
          <a:prstGeom prst="rect">
            <a:avLst/>
          </a:prstGeom>
        </p:spPr>
      </p:pic>
    </p:spTree>
    <p:extLst>
      <p:ext uri="{BB962C8B-B14F-4D97-AF65-F5344CB8AC3E}">
        <p14:creationId xmlns:p14="http://schemas.microsoft.com/office/powerpoint/2010/main" val="99060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 Placeholder 2">
            <a:extLst>
              <a:ext uri="{FF2B5EF4-FFF2-40B4-BE49-F238E27FC236}">
                <a16:creationId xmlns:a16="http://schemas.microsoft.com/office/drawing/2014/main" id="{EFD42FBC-8F56-3E63-DEEB-297AE02805C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5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28E333A-6040-15E5-1EA6-11B8CE378EED}"/>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954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763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4FFB38D-F896-BE4D-6BE9-5A8986166023}"/>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89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01B3D94A-E2DF-CB3A-F021-885EF9EBB3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0760" y="2121155"/>
            <a:ext cx="5770480" cy="1080000"/>
          </a:xfrm>
          <a:prstGeom prst="rect">
            <a:avLst/>
          </a:prstGeom>
        </p:spPr>
      </p:pic>
    </p:spTree>
    <p:extLst>
      <p:ext uri="{BB962C8B-B14F-4D97-AF65-F5344CB8AC3E}">
        <p14:creationId xmlns:p14="http://schemas.microsoft.com/office/powerpoint/2010/main" val="22996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CCDD29B4-DE8E-1ADA-ADE9-1119AFC583DA}"/>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254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F00047-0488-F6AD-E54E-3BAB4C9EBE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3709"/>
            <a:ext cx="12201285" cy="6857999"/>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pic>
        <p:nvPicPr>
          <p:cNvPr id="2" name="Picture 1">
            <a:extLst>
              <a:ext uri="{FF2B5EF4-FFF2-40B4-BE49-F238E27FC236}">
                <a16:creationId xmlns:a16="http://schemas.microsoft.com/office/drawing/2014/main" id="{3438BE59-B300-DAB4-2708-4C860D6CE0E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Tree>
    <p:extLst>
      <p:ext uri="{BB962C8B-B14F-4D97-AF65-F5344CB8AC3E}">
        <p14:creationId xmlns:p14="http://schemas.microsoft.com/office/powerpoint/2010/main" val="21603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2E58D33F-B97F-A267-F1A5-BF9D6114E782}"/>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0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400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9F73EA5-2A56-08D8-009E-47FF047B1D7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71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E17B6CFD-C9C1-06F4-2F56-1B00CED54B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0891" y="2121155"/>
            <a:ext cx="3110218" cy="1080000"/>
          </a:xfrm>
          <a:prstGeom prst="rect">
            <a:avLst/>
          </a:prstGeom>
        </p:spPr>
      </p:pic>
    </p:spTree>
    <p:extLst>
      <p:ext uri="{BB962C8B-B14F-4D97-AF65-F5344CB8AC3E}">
        <p14:creationId xmlns:p14="http://schemas.microsoft.com/office/powerpoint/2010/main" val="411083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D7E7BC89-E586-BBEA-952E-E1DD18DF218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663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211AA5C-F474-76FB-3B86-E5C137A98A68}"/>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287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4189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4FFE182-C863-AF9A-830C-EDD4ED16891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47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2E055B28-B4D0-F2C9-BBBA-29093D0396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7249" y="2121155"/>
            <a:ext cx="2837502" cy="1080000"/>
          </a:xfrm>
          <a:prstGeom prst="rect">
            <a:avLst/>
          </a:prstGeom>
        </p:spPr>
      </p:pic>
    </p:spTree>
    <p:extLst>
      <p:ext uri="{BB962C8B-B14F-4D97-AF65-F5344CB8AC3E}">
        <p14:creationId xmlns:p14="http://schemas.microsoft.com/office/powerpoint/2010/main" val="275338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12B262C-2FD3-05B6-59C6-0ED1E065727E}"/>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42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29B0A-96AC-D8CA-FB50-3434166A8B34}"/>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1374457" y="2799951"/>
            <a:ext cx="3417765" cy="901086"/>
          </a:xfrm>
          <a:prstGeom prst="rect">
            <a:avLst/>
          </a:prstGeom>
          <a:noFill/>
        </p:spPr>
        <p:txBody>
          <a:bodyPr vert="horz" lIns="0" tIns="0" rIns="0" bIns="0" rtlCol="0" anchor="ctr"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5211192" y="1538382"/>
            <a:ext cx="5606351" cy="3424224"/>
          </a:xfrm>
          <a:prstGeom prst="rect">
            <a:avLst/>
          </a:prstGeom>
          <a:noFill/>
        </p:spPr>
        <p:txBody>
          <a:bodyPr vert="horz" lIns="0" tIns="0" rIns="0" bIns="0" rtlCol="0" anchor="ctr">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E88037B6-9C9D-A4CB-2C44-A967B9E0F91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CA3C87E-B545-5838-5F3C-3DF4B83048F5}"/>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949731A4-5921-FDCE-7C15-AB71C2924673}"/>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C58B24A5-7D27-89B6-5CA5-1EAC2412C4D0}"/>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F86931-0E4C-CBA6-37D4-DCBE7C90953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73C9F2A-9627-9695-E4A1-9F898C2E73B2}"/>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60B6087-33AE-ECC1-5EB5-DBC7A5C03CF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17C0550-985C-882A-77E1-0F9B0A211D9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317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194677C-2FE5-9452-6439-2A51D37C25D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480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8307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A1E945B-1124-5E84-7A1E-2E9B38F18B0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9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948B2F13-72D5-A826-99D2-8DB5F57828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9542" y="2121155"/>
            <a:ext cx="3892916" cy="1080000"/>
          </a:xfrm>
          <a:prstGeom prst="rect">
            <a:avLst/>
          </a:prstGeom>
        </p:spPr>
      </p:pic>
    </p:spTree>
    <p:extLst>
      <p:ext uri="{BB962C8B-B14F-4D97-AF65-F5344CB8AC3E}">
        <p14:creationId xmlns:p14="http://schemas.microsoft.com/office/powerpoint/2010/main" val="11273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88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86C82A34-C9B1-6F3C-66CE-3D9ECCA4F14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8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F8F3E77-1B6C-3275-DACC-CC1BC75CB7AF}"/>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2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099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02F73E5-33FD-E5D5-8EF7-495724275339}"/>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98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D91047B7-866E-2C47-40AB-4669300661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0161" y="2121155"/>
            <a:ext cx="2631679" cy="1080000"/>
          </a:xfrm>
          <a:prstGeom prst="rect">
            <a:avLst/>
          </a:prstGeom>
        </p:spPr>
      </p:pic>
    </p:spTree>
    <p:extLst>
      <p:ext uri="{BB962C8B-B14F-4D97-AF65-F5344CB8AC3E}">
        <p14:creationId xmlns:p14="http://schemas.microsoft.com/office/powerpoint/2010/main" val="320718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2AC4519A-339D-27C0-866C-8C3E41F22A5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65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19B553-1D79-E6E2-B989-5C2541A9CE5A}"/>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3" name="TextBox 2">
            <a:extLst>
              <a:ext uri="{FF2B5EF4-FFF2-40B4-BE49-F238E27FC236}">
                <a16:creationId xmlns:a16="http://schemas.microsoft.com/office/drawing/2014/main" id="{155686BA-5467-DD68-3D6A-EFB2D309BCDC}"/>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4" name="TextBox 3">
            <a:extLst>
              <a:ext uri="{FF2B5EF4-FFF2-40B4-BE49-F238E27FC236}">
                <a16:creationId xmlns:a16="http://schemas.microsoft.com/office/drawing/2014/main" id="{C876A5F6-E586-7C7D-52AB-C9CDF086BBD4}"/>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6" name="Slide Number Placeholder 4">
            <a:extLst>
              <a:ext uri="{FF2B5EF4-FFF2-40B4-BE49-F238E27FC236}">
                <a16:creationId xmlns:a16="http://schemas.microsoft.com/office/drawing/2014/main" id="{77006B25-F210-9CE6-3A3C-66EBDB331009}"/>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7" name="Straight Connector 6">
            <a:extLst>
              <a:ext uri="{FF2B5EF4-FFF2-40B4-BE49-F238E27FC236}">
                <a16:creationId xmlns:a16="http://schemas.microsoft.com/office/drawing/2014/main" id="{8276FD41-7910-5BF0-632B-642752F3D24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AC619C-42CA-AF8B-8B9F-4A287F667D10}"/>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FCBF907C-61B1-E61E-EE85-4C02C4B7C707}"/>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D24DE7D9-9422-50E0-1323-217EB20BD1CA}"/>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89137DF-54D2-681B-0AB1-A437A6013A7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A72BA0C-596F-7D31-6F06-D6C0CBA6511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6340038-40BF-5906-7274-01753A2E6F2E}"/>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CA0632A-1F37-740D-15CE-AAD30CBB02BC}"/>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 name="Picture 7">
            <a:extLst>
              <a:ext uri="{FF2B5EF4-FFF2-40B4-BE49-F238E27FC236}">
                <a16:creationId xmlns:a16="http://schemas.microsoft.com/office/drawing/2014/main" id="{E655E892-B6C5-CDC1-4E0E-A6C2101B2F3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837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243F501-B64D-0C22-3DEF-3D72DC83EE25}"/>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7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1169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25E75E8-ED68-1E17-7468-E432F5760054}"/>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348C9D1F-0B33-ED2D-53CF-F997809D7630}"/>
              </a:ext>
            </a:extLst>
          </p:cNvPr>
          <p:cNvGrpSpPr/>
          <p:nvPr userDrawn="1"/>
        </p:nvGrpSpPr>
        <p:grpSpPr>
          <a:xfrm>
            <a:off x="11024982" y="105669"/>
            <a:ext cx="838405" cy="102643"/>
            <a:chOff x="11024982" y="105669"/>
            <a:chExt cx="838405" cy="102643"/>
          </a:xfrm>
        </p:grpSpPr>
        <p:sp>
          <p:nvSpPr>
            <p:cNvPr id="20" name="Oval 19">
              <a:extLst>
                <a:ext uri="{FF2B5EF4-FFF2-40B4-BE49-F238E27FC236}">
                  <a16:creationId xmlns:a16="http://schemas.microsoft.com/office/drawing/2014/main" id="{417B4F3D-47A5-C136-66E0-5DD36CAB143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261FD9A-66D1-5D52-3F39-F2C230B52803}"/>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FEEE9745-87D2-AC8D-5582-BF6125FDAEAF}"/>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060DDC5-9415-C1A0-4A6F-D492FCCEBAE4}"/>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723758B-9968-1821-3D0A-35A27FFEE5D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DF27C950-08B7-DE42-C183-CDB9228CD8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4" name="Text Placeholder 2">
            <a:extLst>
              <a:ext uri="{FF2B5EF4-FFF2-40B4-BE49-F238E27FC236}">
                <a16:creationId xmlns:a16="http://schemas.microsoft.com/office/drawing/2014/main" id="{1857E78F-31A3-AD96-9933-AAA27447FBAB}"/>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09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9A098C-7046-D5C0-83AE-750916D7DC66}"/>
              </a:ext>
            </a:extLst>
          </p:cNvPr>
          <p:cNvSpPr/>
          <p:nvPr userDrawn="1"/>
        </p:nvSpPr>
        <p:spPr>
          <a:xfrm>
            <a:off x="0" y="0"/>
            <a:ext cx="12192000" cy="61518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D0184B3-62C7-330A-3965-3A66ED4058A8}"/>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13126273-A6FB-AEFD-4B0B-A85B9E2D70B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EF6B7CF3-EF5C-1D39-A79D-1A36CFB4C3B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BE9547D1-CCB1-9503-0D9A-631AC5D038A4}"/>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8C21642-3290-7966-DCE3-267B5BE8D89E}"/>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32D96DB-6F5A-51C3-745F-F50C6E43E14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09ABE86-AE07-BF4F-B75F-74047E7BF28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D4701608-F0D3-AFFB-93A3-549BF18AD88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8895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2769659"/>
            <a:ext cx="11534776" cy="632882"/>
          </a:xfrm>
          <a:prstGeom prst="rect">
            <a:avLst/>
          </a:prstGeom>
        </p:spPr>
        <p:txBody>
          <a:bodyPr vert="horz" lIns="0" tIns="0" rIns="0" bIns="0" rtlCol="0" anchor="ctr" anchorCtr="0">
            <a:normAutofit/>
          </a:bodyPr>
          <a:lstStyle>
            <a:lvl1pPr algn="ct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A0BC6CB-B9B9-34E3-2763-FAF445AC95DD}"/>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A03D724-790C-5C56-648B-A876194B5491}"/>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4ADFEFE4-E42A-EFC5-8061-F6798AD63FF3}"/>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71C1201-2FE4-46C7-FD0E-D65C408D706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E1BBFF0-0CCE-A8FF-39C7-ABB7F8C1A896}"/>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58AA5E1-A132-85AD-A69C-1377C8E3E2C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6ED3A90-C67D-3469-44B7-1E58FDB6543F}"/>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a:extLst>
              <a:ext uri="{FF2B5EF4-FFF2-40B4-BE49-F238E27FC236}">
                <a16:creationId xmlns:a16="http://schemas.microsoft.com/office/drawing/2014/main" id="{A6500A61-9198-A455-13A4-DC5D5848E91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80708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4.xml"/><Relationship Id="rId7" Type="http://schemas.openxmlformats.org/officeDocument/2006/relationships/image" Target="../media/image24.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10.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9.xml"/><Relationship Id="rId7" Type="http://schemas.openxmlformats.org/officeDocument/2006/relationships/image" Target="../media/image26.pn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1.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4.xml"/><Relationship Id="rId7" Type="http://schemas.openxmlformats.org/officeDocument/2006/relationships/image" Target="../media/image12.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9.xml"/><Relationship Id="rId7" Type="http://schemas.openxmlformats.org/officeDocument/2006/relationships/image" Target="../media/image14.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4.xml"/><Relationship Id="rId7" Type="http://schemas.openxmlformats.org/officeDocument/2006/relationships/image" Target="../media/image16.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6.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image" Target="../media/image18.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7.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4.xml"/><Relationship Id="rId7" Type="http://schemas.openxmlformats.org/officeDocument/2006/relationships/image" Target="../media/image20.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8.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9.xml"/><Relationship Id="rId7" Type="http://schemas.openxmlformats.org/officeDocument/2006/relationships/image" Target="../media/image22.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9.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1" cy="13255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4"/>
            <a:ext cx="1051560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199" cy="365126"/>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7D0C85C3-F577-48A6-B302-FEF37F4AC86C}" type="datetimeFigureOut">
              <a:rPr lang="en-IN" smtClean="0"/>
              <a:pPr/>
              <a:t>12-12-2024</a:t>
            </a:fld>
            <a:endParaRPr lang="en-IN"/>
          </a:p>
        </p:txBody>
      </p:sp>
      <p:sp>
        <p:nvSpPr>
          <p:cNvPr id="5" name="Footer Placeholder 4"/>
          <p:cNvSpPr>
            <a:spLocks noGrp="1"/>
          </p:cNvSpPr>
          <p:nvPr>
            <p:ph type="ftr" sz="quarter" idx="3"/>
          </p:nvPr>
        </p:nvSpPr>
        <p:spPr>
          <a:xfrm>
            <a:off x="4038601" y="6356352"/>
            <a:ext cx="4114799" cy="365126"/>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8610601" y="6356352"/>
            <a:ext cx="2743199" cy="365126"/>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65C5F485-A4B0-427A-BD2C-BF40600430D3}" type="slidenum">
              <a:rPr lang="en-US" smtClean="0"/>
              <a:pPr/>
              <a:t>‹#›</a:t>
            </a:fld>
            <a:endParaRPr lang="en-US"/>
          </a:p>
        </p:txBody>
      </p:sp>
    </p:spTree>
    <p:extLst>
      <p:ext uri="{BB962C8B-B14F-4D97-AF65-F5344CB8AC3E}">
        <p14:creationId xmlns:p14="http://schemas.microsoft.com/office/powerpoint/2010/main" val="1303473566"/>
      </p:ext>
    </p:extLst>
  </p:cSld>
  <p:clrMap bg1="lt1" tx1="dk1" bg2="lt2" tx2="dk2" accent1="accent1" accent2="accent2" accent3="accent3" accent4="accent4" accent5="accent5" accent6="accent6" hlink="hlink" folHlink="folHlink"/>
  <p:sldLayoutIdLst>
    <p:sldLayoutId id="2147484844" r:id="rId1"/>
    <p:sldLayoutId id="2147485158" r:id="rId2"/>
    <p:sldLayoutId id="2147485156" r:id="rId3"/>
    <p:sldLayoutId id="2147485157" r:id="rId4"/>
    <p:sldLayoutId id="2147485148" r:id="rId5"/>
    <p:sldLayoutId id="2147484738" r:id="rId6"/>
    <p:sldLayoutId id="2147485145" r:id="rId7"/>
    <p:sldLayoutId id="2147485149" r:id="rId8"/>
    <p:sldLayoutId id="2147485147" r:id="rId9"/>
    <p:sldLayoutId id="2147485146" r:id="rId10"/>
    <p:sldLayoutId id="2147484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90000"/>
        </a:lnSpc>
        <a:spcBef>
          <a:spcPct val="0"/>
        </a:spcBef>
        <a:buNone/>
        <a:defRPr sz="4400" b="1" kern="1200">
          <a:solidFill>
            <a:srgbClr val="000000"/>
          </a:solidFill>
          <a:latin typeface="+mn-lt"/>
          <a:ea typeface="+mj-ea"/>
          <a:cs typeface="+mj-cs"/>
        </a:defRPr>
      </a:lvl1pPr>
    </p:titleStyle>
    <p:bodyStyle>
      <a:lvl1pPr marL="0" indent="0" algn="l" defTabSz="914293" rtl="0" eaLnBrk="1" latinLnBrk="0" hangingPunct="1">
        <a:lnSpc>
          <a:spcPct val="90000"/>
        </a:lnSpc>
        <a:spcBef>
          <a:spcPts val="999"/>
        </a:spcBef>
        <a:buFont typeface="Arial" panose="020B0604020202020204" pitchFamily="34" charset="0"/>
        <a:buNone/>
        <a:defRPr sz="2800" kern="1200">
          <a:solidFill>
            <a:srgbClr val="000000"/>
          </a:solidFill>
          <a:latin typeface="+mn-lt"/>
          <a:ea typeface="+mn-ea"/>
          <a:cs typeface="+mn-cs"/>
        </a:defRPr>
      </a:lvl1pPr>
      <a:lvl2pPr marL="457145" indent="0" algn="l" defTabSz="914293" rtl="0" eaLnBrk="1" latinLnBrk="0" hangingPunct="1">
        <a:lnSpc>
          <a:spcPct val="90000"/>
        </a:lnSpc>
        <a:spcBef>
          <a:spcPts val="500"/>
        </a:spcBef>
        <a:buFont typeface="Arial" panose="020B0604020202020204" pitchFamily="34" charset="0"/>
        <a:buNone/>
        <a:defRPr sz="2400" kern="1200">
          <a:solidFill>
            <a:srgbClr val="000000"/>
          </a:solidFill>
          <a:latin typeface="+mn-lt"/>
          <a:ea typeface="+mn-ea"/>
          <a:cs typeface="+mn-cs"/>
        </a:defRPr>
      </a:lvl2pPr>
      <a:lvl3pPr marL="914291" indent="0" algn="l" defTabSz="914293" rtl="0" eaLnBrk="1" latinLnBrk="0" hangingPunct="1">
        <a:lnSpc>
          <a:spcPct val="90000"/>
        </a:lnSpc>
        <a:spcBef>
          <a:spcPts val="500"/>
        </a:spcBef>
        <a:buFont typeface="Arial" panose="020B0604020202020204" pitchFamily="34" charset="0"/>
        <a:buNone/>
        <a:defRPr sz="2000" kern="1200">
          <a:solidFill>
            <a:srgbClr val="000000"/>
          </a:solidFill>
          <a:latin typeface="+mn-lt"/>
          <a:ea typeface="+mn-ea"/>
          <a:cs typeface="+mn-cs"/>
        </a:defRPr>
      </a:lvl3pPr>
      <a:lvl4pPr marL="1371436"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4pPr>
      <a:lvl5pPr marL="1828583"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956263" y="6296882"/>
            <a:ext cx="5942338"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3041BEF3-CC84-E45D-33AE-CEC571F964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318401" cy="365760"/>
          </a:xfrm>
          <a:prstGeom prst="rect">
            <a:avLst/>
          </a:prstGeom>
        </p:spPr>
      </p:pic>
      <p:pic>
        <p:nvPicPr>
          <p:cNvPr id="3" name="Picture 2">
            <a:extLst>
              <a:ext uri="{FF2B5EF4-FFF2-40B4-BE49-F238E27FC236}">
                <a16:creationId xmlns:a16="http://schemas.microsoft.com/office/drawing/2014/main" id="{51245143-BAF8-969F-E0DD-4D7F9E39C291}"/>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775179577"/>
      </p:ext>
    </p:extLst>
  </p:cSld>
  <p:clrMap bg1="lt1" tx1="dk1" bg2="lt2" tx2="dk2" accent1="accent1" accent2="accent2" accent3="accent3" accent4="accent4" accent5="accent5" accent6="accent6" hlink="hlink" folHlink="folHlink"/>
  <p:sldLayoutIdLst>
    <p:sldLayoutId id="2147485196" r:id="rId1"/>
    <p:sldLayoutId id="2147485197" r:id="rId2"/>
    <p:sldLayoutId id="2147485198" r:id="rId3"/>
    <p:sldLayoutId id="2147485199" r:id="rId4"/>
    <p:sldLayoutId id="214748520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29124" y="6296882"/>
            <a:ext cx="6369477"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20297857-2A32-0965-F2FE-F64A7D579FB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891262" cy="365760"/>
          </a:xfrm>
          <a:prstGeom prst="rect">
            <a:avLst/>
          </a:prstGeom>
        </p:spPr>
      </p:pic>
      <p:pic>
        <p:nvPicPr>
          <p:cNvPr id="2" name="Picture 1">
            <a:extLst>
              <a:ext uri="{FF2B5EF4-FFF2-40B4-BE49-F238E27FC236}">
                <a16:creationId xmlns:a16="http://schemas.microsoft.com/office/drawing/2014/main" id="{48F6E2FE-393C-CB79-91A8-265E94F9942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52977749"/>
      </p:ext>
    </p:extLst>
  </p:cSld>
  <p:clrMap bg1="lt1" tx1="dk1" bg2="lt2" tx2="dk2" accent1="accent1" accent2="accent2" accent3="accent3" accent4="accent4" accent5="accent5" accent6="accent6" hlink="hlink" folHlink="folHlink"/>
  <p:sldLayoutIdLst>
    <p:sldLayoutId id="2147485202" r:id="rId1"/>
    <p:sldLayoutId id="2147485203" r:id="rId2"/>
    <p:sldLayoutId id="2147485204" r:id="rId3"/>
    <p:sldLayoutId id="2147485205" r:id="rId4"/>
    <p:sldLayoutId id="214748520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401820" y="6296882"/>
            <a:ext cx="549678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pic>
        <p:nvPicPr>
          <p:cNvPr id="4" name="Picture 3" descr="A black background with blue text&#10;&#10;Description automatically generated">
            <a:extLst>
              <a:ext uri="{FF2B5EF4-FFF2-40B4-BE49-F238E27FC236}">
                <a16:creationId xmlns:a16="http://schemas.microsoft.com/office/drawing/2014/main" id="{FEB96A7E-3E82-1E2D-1AE3-20817C23CC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7862" y="6309692"/>
            <a:ext cx="1763958" cy="395558"/>
          </a:xfrm>
          <a:prstGeom prst="rect">
            <a:avLst/>
          </a:prstGeom>
        </p:spPr>
      </p:pic>
    </p:spTree>
    <p:extLst>
      <p:ext uri="{BB962C8B-B14F-4D97-AF65-F5344CB8AC3E}">
        <p14:creationId xmlns:p14="http://schemas.microsoft.com/office/powerpoint/2010/main" val="2932009068"/>
      </p:ext>
    </p:extLst>
  </p:cSld>
  <p:clrMap bg1="lt1" tx1="dk1" bg2="lt2" tx2="dk2" accent1="accent1" accent2="accent2" accent3="accent3" accent4="accent4" accent5="accent5" accent6="accent6" hlink="hlink" folHlink="folHlink"/>
  <p:sldLayoutIdLst>
    <p:sldLayoutId id="2147485210" r:id="rId1"/>
    <p:sldLayoutId id="2147485211" r:id="rId2"/>
    <p:sldLayoutId id="2147485212" r:id="rId3"/>
    <p:sldLayoutId id="2147485213" r:id="rId4"/>
    <p:sldLayoutId id="214748521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descr="Logo&#10;&#10;Description automatically generated">
            <a:extLst>
              <a:ext uri="{FF2B5EF4-FFF2-40B4-BE49-F238E27FC236}">
                <a16:creationId xmlns:a16="http://schemas.microsoft.com/office/drawing/2014/main" id="{D7BA5D40-1EF8-47F6-87DA-38908A3D03A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35900" cy="365760"/>
          </a:xfrm>
          <a:prstGeom prst="rect">
            <a:avLst/>
          </a:prstGeom>
        </p:spPr>
      </p:pic>
      <p:sp>
        <p:nvSpPr>
          <p:cNvPr id="5" name="TextBox 4">
            <a:extLst>
              <a:ext uri="{FF2B5EF4-FFF2-40B4-BE49-F238E27FC236}">
                <a16:creationId xmlns:a16="http://schemas.microsoft.com/office/drawing/2014/main" id="{597B6810-00AC-874E-A25E-703714437D5F}"/>
              </a:ext>
            </a:extLst>
          </p:cNvPr>
          <p:cNvSpPr txBox="1"/>
          <p:nvPr userDrawn="1"/>
        </p:nvSpPr>
        <p:spPr>
          <a:xfrm>
            <a:off x="3673762" y="6296882"/>
            <a:ext cx="622483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425467537"/>
      </p:ext>
    </p:extLst>
  </p:cSld>
  <p:clrMap bg1="lt1" tx1="dk1" bg2="lt2" tx2="dk2" accent1="accent1" accent2="accent2" accent3="accent3" accent4="accent4" accent5="accent5" accent6="accent6" hlink="hlink" folHlink="folHlink"/>
  <p:sldLayoutIdLst>
    <p:sldLayoutId id="2147485150" r:id="rId1"/>
    <p:sldLayoutId id="2147484781" r:id="rId2"/>
    <p:sldLayoutId id="2147485151" r:id="rId3"/>
    <p:sldLayoutId id="2147485154" r:id="rId4"/>
    <p:sldLayoutId id="214748515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158409" y="6296882"/>
            <a:ext cx="5740192"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9A6E52BA-C08E-A31C-0B27-55059A4B6FB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520547" cy="365760"/>
          </a:xfrm>
          <a:prstGeom prst="rect">
            <a:avLst/>
          </a:prstGeom>
        </p:spPr>
      </p:pic>
      <p:pic>
        <p:nvPicPr>
          <p:cNvPr id="3" name="Picture 2">
            <a:extLst>
              <a:ext uri="{FF2B5EF4-FFF2-40B4-BE49-F238E27FC236}">
                <a16:creationId xmlns:a16="http://schemas.microsoft.com/office/drawing/2014/main" id="{0E9C7E0E-07C4-B278-9288-E8CE6F242FE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598362500"/>
      </p:ext>
    </p:extLst>
  </p:cSld>
  <p:clrMap bg1="lt1" tx1="dk1" bg2="lt2" tx2="dk2" accent1="accent1" accent2="accent2" accent3="accent3" accent4="accent4" accent5="accent5" accent6="accent6" hlink="hlink" folHlink="folHlink"/>
  <p:sldLayoutIdLst>
    <p:sldLayoutId id="2147485160" r:id="rId1"/>
    <p:sldLayoutId id="2147485161" r:id="rId2"/>
    <p:sldLayoutId id="2147485162" r:id="rId3"/>
    <p:sldLayoutId id="2147485163" r:id="rId4"/>
    <p:sldLayoutId id="214748516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317569" y="6296882"/>
            <a:ext cx="558103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dirty="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179D49F0-0EFD-928B-3D5F-F25958C8D02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679708" cy="365760"/>
          </a:xfrm>
          <a:prstGeom prst="rect">
            <a:avLst/>
          </a:prstGeom>
        </p:spPr>
      </p:pic>
      <p:pic>
        <p:nvPicPr>
          <p:cNvPr id="2" name="Picture 1">
            <a:extLst>
              <a:ext uri="{FF2B5EF4-FFF2-40B4-BE49-F238E27FC236}">
                <a16:creationId xmlns:a16="http://schemas.microsoft.com/office/drawing/2014/main" id="{438AB15C-D2BA-151E-0B8E-0C2DF79CE157}"/>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377817793"/>
      </p:ext>
    </p:extLst>
  </p:cSld>
  <p:clrMap bg1="lt1" tx1="dk1" bg2="lt2" tx2="dk2" accent1="accent1" accent2="accent2" accent3="accent3" accent4="accent4" accent5="accent5" accent6="accent6" hlink="hlink" folHlink="folHlink"/>
  <p:sldLayoutIdLst>
    <p:sldLayoutId id="2147485166" r:id="rId1"/>
    <p:sldLayoutId id="2147485167" r:id="rId2"/>
    <p:sldLayoutId id="2147485168" r:id="rId3"/>
    <p:sldLayoutId id="2147485169" r:id="rId4"/>
    <p:sldLayoutId id="214748517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617109" y="6296882"/>
            <a:ext cx="528149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D8D2E180-A48B-B682-5C70-FD4F6685E71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79248" cy="365760"/>
          </a:xfrm>
          <a:prstGeom prst="rect">
            <a:avLst/>
          </a:prstGeom>
        </p:spPr>
      </p:pic>
      <p:pic>
        <p:nvPicPr>
          <p:cNvPr id="3" name="Picture 2">
            <a:extLst>
              <a:ext uri="{FF2B5EF4-FFF2-40B4-BE49-F238E27FC236}">
                <a16:creationId xmlns:a16="http://schemas.microsoft.com/office/drawing/2014/main" id="{D883434F-3178-90C1-0A91-C94C30B3C375}"/>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4033596833"/>
      </p:ext>
    </p:extLst>
  </p:cSld>
  <p:clrMap bg1="lt1" tx1="dk1" bg2="lt2" tx2="dk2" accent1="accent1" accent2="accent2" accent3="accent3" accent4="accent4" accent5="accent5" accent6="accent6" hlink="hlink" folHlink="folHlink"/>
  <p:sldLayoutIdLst>
    <p:sldLayoutId id="2147485172" r:id="rId1"/>
    <p:sldLayoutId id="2147485173" r:id="rId2"/>
    <p:sldLayoutId id="2147485174" r:id="rId3"/>
    <p:sldLayoutId id="2147485175" r:id="rId4"/>
    <p:sldLayoutId id="214748517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592131" y="6296882"/>
            <a:ext cx="530646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75FE42EB-ECFC-C7B6-4987-4F155350D13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54269" cy="365760"/>
          </a:xfrm>
          <a:prstGeom prst="rect">
            <a:avLst/>
          </a:prstGeom>
        </p:spPr>
      </p:pic>
      <p:pic>
        <p:nvPicPr>
          <p:cNvPr id="2" name="Picture 1">
            <a:extLst>
              <a:ext uri="{FF2B5EF4-FFF2-40B4-BE49-F238E27FC236}">
                <a16:creationId xmlns:a16="http://schemas.microsoft.com/office/drawing/2014/main" id="{02009CFB-B307-AFF7-F122-98C524B1466C}"/>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17756142"/>
      </p:ext>
    </p:extLst>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691189" y="6296882"/>
            <a:ext cx="620741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28BA85C1-B5A6-A806-D96D-104CEB49270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53327" cy="365760"/>
          </a:xfrm>
          <a:prstGeom prst="rect">
            <a:avLst/>
          </a:prstGeom>
        </p:spPr>
      </p:pic>
      <p:pic>
        <p:nvPicPr>
          <p:cNvPr id="3" name="Picture 2">
            <a:extLst>
              <a:ext uri="{FF2B5EF4-FFF2-40B4-BE49-F238E27FC236}">
                <a16:creationId xmlns:a16="http://schemas.microsoft.com/office/drawing/2014/main" id="{52B1AAC1-FBF4-989F-549B-5351BC10821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659816042"/>
      </p:ext>
    </p:extLst>
  </p:cSld>
  <p:clrMap bg1="lt1" tx1="dk1" bg2="lt2" tx2="dk2" accent1="accent1" accent2="accent2" accent3="accent3" accent4="accent4" accent5="accent5" accent6="accent6" hlink="hlink" folHlink="folHlink"/>
  <p:sldLayoutIdLst>
    <p:sldLayoutId id="2147485184" r:id="rId1"/>
    <p:sldLayoutId id="2147485185" r:id="rId2"/>
    <p:sldLayoutId id="2147485186" r:id="rId3"/>
    <p:sldLayoutId id="2147485187" r:id="rId4"/>
    <p:sldLayoutId id="214748518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78861" y="6296882"/>
            <a:ext cx="6319740"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0BF4EB62-0136-7F66-DDA2-95F64C7DAB5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960967" cy="365760"/>
          </a:xfrm>
          <a:prstGeom prst="rect">
            <a:avLst/>
          </a:prstGeom>
        </p:spPr>
      </p:pic>
      <p:pic>
        <p:nvPicPr>
          <p:cNvPr id="2" name="Picture 1">
            <a:extLst>
              <a:ext uri="{FF2B5EF4-FFF2-40B4-BE49-F238E27FC236}">
                <a16:creationId xmlns:a16="http://schemas.microsoft.com/office/drawing/2014/main" id="{110CC6A9-8ED5-F0D9-5429-DAD0F36C2E9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2151724488"/>
      </p:ext>
    </p:extLst>
  </p:cSld>
  <p:clrMap bg1="lt1" tx1="dk1" bg2="lt2" tx2="dk2" accent1="accent1" accent2="accent2" accent3="accent3" accent4="accent4" accent5="accent5" accent6="accent6" hlink="hlink" folHlink="folHlink"/>
  <p:sldLayoutIdLst>
    <p:sldLayoutId id="2147485190" r:id="rId1"/>
    <p:sldLayoutId id="2147485191" r:id="rId2"/>
    <p:sldLayoutId id="2147485192" r:id="rId3"/>
    <p:sldLayoutId id="2147485193" r:id="rId4"/>
    <p:sldLayoutId id="214748519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hyperlink" Target="https://www.linkedin.com/company/simplifyhealthcare/" TargetMode="External"/><Relationship Id="rId13" Type="http://schemas.openxmlformats.org/officeDocument/2006/relationships/image" Target="../media/image38.svg"/><Relationship Id="rId3" Type="http://schemas.openxmlformats.org/officeDocument/2006/relationships/image" Target="../media/image31.png"/><Relationship Id="rId7" Type="http://schemas.openxmlformats.org/officeDocument/2006/relationships/image" Target="../media/image34.svg"/><Relationship Id="rId12" Type="http://schemas.openxmlformats.org/officeDocument/2006/relationships/image" Target="../media/image37.png"/><Relationship Id="rId2" Type="http://schemas.openxmlformats.org/officeDocument/2006/relationships/hyperlink" Target="https://www.youtube.com/channel/UCu15zsbJUV0L006eXhZOf5Q" TargetMode="External"/><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hyperlink" Target="https://twitter.com/simplifyhcare" TargetMode="External"/><Relationship Id="rId5" Type="http://schemas.openxmlformats.org/officeDocument/2006/relationships/hyperlink" Target="https://www.instagram.com/simplifyhcare" TargetMode="External"/><Relationship Id="rId10" Type="http://schemas.openxmlformats.org/officeDocument/2006/relationships/image" Target="../media/image36.svg"/><Relationship Id="rId4" Type="http://schemas.openxmlformats.org/officeDocument/2006/relationships/image" Target="../media/image32.sv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94CD-9D3B-92C0-52AA-B593F4A4C289}"/>
              </a:ext>
            </a:extLst>
          </p:cNvPr>
          <p:cNvSpPr>
            <a:spLocks noGrp="1"/>
          </p:cNvSpPr>
          <p:nvPr>
            <p:ph type="title"/>
          </p:nvPr>
        </p:nvSpPr>
        <p:spPr>
          <a:xfrm>
            <a:off x="-107992" y="1842004"/>
            <a:ext cx="5939832" cy="3011431"/>
          </a:xfrm>
        </p:spPr>
        <p:txBody>
          <a:bodyPr>
            <a:normAutofit/>
          </a:bodyPr>
          <a:lstStyle/>
          <a:p>
            <a:pPr algn="ctr"/>
            <a:r>
              <a:rPr lang="en-US" b="1" dirty="0">
                <a:latin typeface="Roboto Slab"/>
                <a:ea typeface="Roboto Slab"/>
                <a:cs typeface="Roboto Slab"/>
              </a:rPr>
              <a:t>  </a:t>
            </a:r>
            <a:r>
              <a:rPr lang="en-US" dirty="0" err="1">
                <a:latin typeface="Roboto Slab"/>
                <a:ea typeface="Roboto Slab"/>
                <a:cs typeface="Roboto Slab"/>
              </a:rPr>
              <a:t>.Net</a:t>
            </a:r>
            <a:r>
              <a:rPr lang="en-US" dirty="0">
                <a:latin typeface="Roboto Slab"/>
                <a:ea typeface="Roboto Slab"/>
                <a:cs typeface="Roboto Slab"/>
              </a:rPr>
              <a:t> Core vs </a:t>
            </a:r>
            <a:r>
              <a:rPr lang="en-US" dirty="0" err="1">
                <a:latin typeface="Roboto Slab"/>
                <a:ea typeface="Roboto Slab"/>
                <a:cs typeface="Roboto Slab"/>
              </a:rPr>
              <a:t>.Net</a:t>
            </a:r>
            <a:r>
              <a:rPr lang="en-US" dirty="0">
                <a:latin typeface="Roboto Slab"/>
                <a:ea typeface="Roboto Slab"/>
                <a:cs typeface="Roboto Slab"/>
              </a:rPr>
              <a:t> Framework</a:t>
            </a:r>
            <a:br>
              <a:rPr lang="en-US" b="1" dirty="0"/>
            </a:br>
            <a:r>
              <a:rPr lang="en-US" sz="2000" dirty="0">
                <a:solidFill>
                  <a:schemeClr val="bg2">
                    <a:lumMod val="90000"/>
                  </a:schemeClr>
                </a:solidFill>
                <a:latin typeface="Roboto Slab"/>
                <a:ea typeface="Roboto Slab"/>
                <a:cs typeface="Roboto Slab"/>
              </a:rPr>
              <a:t> Yash Valvi</a:t>
            </a:r>
            <a:br>
              <a:rPr lang="en-US" sz="2000" dirty="0"/>
            </a:br>
            <a:endParaRPr lang="en-IN" sz="2000" dirty="0">
              <a:solidFill>
                <a:schemeClr val="bg2">
                  <a:lumMod val="90000"/>
                </a:schemeClr>
              </a:solidFill>
            </a:endParaRPr>
          </a:p>
        </p:txBody>
      </p:sp>
    </p:spTree>
    <p:extLst>
      <p:ext uri="{BB962C8B-B14F-4D97-AF65-F5344CB8AC3E}">
        <p14:creationId xmlns:p14="http://schemas.microsoft.com/office/powerpoint/2010/main" val="2358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8B-7F45-CAA4-F784-6B0968E8996A}"/>
              </a:ext>
            </a:extLst>
          </p:cNvPr>
          <p:cNvSpPr>
            <a:spLocks noGrp="1"/>
          </p:cNvSpPr>
          <p:nvPr>
            <p:ph type="title"/>
          </p:nvPr>
        </p:nvSpPr>
        <p:spPr>
          <a:xfrm>
            <a:off x="980440" y="3870959"/>
            <a:ext cx="10515600" cy="925993"/>
          </a:xfrm>
        </p:spPr>
        <p:txBody>
          <a:bodyPr>
            <a:noAutofit/>
          </a:bodyPr>
          <a:lstStyle/>
          <a:p>
            <a:pPr algn="l"/>
            <a:br>
              <a:rPr lang="en-GB" sz="2400" b="0" dirty="0">
                <a:latin typeface="Roboto Slab"/>
                <a:ea typeface="Roboto Slab"/>
                <a:cs typeface="Roboto Slab"/>
              </a:rPr>
            </a:br>
            <a:br>
              <a:rPr lang="en-GB" sz="2400" b="0" dirty="0">
                <a:latin typeface="Roboto Slab"/>
                <a:ea typeface="Roboto Slab"/>
                <a:cs typeface="Roboto Slab"/>
              </a:rPr>
            </a:br>
            <a:r>
              <a:rPr lang="en-GB" sz="2400" b="0" dirty="0">
                <a:latin typeface="Roboto Slab"/>
                <a:ea typeface="Roboto Slab"/>
                <a:cs typeface="Roboto Slab"/>
              </a:rPr>
              <a:t>.NET Core and .NET Framework are both software development platforms developed by Microsoft, but they have distinct characteristics and use cases. This presentation explores the key differences between them, helping developers choose the right framework based on specific needs.</a:t>
            </a:r>
            <a:br>
              <a:rPr lang="en-GB" sz="2400" b="0" dirty="0">
                <a:latin typeface="Roboto Slab"/>
                <a:ea typeface="Roboto Slab"/>
                <a:cs typeface="Roboto Slab"/>
              </a:rPr>
            </a:br>
            <a:br>
              <a:rPr lang="en-GB" sz="2400" b="0" dirty="0">
                <a:latin typeface="Roboto Slab"/>
                <a:ea typeface="Roboto Slab"/>
                <a:cs typeface="Roboto Slab"/>
              </a:rPr>
            </a:br>
            <a:r>
              <a:rPr lang="en-GB" sz="2400" dirty="0">
                <a:solidFill>
                  <a:srgbClr val="FFFF00"/>
                </a:solidFill>
                <a:latin typeface="Roboto Slab"/>
                <a:ea typeface="Roboto Slab"/>
                <a:cs typeface="Roboto Slab"/>
              </a:rPr>
              <a:t>Key points: </a:t>
            </a:r>
            <a:r>
              <a:rPr lang="en-GB" sz="2400" b="0" dirty="0">
                <a:latin typeface="Roboto Slab"/>
                <a:ea typeface="Roboto Slab"/>
                <a:cs typeface="Roboto Slab"/>
              </a:rPr>
              <a:t>.NET Core: Cross-platform, open-source, and modular framework designed for modern applications.</a:t>
            </a:r>
            <a:br>
              <a:rPr lang="en-GB" sz="2400" b="0" dirty="0">
                <a:latin typeface="Roboto Slab"/>
                <a:ea typeface="Roboto Slab"/>
                <a:cs typeface="Roboto Slab"/>
              </a:rPr>
            </a:br>
            <a:r>
              <a:rPr lang="en-GB" sz="2400" b="0" dirty="0">
                <a:latin typeface="Roboto Slab"/>
                <a:ea typeface="Roboto Slab"/>
                <a:cs typeface="Roboto Slab"/>
              </a:rPr>
              <a:t>.NET Framework: A mature, Windows-only platform with extensive libraries for desktop and enterprise applications.</a:t>
            </a:r>
            <a:br>
              <a:rPr lang="en-GB" sz="2400" b="0" dirty="0">
                <a:latin typeface="Roboto Slab"/>
                <a:ea typeface="Roboto Slab"/>
                <a:cs typeface="Roboto Slab"/>
              </a:rPr>
            </a:br>
            <a:br>
              <a:rPr lang="en-GB" sz="2400" b="0" dirty="0">
                <a:latin typeface="Roboto Slab"/>
                <a:ea typeface="Roboto Slab"/>
                <a:cs typeface="Roboto Slab"/>
              </a:rPr>
            </a:br>
            <a:r>
              <a:rPr lang="en-GB" sz="2400" dirty="0">
                <a:solidFill>
                  <a:srgbClr val="FFFF00"/>
                </a:solidFill>
                <a:latin typeface="Roboto Slab"/>
                <a:ea typeface="Roboto Slab"/>
                <a:cs typeface="Roboto Slab"/>
              </a:rPr>
              <a:t>Objective:</a:t>
            </a:r>
            <a:r>
              <a:rPr lang="en-GB" sz="2400" b="0" dirty="0">
                <a:latin typeface="Roboto Slab"/>
                <a:ea typeface="Roboto Slab"/>
                <a:cs typeface="Roboto Slab"/>
              </a:rPr>
              <a:t> To understand how .NET Core is evolving to meet modern demands, and how it contrasts with the older, Windows-specific .NET Framework.</a:t>
            </a:r>
            <a:br>
              <a:rPr lang="en-GB" sz="2400" b="0" dirty="0">
                <a:latin typeface="Roboto Slab"/>
                <a:ea typeface="Roboto Slab"/>
                <a:cs typeface="Roboto Slab"/>
              </a:rPr>
            </a:br>
            <a:br>
              <a:rPr lang="en-GB" sz="2400" b="0" dirty="0">
                <a:latin typeface="Roboto Slab"/>
                <a:ea typeface="Roboto Slab"/>
                <a:cs typeface="Roboto Slab"/>
              </a:rPr>
            </a:br>
            <a:br>
              <a:rPr lang="en-GB" sz="2400" b="0" dirty="0">
                <a:ea typeface="Roboto Slab"/>
                <a:cs typeface="Roboto Slab"/>
              </a:rPr>
            </a:br>
            <a:br>
              <a:rPr lang="en-GB" sz="2400" b="0" dirty="0">
                <a:ea typeface="Roboto Slab"/>
                <a:cs typeface="Roboto Slab"/>
              </a:rPr>
            </a:br>
            <a:endParaRPr lang="en-GB" sz="2400" b="0" dirty="0">
              <a:ea typeface="Roboto Slab"/>
              <a:cs typeface="Roboto Slab"/>
            </a:endParaRPr>
          </a:p>
          <a:p>
            <a:pPr algn="l"/>
            <a:br>
              <a:rPr lang="en-GB" sz="2400" b="0" i="0" dirty="0">
                <a:effectLst/>
                <a:latin typeface="PT Sans" panose="020F0502020204030204" pitchFamily="34" charset="0"/>
              </a:rPr>
            </a:br>
            <a:br>
              <a:rPr lang="en-IN" sz="2400" i="0" dirty="0">
                <a:effectLst/>
                <a:latin typeface="Roboto Slab"/>
              </a:rPr>
            </a:br>
            <a:endParaRPr lang="en-IN" sz="2400" dirty="0">
              <a:cs typeface="Roboto Slab"/>
            </a:endParaRPr>
          </a:p>
        </p:txBody>
      </p:sp>
      <p:sp>
        <p:nvSpPr>
          <p:cNvPr id="4" name="TextBox 3">
            <a:extLst>
              <a:ext uri="{FF2B5EF4-FFF2-40B4-BE49-F238E27FC236}">
                <a16:creationId xmlns:a16="http://schemas.microsoft.com/office/drawing/2014/main" id="{9FBFAFC8-B20B-394A-3D14-71797514B107}"/>
              </a:ext>
            </a:extLst>
          </p:cNvPr>
          <p:cNvSpPr txBox="1"/>
          <p:nvPr/>
        </p:nvSpPr>
        <p:spPr>
          <a:xfrm>
            <a:off x="1798320" y="762000"/>
            <a:ext cx="7802880" cy="584775"/>
          </a:xfrm>
          <a:prstGeom prst="rect">
            <a:avLst/>
          </a:prstGeom>
          <a:noFill/>
        </p:spPr>
        <p:txBody>
          <a:bodyPr wrap="square" rtlCol="0">
            <a:spAutoFit/>
          </a:bodyPr>
          <a:lstStyle/>
          <a:p>
            <a:pPr algn="ctr"/>
            <a:r>
              <a:rPr lang="en-GB" sz="3200" b="1" dirty="0">
                <a:solidFill>
                  <a:srgbClr val="FFFF00"/>
                </a:solidFill>
              </a:rPr>
              <a:t>Introduction</a:t>
            </a:r>
            <a:endParaRPr lang="en-IN" sz="3200" b="1" dirty="0">
              <a:solidFill>
                <a:srgbClr val="FFFF00"/>
              </a:solidFill>
            </a:endParaRPr>
          </a:p>
        </p:txBody>
      </p:sp>
      <p:sp>
        <p:nvSpPr>
          <p:cNvPr id="3" name="Rectangle 1">
            <a:extLst>
              <a:ext uri="{FF2B5EF4-FFF2-40B4-BE49-F238E27FC236}">
                <a16:creationId xmlns:a16="http://schemas.microsoft.com/office/drawing/2014/main" id="{2AD868B9-AAA5-CE18-CB39-21ECB1A27B58}"/>
              </a:ext>
            </a:extLst>
          </p:cNvPr>
          <p:cNvSpPr>
            <a:spLocks noChangeArrowheads="1"/>
          </p:cNvSpPr>
          <p:nvPr/>
        </p:nvSpPr>
        <p:spPr bwMode="auto">
          <a:xfrm>
            <a:off x="0" y="-461665"/>
            <a:ext cx="108534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 Core: Cross-platform, open-source, and modular framework designed for modern applications.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43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CB01-6C9F-870C-6785-E89114A2F4BD}"/>
              </a:ext>
            </a:extLst>
          </p:cNvPr>
          <p:cNvSpPr>
            <a:spLocks noGrp="1"/>
          </p:cNvSpPr>
          <p:nvPr>
            <p:ph type="title"/>
          </p:nvPr>
        </p:nvSpPr>
        <p:spPr/>
        <p:txBody>
          <a:bodyPr/>
          <a:lstStyle/>
          <a:p>
            <a:r>
              <a:rPr lang="en-GB" dirty="0"/>
              <a:t>Platform Support</a:t>
            </a:r>
            <a:endParaRPr lang="en-IN" dirty="0"/>
          </a:p>
        </p:txBody>
      </p:sp>
      <p:sp>
        <p:nvSpPr>
          <p:cNvPr id="3" name="Content Placeholder 2">
            <a:extLst>
              <a:ext uri="{FF2B5EF4-FFF2-40B4-BE49-F238E27FC236}">
                <a16:creationId xmlns:a16="http://schemas.microsoft.com/office/drawing/2014/main" id="{4104E6EA-5DAE-A17D-DB89-6736700E1C6F}"/>
              </a:ext>
            </a:extLst>
          </p:cNvPr>
          <p:cNvSpPr>
            <a:spLocks noGrp="1"/>
          </p:cNvSpPr>
          <p:nvPr>
            <p:ph idx="1"/>
          </p:nvPr>
        </p:nvSpPr>
        <p:spPr>
          <a:xfrm>
            <a:off x="6096000" y="1290106"/>
            <a:ext cx="5767388" cy="4557584"/>
          </a:xfrm>
        </p:spPr>
        <p:txBody>
          <a:bodyPr/>
          <a:lstStyle/>
          <a:p>
            <a:r>
              <a:rPr lang="en-GB" b="1" dirty="0" err="1"/>
              <a:t>.Net</a:t>
            </a:r>
            <a:r>
              <a:rPr lang="en-GB" b="1" dirty="0"/>
              <a:t> Core:</a:t>
            </a:r>
            <a:r>
              <a:rPr lang="en-GB" dirty="0"/>
              <a:t> It is designed to be cross-platform, meaning it can run on Windows, Linux, and macOS. This makes .NET Core ideal for building applications that need to run on multiple platforms.</a:t>
            </a:r>
          </a:p>
          <a:p>
            <a:endParaRPr lang="en-GB" dirty="0"/>
          </a:p>
          <a:p>
            <a:r>
              <a:rPr lang="en-GB" b="0" i="0" dirty="0">
                <a:solidFill>
                  <a:srgbClr val="000000"/>
                </a:solidFill>
                <a:effectLst/>
                <a:latin typeface="Inter"/>
              </a:rPr>
              <a:t>It is based on the concept of “create once, run anywhere.” Because it is cross-platform, it is compatible with a variety of operating systems, including Windows, Linux, and Mac OS.</a:t>
            </a:r>
            <a:endParaRPr lang="en-IN" dirty="0"/>
          </a:p>
        </p:txBody>
      </p:sp>
      <p:sp>
        <p:nvSpPr>
          <p:cNvPr id="4" name="TextBox 3">
            <a:extLst>
              <a:ext uri="{FF2B5EF4-FFF2-40B4-BE49-F238E27FC236}">
                <a16:creationId xmlns:a16="http://schemas.microsoft.com/office/drawing/2014/main" id="{F9D96A9A-CFAB-80BB-BFA8-7E592C12E25A}"/>
              </a:ext>
            </a:extLst>
          </p:cNvPr>
          <p:cNvSpPr txBox="1"/>
          <p:nvPr/>
        </p:nvSpPr>
        <p:spPr>
          <a:xfrm>
            <a:off x="328611" y="1325461"/>
            <a:ext cx="5661127" cy="3170099"/>
          </a:xfrm>
          <a:prstGeom prst="rect">
            <a:avLst/>
          </a:prstGeom>
          <a:noFill/>
        </p:spPr>
        <p:txBody>
          <a:bodyPr wrap="square" rtlCol="0">
            <a:spAutoFit/>
          </a:bodyPr>
          <a:lstStyle/>
          <a:p>
            <a:pPr marL="342900" indent="-342900">
              <a:buFont typeface="Arial" panose="020B0604020202020204" pitchFamily="34" charset="0"/>
              <a:buChar char="•"/>
            </a:pPr>
            <a:r>
              <a:rPr lang="en-GB" sz="2000" b="1" i="0" dirty="0">
                <a:solidFill>
                  <a:srgbClr val="000000"/>
                </a:solidFill>
                <a:effectLst/>
                <a:latin typeface="Inter"/>
              </a:rPr>
              <a:t>.NET Framework:</a:t>
            </a:r>
            <a:r>
              <a:rPr lang="en-GB" sz="2000" b="0" i="0" dirty="0">
                <a:solidFill>
                  <a:srgbClr val="000000"/>
                </a:solidFill>
                <a:effectLst/>
                <a:latin typeface="Inter"/>
              </a:rPr>
              <a:t> It is primarily designed to run on Windows operating systems. It is tightly integrated with Windows and has dependencies on Windows-specific APIs, such as Windows Forms, WPF, and ASP.NET Web Forms.</a:t>
            </a:r>
            <a:endParaRPr lang="en-GB"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0" i="0" dirty="0">
                <a:solidFill>
                  <a:srgbClr val="000000"/>
                </a:solidFill>
                <a:effectLst/>
                <a:latin typeface="Inter"/>
              </a:rPr>
              <a:t>.NET Framework is compatible with Windows OS(operating system) only </a:t>
            </a:r>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423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D3A0-FD15-647C-3F76-A9219780EE12}"/>
              </a:ext>
            </a:extLst>
          </p:cNvPr>
          <p:cNvSpPr>
            <a:spLocks noGrp="1"/>
          </p:cNvSpPr>
          <p:nvPr>
            <p:ph type="title"/>
          </p:nvPr>
        </p:nvSpPr>
        <p:spPr/>
        <p:txBody>
          <a:bodyPr/>
          <a:lstStyle/>
          <a:p>
            <a:r>
              <a:rPr lang="en-GB" dirty="0"/>
              <a:t>File Structure</a:t>
            </a:r>
            <a:endParaRPr lang="en-IN" dirty="0"/>
          </a:p>
        </p:txBody>
      </p:sp>
      <p:sp>
        <p:nvSpPr>
          <p:cNvPr id="4" name="TextBox 3">
            <a:extLst>
              <a:ext uri="{FF2B5EF4-FFF2-40B4-BE49-F238E27FC236}">
                <a16:creationId xmlns:a16="http://schemas.microsoft.com/office/drawing/2014/main" id="{697CC6E5-567E-AD00-EFD0-7EE9992FACCF}"/>
              </a:ext>
            </a:extLst>
          </p:cNvPr>
          <p:cNvSpPr txBox="1"/>
          <p:nvPr/>
        </p:nvSpPr>
        <p:spPr>
          <a:xfrm>
            <a:off x="328612" y="1123123"/>
            <a:ext cx="10693884" cy="369332"/>
          </a:xfrm>
          <a:prstGeom prst="rect">
            <a:avLst/>
          </a:prstGeom>
          <a:noFill/>
        </p:spPr>
        <p:txBody>
          <a:bodyPr wrap="square" rtlCol="0">
            <a:spAutoFit/>
          </a:bodyPr>
          <a:lstStyle/>
          <a:p>
            <a:r>
              <a:rPr lang="en-GB" b="1" dirty="0" err="1"/>
              <a:t>.Net</a:t>
            </a:r>
            <a:r>
              <a:rPr lang="en-GB" b="1" dirty="0"/>
              <a:t> Framework:                                                                                </a:t>
            </a:r>
            <a:r>
              <a:rPr lang="en-GB" b="1" dirty="0" err="1"/>
              <a:t>.Net</a:t>
            </a:r>
            <a:r>
              <a:rPr lang="en-GB" b="1" dirty="0"/>
              <a:t> Core:</a:t>
            </a:r>
            <a:endParaRPr lang="en-IN" b="1" dirty="0"/>
          </a:p>
        </p:txBody>
      </p:sp>
      <p:pic>
        <p:nvPicPr>
          <p:cNvPr id="2050" name="Picture 2">
            <a:extLst>
              <a:ext uri="{FF2B5EF4-FFF2-40B4-BE49-F238E27FC236}">
                <a16:creationId xmlns:a16="http://schemas.microsoft.com/office/drawing/2014/main" id="{87C5667B-7319-B16B-EB61-5BF555EE8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1654085"/>
            <a:ext cx="5219700" cy="42175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F75223-D570-0A3E-08B7-9BF55AC6D0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04389" y="1654084"/>
            <a:ext cx="5094914" cy="421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87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9C5F-2EA2-23F4-7DA8-771C0F0D41D5}"/>
              </a:ext>
            </a:extLst>
          </p:cNvPr>
          <p:cNvSpPr>
            <a:spLocks noGrp="1"/>
          </p:cNvSpPr>
          <p:nvPr>
            <p:ph type="title"/>
          </p:nvPr>
        </p:nvSpPr>
        <p:spPr/>
        <p:txBody>
          <a:bodyPr/>
          <a:lstStyle/>
          <a:p>
            <a:r>
              <a:rPr lang="en-GB" dirty="0"/>
              <a:t>Global Assembly Cache</a:t>
            </a:r>
            <a:endParaRPr lang="en-IN" dirty="0"/>
          </a:p>
        </p:txBody>
      </p:sp>
      <p:sp>
        <p:nvSpPr>
          <p:cNvPr id="3" name="Content Placeholder 2">
            <a:extLst>
              <a:ext uri="{FF2B5EF4-FFF2-40B4-BE49-F238E27FC236}">
                <a16:creationId xmlns:a16="http://schemas.microsoft.com/office/drawing/2014/main" id="{F50369A4-F9AE-1124-0ACF-6B0F4DB589BE}"/>
              </a:ext>
            </a:extLst>
          </p:cNvPr>
          <p:cNvSpPr>
            <a:spLocks noGrp="1"/>
          </p:cNvSpPr>
          <p:nvPr>
            <p:ph idx="1"/>
          </p:nvPr>
        </p:nvSpPr>
        <p:spPr>
          <a:xfrm>
            <a:off x="6096000" y="1055214"/>
            <a:ext cx="5767388" cy="4557584"/>
          </a:xfrm>
        </p:spPr>
        <p:txBody>
          <a:bodyPr/>
          <a:lstStyle/>
          <a:p>
            <a:r>
              <a:rPr lang="en-GB" b="1" dirty="0" err="1"/>
              <a:t>.Net</a:t>
            </a:r>
            <a:r>
              <a:rPr lang="en-GB" b="1" dirty="0"/>
              <a:t> Core: </a:t>
            </a:r>
            <a:r>
              <a:rPr lang="en-GB" dirty="0"/>
              <a:t>.NET Core does not use the GAC. It adopts a different approach to assembly resolution.</a:t>
            </a:r>
          </a:p>
          <a:p>
            <a:endParaRPr lang="en-GB" dirty="0"/>
          </a:p>
          <a:p>
            <a:r>
              <a:rPr lang="en-GB" dirty="0"/>
              <a:t>Each application can have its own version of an assembly, and the application can specify which version of a library it requires. This eliminates the issue of version conflicts (such as DLL Hell) that existed in the .NET Framework's GAC.</a:t>
            </a:r>
          </a:p>
          <a:p>
            <a:endParaRPr lang="en-GB" dirty="0"/>
          </a:p>
          <a:p>
            <a:r>
              <a:rPr lang="en-GB" dirty="0"/>
              <a:t>.NET Core’s approach allows for easier distribution of applications with their dependencies, especially for containerized or cross-platform applications where using a central GAC would be problematic.</a:t>
            </a:r>
            <a:endParaRPr lang="en-IN" dirty="0"/>
          </a:p>
        </p:txBody>
      </p:sp>
      <p:sp>
        <p:nvSpPr>
          <p:cNvPr id="5" name="TextBox 4">
            <a:extLst>
              <a:ext uri="{FF2B5EF4-FFF2-40B4-BE49-F238E27FC236}">
                <a16:creationId xmlns:a16="http://schemas.microsoft.com/office/drawing/2014/main" id="{D8277E51-03DA-A09B-C97E-1FFAF2228906}"/>
              </a:ext>
            </a:extLst>
          </p:cNvPr>
          <p:cNvSpPr txBox="1"/>
          <p:nvPr/>
        </p:nvSpPr>
        <p:spPr>
          <a:xfrm>
            <a:off x="419450" y="1055214"/>
            <a:ext cx="5511567" cy="5324535"/>
          </a:xfrm>
          <a:prstGeom prst="rect">
            <a:avLst/>
          </a:prstGeom>
          <a:noFill/>
        </p:spPr>
        <p:txBody>
          <a:bodyPr wrap="square" rtlCol="0">
            <a:spAutoFit/>
          </a:bodyPr>
          <a:lstStyle/>
          <a:p>
            <a:pPr marL="285750" indent="-285750">
              <a:buFont typeface="Arial" panose="020B0604020202020204" pitchFamily="34" charset="0"/>
              <a:buChar char="•"/>
            </a:pPr>
            <a:r>
              <a:rPr lang="en-GB" b="1" dirty="0" err="1">
                <a:latin typeface="Calibri" panose="020F0502020204030204" pitchFamily="34" charset="0"/>
                <a:cs typeface="Calibri" panose="020F0502020204030204" pitchFamily="34" charset="0"/>
              </a:rPr>
              <a:t>.Net</a:t>
            </a:r>
            <a:r>
              <a:rPr lang="en-GB" b="1" dirty="0">
                <a:latin typeface="Calibri" panose="020F0502020204030204" pitchFamily="34" charset="0"/>
                <a:cs typeface="Calibri" panose="020F0502020204030204" pitchFamily="34" charset="0"/>
              </a:rPr>
              <a:t> </a:t>
            </a:r>
            <a:r>
              <a:rPr lang="en-GB" b="1" dirty="0" err="1">
                <a:latin typeface="Calibri" panose="020F0502020204030204" pitchFamily="34" charset="0"/>
                <a:cs typeface="Calibri" panose="020F0502020204030204" pitchFamily="34" charset="0"/>
              </a:rPr>
              <a:t>FrameWork</a:t>
            </a:r>
            <a:r>
              <a:rPr lang="en-GB" sz="2000" b="1" dirty="0">
                <a:latin typeface="+mj-lt"/>
                <a:cs typeface="Calibri" panose="020F0502020204030204" pitchFamily="34" charset="0"/>
              </a:rPr>
              <a:t>: </a:t>
            </a:r>
            <a:r>
              <a:rPr lang="en-GB" sz="2000" dirty="0">
                <a:latin typeface="+mj-lt"/>
                <a:cs typeface="Calibri" panose="020F0502020204030204" pitchFamily="34" charset="0"/>
              </a:rPr>
              <a:t>T</a:t>
            </a:r>
            <a:r>
              <a:rPr lang="en-GB" sz="2000" dirty="0">
                <a:latin typeface="+mj-lt"/>
              </a:rPr>
              <a:t>he GAC is used to store assemblies that are shared by multiple applications on the same machine. This allows for versioning and central management of assemblies, preventing issues like DLL Hell.</a:t>
            </a:r>
          </a:p>
          <a:p>
            <a:endParaRPr lang="en-GB" sz="2000" b="1" dirty="0">
              <a:latin typeface="+mj-lt"/>
              <a:cs typeface="Calibri" panose="020F0502020204030204" pitchFamily="34" charset="0"/>
            </a:endParaRPr>
          </a:p>
          <a:p>
            <a:pPr marL="342900" indent="-342900">
              <a:buFont typeface="Arial" panose="020B0604020202020204" pitchFamily="34" charset="0"/>
              <a:buChar char="•"/>
            </a:pPr>
            <a:r>
              <a:rPr lang="en-GB" sz="2000" dirty="0"/>
              <a:t>GAC was designed to solve issues of assembly versioning and sharing across applications in enterprise environments.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GAC is usually used for managing assemblies globally across applications on a system, which is particularly useful for traditional Windows-based applications.</a:t>
            </a:r>
          </a:p>
          <a:p>
            <a:pPr marL="342900" indent="-342900">
              <a:buFont typeface="Arial" panose="020B0604020202020204" pitchFamily="34" charset="0"/>
              <a:buChar char="•"/>
            </a:pPr>
            <a:endParaRPr lang="en-GB" sz="2000" b="1" dirty="0">
              <a:latin typeface="+mj-lt"/>
              <a:cs typeface="Calibri" panose="020F0502020204030204" pitchFamily="34" charset="0"/>
            </a:endParaRPr>
          </a:p>
          <a:p>
            <a:pPr marL="342900" indent="-342900">
              <a:buFont typeface="Arial" panose="020B0604020202020204" pitchFamily="34" charset="0"/>
              <a:buChar char="•"/>
            </a:pPr>
            <a:endParaRPr lang="en-GB" sz="2000" b="1" dirty="0">
              <a:latin typeface="+mj-lt"/>
              <a:cs typeface="Calibri" panose="020F0502020204030204" pitchFamily="34" charset="0"/>
            </a:endParaRPr>
          </a:p>
          <a:p>
            <a:pPr marL="342900" indent="-342900">
              <a:buFont typeface="Arial" panose="020B0604020202020204" pitchFamily="34" charset="0"/>
              <a:buChar char="•"/>
            </a:pPr>
            <a:endParaRPr lang="en-IN" sz="2000" b="1" dirty="0">
              <a:latin typeface="+mj-lt"/>
              <a:cs typeface="Calibri" panose="020F0502020204030204" pitchFamily="34" charset="0"/>
            </a:endParaRPr>
          </a:p>
        </p:txBody>
      </p:sp>
    </p:spTree>
    <p:extLst>
      <p:ext uri="{BB962C8B-B14F-4D97-AF65-F5344CB8AC3E}">
        <p14:creationId xmlns:p14="http://schemas.microsoft.com/office/powerpoint/2010/main" val="262745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D2E7-750D-1F64-CB9F-8CF3CD8F89FB}"/>
              </a:ext>
            </a:extLst>
          </p:cNvPr>
          <p:cNvSpPr>
            <a:spLocks noGrp="1"/>
          </p:cNvSpPr>
          <p:nvPr>
            <p:ph type="title"/>
          </p:nvPr>
        </p:nvSpPr>
        <p:spPr>
          <a:xfrm>
            <a:off x="629919" y="841457"/>
            <a:ext cx="3484881" cy="883526"/>
          </a:xfrm>
        </p:spPr>
        <p:txBody>
          <a:bodyPr anchor="t">
            <a:normAutofit/>
          </a:bodyPr>
          <a:lstStyle/>
          <a:p>
            <a:r>
              <a:rPr lang="en-GB" dirty="0"/>
              <a:t>Dependency Injection</a:t>
            </a:r>
            <a:endParaRPr lang="en-IN" dirty="0"/>
          </a:p>
        </p:txBody>
      </p:sp>
      <p:sp>
        <p:nvSpPr>
          <p:cNvPr id="3" name="Content Placeholder 2">
            <a:extLst>
              <a:ext uri="{FF2B5EF4-FFF2-40B4-BE49-F238E27FC236}">
                <a16:creationId xmlns:a16="http://schemas.microsoft.com/office/drawing/2014/main" id="{6A63C398-A449-669E-BAE3-83530786244C}"/>
              </a:ext>
            </a:extLst>
          </p:cNvPr>
          <p:cNvSpPr>
            <a:spLocks noGrp="1"/>
          </p:cNvSpPr>
          <p:nvPr>
            <p:ph idx="1"/>
          </p:nvPr>
        </p:nvSpPr>
        <p:spPr>
          <a:xfrm>
            <a:off x="326477" y="2435762"/>
            <a:ext cx="4106755" cy="3450807"/>
          </a:xfrm>
        </p:spPr>
        <p:txBody>
          <a:bodyPr>
            <a:normAutofit/>
          </a:bodyPr>
          <a:lstStyle/>
          <a:p>
            <a:pPr>
              <a:lnSpc>
                <a:spcPct val="90000"/>
              </a:lnSpc>
            </a:pPr>
            <a:r>
              <a:rPr lang="en-GB" sz="1400"/>
              <a:t>Dependency Injection (DI) is a design pattern that facilitates loose coupling and easier testing by injecting dependencies into classes instead of directly creating them.</a:t>
            </a:r>
          </a:p>
          <a:p>
            <a:pPr>
              <a:lnSpc>
                <a:spcPct val="90000"/>
              </a:lnSpc>
            </a:pPr>
            <a:r>
              <a:rPr lang="en-GB" sz="1400" b="1"/>
              <a:t>Service Lifetime Management</a:t>
            </a:r>
            <a:r>
              <a:rPr lang="en-GB" sz="1400"/>
              <a:t>: .NET Core's DI container allows developers to easily control the lifetime of dependencies using built-in service lifetimes:</a:t>
            </a:r>
          </a:p>
          <a:p>
            <a:pPr>
              <a:lnSpc>
                <a:spcPct val="90000"/>
              </a:lnSpc>
              <a:buFont typeface="Arial" panose="020B0604020202020204" pitchFamily="34" charset="0"/>
              <a:buChar char="•"/>
            </a:pPr>
            <a:r>
              <a:rPr lang="en-GB" sz="1400" b="1"/>
              <a:t>Transient</a:t>
            </a:r>
            <a:r>
              <a:rPr lang="en-GB" sz="1400"/>
              <a:t>: A new instance is created each time the service is requested.</a:t>
            </a:r>
          </a:p>
          <a:p>
            <a:pPr>
              <a:lnSpc>
                <a:spcPct val="90000"/>
              </a:lnSpc>
              <a:buFont typeface="Arial" panose="020B0604020202020204" pitchFamily="34" charset="0"/>
              <a:buChar char="•"/>
            </a:pPr>
            <a:r>
              <a:rPr lang="en-GB" sz="1400" b="1"/>
              <a:t>Scoped</a:t>
            </a:r>
            <a:r>
              <a:rPr lang="en-GB" sz="1400"/>
              <a:t>: A new instance is created once per request (useful in web applications for per-request dependencies).</a:t>
            </a:r>
          </a:p>
          <a:p>
            <a:pPr>
              <a:lnSpc>
                <a:spcPct val="90000"/>
              </a:lnSpc>
              <a:buFont typeface="Arial" panose="020B0604020202020204" pitchFamily="34" charset="0"/>
              <a:buChar char="•"/>
            </a:pPr>
            <a:r>
              <a:rPr lang="en-GB" sz="1400" b="1"/>
              <a:t>Singleton</a:t>
            </a:r>
            <a:r>
              <a:rPr lang="en-GB" sz="1400"/>
              <a:t>: A single instance is used throughout the application's lifetime.</a:t>
            </a:r>
          </a:p>
          <a:p>
            <a:pPr>
              <a:lnSpc>
                <a:spcPct val="90000"/>
              </a:lnSpc>
            </a:pPr>
            <a:endParaRPr lang="en-GB" sz="1400"/>
          </a:p>
          <a:p>
            <a:pPr marL="0" indent="0">
              <a:lnSpc>
                <a:spcPct val="90000"/>
              </a:lnSpc>
              <a:buNone/>
            </a:pPr>
            <a:endParaRPr lang="en-GB" sz="1400"/>
          </a:p>
          <a:p>
            <a:pPr>
              <a:lnSpc>
                <a:spcPct val="90000"/>
              </a:lnSpc>
            </a:pPr>
            <a:endParaRPr lang="en-GB" sz="1400"/>
          </a:p>
        </p:txBody>
      </p:sp>
      <p:pic>
        <p:nvPicPr>
          <p:cNvPr id="4098" name="Picture 2">
            <a:extLst>
              <a:ext uri="{FF2B5EF4-FFF2-40B4-BE49-F238E27FC236}">
                <a16:creationId xmlns:a16="http://schemas.microsoft.com/office/drawing/2014/main" id="{9444EFFF-E7AD-DF53-A438-39882CF21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131" r="3" b="13397"/>
          <a:stretch/>
        </p:blipFill>
        <p:spPr bwMode="auto">
          <a:xfrm>
            <a:off x="5019467" y="334505"/>
            <a:ext cx="6561124" cy="551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89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9C5F-2EA2-23F4-7DA8-771C0F0D41D5}"/>
              </a:ext>
            </a:extLst>
          </p:cNvPr>
          <p:cNvSpPr>
            <a:spLocks noGrp="1"/>
          </p:cNvSpPr>
          <p:nvPr>
            <p:ph type="title"/>
          </p:nvPr>
        </p:nvSpPr>
        <p:spPr/>
        <p:txBody>
          <a:bodyPr/>
          <a:lstStyle/>
          <a:p>
            <a:r>
              <a:rPr lang="en-GB" dirty="0"/>
              <a:t>DI in </a:t>
            </a:r>
            <a:r>
              <a:rPr lang="en-GB" dirty="0" err="1"/>
              <a:t>.Net</a:t>
            </a:r>
            <a:r>
              <a:rPr lang="en-GB" dirty="0"/>
              <a:t> Framework</a:t>
            </a:r>
            <a:endParaRPr lang="en-IN" dirty="0"/>
          </a:p>
        </p:txBody>
      </p:sp>
      <p:sp>
        <p:nvSpPr>
          <p:cNvPr id="3" name="Content Placeholder 2">
            <a:extLst>
              <a:ext uri="{FF2B5EF4-FFF2-40B4-BE49-F238E27FC236}">
                <a16:creationId xmlns:a16="http://schemas.microsoft.com/office/drawing/2014/main" id="{F50369A4-F9AE-1124-0ACF-6B0F4DB589BE}"/>
              </a:ext>
            </a:extLst>
          </p:cNvPr>
          <p:cNvSpPr>
            <a:spLocks noGrp="1"/>
          </p:cNvSpPr>
          <p:nvPr>
            <p:ph idx="1"/>
          </p:nvPr>
        </p:nvSpPr>
        <p:spPr>
          <a:xfrm>
            <a:off x="427383" y="1055213"/>
            <a:ext cx="11436005" cy="4573799"/>
          </a:xfrm>
        </p:spPr>
        <p:txBody>
          <a:bodyPr>
            <a:normAutofit/>
          </a:bodyPr>
          <a:lstStyle/>
          <a:p>
            <a:r>
              <a:rPr lang="en-GB" dirty="0"/>
              <a:t>In .NET Framework, Dependency Injection is not a built-in feature; instead, it is typically implemented through third-party libraries. Commonly used libraries include </a:t>
            </a:r>
            <a:r>
              <a:rPr lang="en-GB" b="1" dirty="0"/>
              <a:t>Unity</a:t>
            </a:r>
            <a:r>
              <a:rPr lang="en-GB" dirty="0"/>
              <a:t>, </a:t>
            </a:r>
            <a:r>
              <a:rPr lang="en-GB" b="1" dirty="0" err="1"/>
              <a:t>Autofac</a:t>
            </a:r>
            <a:r>
              <a:rPr lang="en-GB" dirty="0"/>
              <a:t>, </a:t>
            </a:r>
            <a:r>
              <a:rPr lang="en-GB" b="1" dirty="0" err="1"/>
              <a:t>Ninject</a:t>
            </a:r>
            <a:r>
              <a:rPr lang="en-GB" dirty="0"/>
              <a:t>, and </a:t>
            </a:r>
            <a:r>
              <a:rPr lang="en-GB" b="1" dirty="0"/>
              <a:t>Castle Windsor</a:t>
            </a:r>
            <a:r>
              <a:rPr lang="en-GB" dirty="0"/>
              <a:t>. These libraries allow for DI to be set up and configured manually.</a:t>
            </a:r>
          </a:p>
          <a:p>
            <a:endParaRPr lang="en-GB" dirty="0"/>
          </a:p>
          <a:p>
            <a:pPr>
              <a:buFont typeface="Arial" panose="020B0604020202020204" pitchFamily="34" charset="0"/>
              <a:buChar char="•"/>
            </a:pPr>
            <a:r>
              <a:rPr lang="en-GB" b="1" dirty="0"/>
              <a:t>Manual Setup</a:t>
            </a:r>
            <a:r>
              <a:rPr lang="en-GB" dirty="0"/>
              <a:t>: Developers need to explicitly configure and register services within a DI container provided by third-party libraries.</a:t>
            </a:r>
          </a:p>
          <a:p>
            <a:pPr>
              <a:buFont typeface="Arial" panose="020B0604020202020204" pitchFamily="34" charset="0"/>
              <a:buChar char="•"/>
            </a:pPr>
            <a:endParaRPr lang="en-GB" dirty="0"/>
          </a:p>
          <a:p>
            <a:pPr>
              <a:buFont typeface="Arial" panose="020B0604020202020204" pitchFamily="34" charset="0"/>
              <a:buChar char="•"/>
            </a:pPr>
            <a:r>
              <a:rPr lang="en-GB" b="1" dirty="0"/>
              <a:t>No Built-In DI Framework</a:t>
            </a:r>
            <a:r>
              <a:rPr lang="en-GB" dirty="0"/>
              <a:t>: .NET Framework does not include a built-in DI container, which means developers are responsible for setting up and managing the DI container, its configuration, and resolving dependencies.</a:t>
            </a:r>
          </a:p>
          <a:p>
            <a:pPr>
              <a:buFont typeface="Arial" panose="020B0604020202020204" pitchFamily="34" charset="0"/>
              <a:buChar char="•"/>
            </a:pPr>
            <a:endParaRPr lang="en-GB" dirty="0"/>
          </a:p>
          <a:p>
            <a:pPr>
              <a:buFont typeface="Arial" panose="020B0604020202020204" pitchFamily="34" charset="0"/>
              <a:buChar char="•"/>
            </a:pPr>
            <a:r>
              <a:rPr lang="en-GB" b="1" dirty="0"/>
              <a:t>Larger Overhead</a:t>
            </a:r>
            <a:r>
              <a:rPr lang="en-GB" dirty="0"/>
              <a:t>: As DI is not native, integrating third-party libraries often results in additional complexity and overhead in the configuration.</a:t>
            </a:r>
          </a:p>
          <a:p>
            <a:pPr marL="0" indent="0">
              <a:buNone/>
            </a:pPr>
            <a:endParaRPr lang="en-IN" dirty="0">
              <a:latin typeface="+mn-lt"/>
            </a:endParaRPr>
          </a:p>
          <a:p>
            <a:endParaRPr lang="en-IN" dirty="0"/>
          </a:p>
        </p:txBody>
      </p:sp>
      <p:sp>
        <p:nvSpPr>
          <p:cNvPr id="7" name="Rectangle 3">
            <a:extLst>
              <a:ext uri="{FF2B5EF4-FFF2-40B4-BE49-F238E27FC236}">
                <a16:creationId xmlns:a16="http://schemas.microsoft.com/office/drawing/2014/main" id="{BDC8AAD2-FCE9-ED94-2E0F-0DB011AA9298}"/>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227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F7D4E0-B626-B829-C22B-F7633AA901F9}"/>
              </a:ext>
            </a:extLst>
          </p:cNvPr>
          <p:cNvSpPr>
            <a:spLocks noGrp="1"/>
          </p:cNvSpPr>
          <p:nvPr>
            <p:ph type="title"/>
          </p:nvPr>
        </p:nvSpPr>
        <p:spPr>
          <a:xfrm>
            <a:off x="838200" y="982651"/>
            <a:ext cx="10515600" cy="912442"/>
          </a:xfrm>
        </p:spPr>
        <p:txBody>
          <a:bodyPr/>
          <a:lstStyle>
            <a:lvl1pPr algn="ctr">
              <a:defRPr>
                <a:solidFill>
                  <a:schemeClr val="bg1"/>
                </a:solidFill>
              </a:defRPr>
            </a:lvl1pPr>
          </a:lstStyle>
          <a:p>
            <a:r>
              <a:rPr lang="en-US"/>
              <a:t>THANK YOU</a:t>
            </a:r>
            <a:endParaRPr lang="en-AU"/>
          </a:p>
        </p:txBody>
      </p:sp>
      <p:sp>
        <p:nvSpPr>
          <p:cNvPr id="10" name="TextBox 9">
            <a:extLst>
              <a:ext uri="{FF2B5EF4-FFF2-40B4-BE49-F238E27FC236}">
                <a16:creationId xmlns:a16="http://schemas.microsoft.com/office/drawing/2014/main" id="{F710EBC3-FC48-8525-A1B8-08D84C429404}"/>
              </a:ext>
            </a:extLst>
          </p:cNvPr>
          <p:cNvSpPr txBox="1"/>
          <p:nvPr/>
        </p:nvSpPr>
        <p:spPr>
          <a:xfrm>
            <a:off x="4956377" y="4529988"/>
            <a:ext cx="2279247" cy="401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35"/>
              </a:spcAft>
              <a:buClrTx/>
              <a:buSzTx/>
              <a:buFontTx/>
              <a:buNone/>
              <a:tabLst/>
              <a:defRPr/>
            </a:pPr>
            <a:r>
              <a:rPr kumimoji="0" lang="en-IN" sz="2011" b="1" i="0" u="none" strike="noStrike" kern="1200" cap="none" spc="0" normalizeH="0" baseline="0" noProof="0" dirty="0">
                <a:ln>
                  <a:noFill/>
                </a:ln>
                <a:solidFill>
                  <a:schemeClr val="tx1">
                    <a:lumMod val="50000"/>
                  </a:schemeClr>
                </a:solidFill>
                <a:effectLst/>
                <a:uLnTx/>
                <a:uFillTx/>
                <a:latin typeface="Calibri" panose="020F0502020204030204" pitchFamily="34" charset="0"/>
                <a:ea typeface="+mn-ea"/>
                <a:cs typeface="Calibri" panose="020F0502020204030204" pitchFamily="34" charset="0"/>
              </a:rPr>
              <a:t>CONNECT WITH US</a:t>
            </a:r>
          </a:p>
        </p:txBody>
      </p:sp>
      <p:grpSp>
        <p:nvGrpSpPr>
          <p:cNvPr id="2" name="Group 1">
            <a:extLst>
              <a:ext uri="{FF2B5EF4-FFF2-40B4-BE49-F238E27FC236}">
                <a16:creationId xmlns:a16="http://schemas.microsoft.com/office/drawing/2014/main" id="{BCC0B146-41E4-AE8A-0111-5DCD03D805F9}"/>
              </a:ext>
            </a:extLst>
          </p:cNvPr>
          <p:cNvGrpSpPr/>
          <p:nvPr/>
        </p:nvGrpSpPr>
        <p:grpSpPr>
          <a:xfrm>
            <a:off x="1491526" y="2331833"/>
            <a:ext cx="8878978" cy="1028443"/>
            <a:chOff x="1711625" y="2321673"/>
            <a:chExt cx="8878978" cy="1028443"/>
          </a:xfrm>
        </p:grpSpPr>
        <p:sp>
          <p:nvSpPr>
            <p:cNvPr id="3" name="TextBox 2">
              <a:extLst>
                <a:ext uri="{FF2B5EF4-FFF2-40B4-BE49-F238E27FC236}">
                  <a16:creationId xmlns:a16="http://schemas.microsoft.com/office/drawing/2014/main" id="{720C7CA8-CDC0-8A32-3F5D-54D4CA07612E}"/>
                </a:ext>
              </a:extLst>
            </p:cNvPr>
            <p:cNvSpPr txBox="1"/>
            <p:nvPr/>
          </p:nvSpPr>
          <p:spPr>
            <a:xfrm>
              <a:off x="1711625" y="2324194"/>
              <a:ext cx="3355323" cy="1025922"/>
            </a:xfrm>
            <a:prstGeom prst="rect">
              <a:avLst/>
            </a:prstGeom>
            <a:noFill/>
          </p:spPr>
          <p:txBody>
            <a:bodyPr wrap="square" rtlCol="0">
              <a:spAutoFit/>
            </a:bodyPr>
            <a:lstStyle/>
            <a:p>
              <a:pPr algn="r">
                <a:spcAft>
                  <a:spcPts val="400"/>
                </a:spcAft>
              </a:pPr>
              <a:r>
                <a:rPr lang="en-IN" b="1">
                  <a:solidFill>
                    <a:schemeClr val="bg1"/>
                  </a:solidFill>
                  <a:latin typeface="Calibri" panose="020F0502020204030204" pitchFamily="34" charset="0"/>
                  <a:cs typeface="Calibri" panose="020F0502020204030204" pitchFamily="34" charset="0"/>
                </a:rPr>
                <a:t>(844) 720-6678</a:t>
              </a:r>
            </a:p>
            <a:p>
              <a:pPr algn="r">
                <a:spcAft>
                  <a:spcPts val="400"/>
                </a:spcAft>
              </a:pPr>
              <a:r>
                <a:rPr lang="en-IN" b="1">
                  <a:solidFill>
                    <a:schemeClr val="bg1"/>
                  </a:solidFill>
                  <a:latin typeface="Calibri" panose="020F0502020204030204" pitchFamily="34" charset="0"/>
                  <a:cs typeface="Calibri" panose="020F0502020204030204" pitchFamily="34" charset="0"/>
                </a:rPr>
                <a:t>info@simplifyhealthcare.com</a:t>
              </a:r>
            </a:p>
            <a:p>
              <a:pPr algn="r">
                <a:spcAft>
                  <a:spcPts val="400"/>
                </a:spcAft>
              </a:pPr>
              <a:r>
                <a:rPr lang="en-IN" b="1">
                  <a:solidFill>
                    <a:schemeClr val="bg1"/>
                  </a:solidFill>
                  <a:latin typeface="Calibri" panose="020F0502020204030204" pitchFamily="34" charset="0"/>
                  <a:cs typeface="Calibri" panose="020F0502020204030204" pitchFamily="34" charset="0"/>
                </a:rPr>
                <a:t>simplifyhealthcare.com</a:t>
              </a:r>
            </a:p>
          </p:txBody>
        </p:sp>
        <p:sp>
          <p:nvSpPr>
            <p:cNvPr id="6" name="TextBox 5">
              <a:extLst>
                <a:ext uri="{FF2B5EF4-FFF2-40B4-BE49-F238E27FC236}">
                  <a16:creationId xmlns:a16="http://schemas.microsoft.com/office/drawing/2014/main" id="{1B2E7442-400C-EA04-4607-A6D8DD3852FF}"/>
                </a:ext>
              </a:extLst>
            </p:cNvPr>
            <p:cNvSpPr txBox="1"/>
            <p:nvPr/>
          </p:nvSpPr>
          <p:spPr>
            <a:xfrm>
              <a:off x="5267389" y="2321673"/>
              <a:ext cx="5323214" cy="1005403"/>
            </a:xfrm>
            <a:prstGeom prst="rect">
              <a:avLst/>
            </a:prstGeom>
            <a:noFill/>
          </p:spPr>
          <p:txBody>
            <a:bodyPr wrap="square" rtlCol="0">
              <a:spAutoFit/>
            </a:bodyPr>
            <a:lstStyle/>
            <a:p>
              <a:pPr>
                <a:spcAft>
                  <a:spcPts val="800"/>
                </a:spcAft>
              </a:pPr>
              <a:r>
                <a:rPr lang="en-US" b="1" dirty="0">
                  <a:solidFill>
                    <a:schemeClr val="bg1"/>
                  </a:solidFill>
                  <a:latin typeface="Calibri" panose="020F0502020204030204" pitchFamily="34" charset="0"/>
                  <a:cs typeface="Calibri" panose="020F0502020204030204" pitchFamily="34" charset="0"/>
                </a:rPr>
                <a:t>Simplify Healthcare</a:t>
              </a:r>
            </a:p>
            <a:p>
              <a:pPr>
                <a:spcAft>
                  <a:spcPts val="800"/>
                </a:spcAft>
              </a:pPr>
              <a:r>
                <a:rPr lang="en-IN" sz="1400" dirty="0">
                  <a:solidFill>
                    <a:schemeClr val="bg1"/>
                  </a:solidFill>
                  <a:latin typeface="Calibri" panose="020F0502020204030204" pitchFamily="34" charset="0"/>
                  <a:cs typeface="Calibri" panose="020F0502020204030204" pitchFamily="34" charset="0"/>
                </a:rPr>
                <a:t>U.S.: 600 N Commons Drive, Suite 110, Aurora, IL 60504</a:t>
              </a:r>
            </a:p>
            <a:p>
              <a:pPr>
                <a:spcAft>
                  <a:spcPts val="800"/>
                </a:spcAft>
              </a:pPr>
              <a:r>
                <a:rPr lang="en-US" sz="1400" dirty="0">
                  <a:solidFill>
                    <a:schemeClr val="bg1"/>
                  </a:solidFill>
                  <a:latin typeface="Calibri" panose="020F0502020204030204" pitchFamily="34" charset="0"/>
                  <a:cs typeface="Calibri" panose="020F0502020204030204" pitchFamily="34" charset="0"/>
                </a:rPr>
                <a:t>India: </a:t>
              </a:r>
              <a:r>
                <a:rPr lang="en-GB" sz="1400" dirty="0">
                  <a:solidFill>
                    <a:schemeClr val="bg1"/>
                  </a:solidFill>
                  <a:latin typeface="Calibri" panose="020F0502020204030204" pitchFamily="34" charset="0"/>
                  <a:cs typeface="Calibri" panose="020F0502020204030204" pitchFamily="34" charset="0"/>
                </a:rPr>
                <a:t>401/402, 4th Floor, Pentagon P-2, Magarpatta City, Pune 411013</a:t>
              </a:r>
              <a:endParaRPr lang="en-IN" sz="1400" dirty="0">
                <a:solidFill>
                  <a:schemeClr val="bg1"/>
                </a:solidFill>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A61691AC-D100-9075-DC70-15B10995928C}"/>
                </a:ext>
              </a:extLst>
            </p:cNvPr>
            <p:cNvCxnSpPr>
              <a:cxnSpLocks/>
            </p:cNvCxnSpPr>
            <p:nvPr/>
          </p:nvCxnSpPr>
          <p:spPr>
            <a:xfrm>
              <a:off x="5175442" y="2417954"/>
              <a:ext cx="0" cy="835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DE45BCF-F5CC-87C4-9036-C7D0CA651C1F}"/>
              </a:ext>
            </a:extLst>
          </p:cNvPr>
          <p:cNvGrpSpPr/>
          <p:nvPr/>
        </p:nvGrpSpPr>
        <p:grpSpPr>
          <a:xfrm>
            <a:off x="2547387" y="5075409"/>
            <a:ext cx="7214187" cy="460858"/>
            <a:chOff x="2547387" y="5075409"/>
            <a:chExt cx="7214187" cy="460858"/>
          </a:xfrm>
        </p:grpSpPr>
        <p:grpSp>
          <p:nvGrpSpPr>
            <p:cNvPr id="7" name="Group 6">
              <a:extLst>
                <a:ext uri="{FF2B5EF4-FFF2-40B4-BE49-F238E27FC236}">
                  <a16:creationId xmlns:a16="http://schemas.microsoft.com/office/drawing/2014/main" id="{170CE78F-75C0-8E70-6153-1DAA2148033C}"/>
                </a:ext>
              </a:extLst>
            </p:cNvPr>
            <p:cNvGrpSpPr/>
            <p:nvPr/>
          </p:nvGrpSpPr>
          <p:grpSpPr>
            <a:xfrm>
              <a:off x="4697757" y="5075409"/>
              <a:ext cx="1394706" cy="460858"/>
              <a:chOff x="4443635" y="5075409"/>
              <a:chExt cx="1394706" cy="460858"/>
            </a:xfrm>
          </p:grpSpPr>
          <p:grpSp>
            <p:nvGrpSpPr>
              <p:cNvPr id="30" name="Group 29">
                <a:extLst>
                  <a:ext uri="{FF2B5EF4-FFF2-40B4-BE49-F238E27FC236}">
                    <a16:creationId xmlns:a16="http://schemas.microsoft.com/office/drawing/2014/main" id="{AA0581DD-084E-EBE9-F3BC-5A8A59F8EA14}"/>
                  </a:ext>
                </a:extLst>
              </p:cNvPr>
              <p:cNvGrpSpPr/>
              <p:nvPr/>
            </p:nvGrpSpPr>
            <p:grpSpPr>
              <a:xfrm>
                <a:off x="4443635" y="5075409"/>
                <a:ext cx="460858" cy="460858"/>
                <a:chOff x="4451255" y="5075409"/>
                <a:chExt cx="460858" cy="460858"/>
              </a:xfrm>
            </p:grpSpPr>
            <p:sp>
              <p:nvSpPr>
                <p:cNvPr id="33" name="Oval 32">
                  <a:hlinkClick r:id="rId2"/>
                  <a:extLst>
                    <a:ext uri="{FF2B5EF4-FFF2-40B4-BE49-F238E27FC236}">
                      <a16:creationId xmlns:a16="http://schemas.microsoft.com/office/drawing/2014/main" id="{EF18A42C-AF9F-716B-D271-C792B0243435}"/>
                    </a:ext>
                  </a:extLst>
                </p:cNvPr>
                <p:cNvSpPr/>
                <p:nvPr/>
              </p:nvSpPr>
              <p:spPr>
                <a:xfrm>
                  <a:off x="445125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Graphic 33">
                  <a:hlinkClick r:id="rId2"/>
                  <a:extLst>
                    <a:ext uri="{FF2B5EF4-FFF2-40B4-BE49-F238E27FC236}">
                      <a16:creationId xmlns:a16="http://schemas.microsoft.com/office/drawing/2014/main" id="{F18A5029-3794-C8D5-84A9-2C762DFEF9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4418" y="5208173"/>
                  <a:ext cx="294532" cy="201662"/>
                </a:xfrm>
                <a:prstGeom prst="rect">
                  <a:avLst/>
                </a:prstGeom>
              </p:spPr>
            </p:pic>
          </p:grpSp>
          <p:sp>
            <p:nvSpPr>
              <p:cNvPr id="31" name="TextBox 30">
                <a:hlinkClick r:id="rId2"/>
                <a:extLst>
                  <a:ext uri="{FF2B5EF4-FFF2-40B4-BE49-F238E27FC236}">
                    <a16:creationId xmlns:a16="http://schemas.microsoft.com/office/drawing/2014/main" id="{72101909-1AE5-A27B-4663-5A64475E0A05}"/>
                  </a:ext>
                </a:extLst>
              </p:cNvPr>
              <p:cNvSpPr txBox="1"/>
              <p:nvPr/>
            </p:nvSpPr>
            <p:spPr>
              <a:xfrm>
                <a:off x="4896768" y="5133015"/>
                <a:ext cx="941573" cy="338554"/>
              </a:xfrm>
              <a:prstGeom prst="rect">
                <a:avLst/>
              </a:prstGeom>
              <a:noFill/>
            </p:spPr>
            <p:txBody>
              <a:bodyPr wrap="square">
                <a:spAutoFit/>
              </a:bodyPr>
              <a:lstStyle/>
              <a:p>
                <a:pPr algn="ctr"/>
                <a:r>
                  <a:rPr lang="en-US" sz="1600" b="1" dirty="0">
                    <a:solidFill>
                      <a:srgbClr val="000000"/>
                    </a:solidFill>
                  </a:rPr>
                  <a:t>YouTube</a:t>
                </a:r>
              </a:p>
            </p:txBody>
          </p:sp>
        </p:grpSp>
        <p:grpSp>
          <p:nvGrpSpPr>
            <p:cNvPr id="8" name="Group 7">
              <a:extLst>
                <a:ext uri="{FF2B5EF4-FFF2-40B4-BE49-F238E27FC236}">
                  <a16:creationId xmlns:a16="http://schemas.microsoft.com/office/drawing/2014/main" id="{643A3474-09E4-FCD2-72AF-4FBC2260E5DC}"/>
                </a:ext>
              </a:extLst>
            </p:cNvPr>
            <p:cNvGrpSpPr/>
            <p:nvPr/>
          </p:nvGrpSpPr>
          <p:grpSpPr>
            <a:xfrm>
              <a:off x="8251034" y="5075409"/>
              <a:ext cx="1510540" cy="460858"/>
              <a:chOff x="8178165" y="5075409"/>
              <a:chExt cx="1510540" cy="460858"/>
            </a:xfrm>
          </p:grpSpPr>
          <p:grpSp>
            <p:nvGrpSpPr>
              <p:cNvPr id="25" name="Group 24">
                <a:extLst>
                  <a:ext uri="{FF2B5EF4-FFF2-40B4-BE49-F238E27FC236}">
                    <a16:creationId xmlns:a16="http://schemas.microsoft.com/office/drawing/2014/main" id="{F86CAB8E-12F3-81D9-2140-4F24505E3460}"/>
                  </a:ext>
                </a:extLst>
              </p:cNvPr>
              <p:cNvGrpSpPr/>
              <p:nvPr/>
            </p:nvGrpSpPr>
            <p:grpSpPr>
              <a:xfrm>
                <a:off x="8178165" y="5075409"/>
                <a:ext cx="460858" cy="460858"/>
                <a:chOff x="8178165" y="5075409"/>
                <a:chExt cx="460858" cy="460858"/>
              </a:xfrm>
            </p:grpSpPr>
            <p:sp>
              <p:nvSpPr>
                <p:cNvPr id="28" name="Oval 27">
                  <a:hlinkClick r:id="rId5"/>
                  <a:extLst>
                    <a:ext uri="{FF2B5EF4-FFF2-40B4-BE49-F238E27FC236}">
                      <a16:creationId xmlns:a16="http://schemas.microsoft.com/office/drawing/2014/main" id="{BD9662ED-F888-7E04-C7E9-C88762D9442A}"/>
                    </a:ext>
                  </a:extLst>
                </p:cNvPr>
                <p:cNvSpPr/>
                <p:nvPr/>
              </p:nvSpPr>
              <p:spPr>
                <a:xfrm>
                  <a:off x="817816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Graphic 28">
                  <a:hlinkClick r:id="rId5"/>
                  <a:extLst>
                    <a:ext uri="{FF2B5EF4-FFF2-40B4-BE49-F238E27FC236}">
                      <a16:creationId xmlns:a16="http://schemas.microsoft.com/office/drawing/2014/main" id="{4A1461AF-75E2-CBA6-B646-75908A51D4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1444" y="5178688"/>
                  <a:ext cx="254300" cy="254300"/>
                </a:xfrm>
                <a:prstGeom prst="rect">
                  <a:avLst/>
                </a:prstGeom>
              </p:spPr>
            </p:pic>
          </p:grpSp>
          <p:sp>
            <p:nvSpPr>
              <p:cNvPr id="26" name="TextBox 25">
                <a:hlinkClick r:id="rId5"/>
                <a:extLst>
                  <a:ext uri="{FF2B5EF4-FFF2-40B4-BE49-F238E27FC236}">
                    <a16:creationId xmlns:a16="http://schemas.microsoft.com/office/drawing/2014/main" id="{C284126F-FA88-748E-2D0C-50D0423C464C}"/>
                  </a:ext>
                </a:extLst>
              </p:cNvPr>
              <p:cNvSpPr txBox="1"/>
              <p:nvPr/>
            </p:nvSpPr>
            <p:spPr>
              <a:xfrm>
                <a:off x="8607488" y="5136561"/>
                <a:ext cx="1081217" cy="338554"/>
              </a:xfrm>
              <a:prstGeom prst="rect">
                <a:avLst/>
              </a:prstGeom>
              <a:noFill/>
            </p:spPr>
            <p:txBody>
              <a:bodyPr wrap="square">
                <a:spAutoFit/>
              </a:bodyPr>
              <a:lstStyle/>
              <a:p>
                <a:pPr algn="ctr"/>
                <a:r>
                  <a:rPr lang="en-US" sz="1600" b="1" dirty="0">
                    <a:solidFill>
                      <a:srgbClr val="000000"/>
                    </a:solidFill>
                  </a:rPr>
                  <a:t>Instagram </a:t>
                </a:r>
              </a:p>
            </p:txBody>
          </p:sp>
        </p:grpSp>
        <p:grpSp>
          <p:nvGrpSpPr>
            <p:cNvPr id="9" name="Group 8">
              <a:extLst>
                <a:ext uri="{FF2B5EF4-FFF2-40B4-BE49-F238E27FC236}">
                  <a16:creationId xmlns:a16="http://schemas.microsoft.com/office/drawing/2014/main" id="{AE88A10D-D244-9F93-7D75-C77ADA8E6BC3}"/>
                </a:ext>
              </a:extLst>
            </p:cNvPr>
            <p:cNvGrpSpPr/>
            <p:nvPr/>
          </p:nvGrpSpPr>
          <p:grpSpPr>
            <a:xfrm>
              <a:off x="2547387" y="5075409"/>
              <a:ext cx="1417630" cy="460858"/>
              <a:chOff x="2520238" y="5075409"/>
              <a:chExt cx="1417630" cy="460858"/>
            </a:xfrm>
          </p:grpSpPr>
          <p:sp>
            <p:nvSpPr>
              <p:cNvPr id="18" name="TextBox 17">
                <a:hlinkClick r:id="rId8"/>
                <a:extLst>
                  <a:ext uri="{FF2B5EF4-FFF2-40B4-BE49-F238E27FC236}">
                    <a16:creationId xmlns:a16="http://schemas.microsoft.com/office/drawing/2014/main" id="{8A18A35F-C0FE-65BB-3EE7-49CE159FA8B4}"/>
                  </a:ext>
                </a:extLst>
              </p:cNvPr>
              <p:cNvSpPr txBox="1"/>
              <p:nvPr/>
            </p:nvSpPr>
            <p:spPr>
              <a:xfrm>
                <a:off x="2913078" y="5136561"/>
                <a:ext cx="1024790" cy="338554"/>
              </a:xfrm>
              <a:prstGeom prst="rect">
                <a:avLst/>
              </a:prstGeom>
              <a:noFill/>
            </p:spPr>
            <p:txBody>
              <a:bodyPr wrap="square">
                <a:spAutoFit/>
              </a:bodyPr>
              <a:lstStyle/>
              <a:p>
                <a:pPr algn="ctr"/>
                <a:r>
                  <a:rPr lang="en-US" sz="1600" b="1" i="0" dirty="0">
                    <a:solidFill>
                      <a:srgbClr val="000000"/>
                    </a:solidFill>
                    <a:effectLst/>
                  </a:rPr>
                  <a:t>LinkedIn</a:t>
                </a:r>
              </a:p>
            </p:txBody>
          </p:sp>
          <p:grpSp>
            <p:nvGrpSpPr>
              <p:cNvPr id="20" name="Group 19">
                <a:extLst>
                  <a:ext uri="{FF2B5EF4-FFF2-40B4-BE49-F238E27FC236}">
                    <a16:creationId xmlns:a16="http://schemas.microsoft.com/office/drawing/2014/main" id="{0DA31B73-083F-6B90-12EF-26D85E4403EB}"/>
                  </a:ext>
                </a:extLst>
              </p:cNvPr>
              <p:cNvGrpSpPr/>
              <p:nvPr/>
            </p:nvGrpSpPr>
            <p:grpSpPr>
              <a:xfrm>
                <a:off x="2520238" y="5075409"/>
                <a:ext cx="460858" cy="460858"/>
                <a:chOff x="2504998" y="5075409"/>
                <a:chExt cx="460858" cy="460858"/>
              </a:xfrm>
            </p:grpSpPr>
            <p:sp>
              <p:nvSpPr>
                <p:cNvPr id="21" name="Oval 20">
                  <a:hlinkClick r:id="rId8"/>
                  <a:extLst>
                    <a:ext uri="{FF2B5EF4-FFF2-40B4-BE49-F238E27FC236}">
                      <a16:creationId xmlns:a16="http://schemas.microsoft.com/office/drawing/2014/main" id="{071444CA-C176-932B-C0A4-9E9988268F89}"/>
                    </a:ext>
                  </a:extLst>
                </p:cNvPr>
                <p:cNvSpPr/>
                <p:nvPr/>
              </p:nvSpPr>
              <p:spPr>
                <a:xfrm>
                  <a:off x="2504998"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Graphic 23">
                  <a:hlinkClick r:id="rId8"/>
                  <a:extLst>
                    <a:ext uri="{FF2B5EF4-FFF2-40B4-BE49-F238E27FC236}">
                      <a16:creationId xmlns:a16="http://schemas.microsoft.com/office/drawing/2014/main" id="{29E1AE86-E429-1736-B3A3-5293F29C50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0737" y="5187606"/>
                  <a:ext cx="240372" cy="236464"/>
                </a:xfrm>
                <a:prstGeom prst="rect">
                  <a:avLst/>
                </a:prstGeom>
              </p:spPr>
            </p:pic>
          </p:grpSp>
        </p:grpSp>
        <p:grpSp>
          <p:nvGrpSpPr>
            <p:cNvPr id="11" name="Group 10">
              <a:extLst>
                <a:ext uri="{FF2B5EF4-FFF2-40B4-BE49-F238E27FC236}">
                  <a16:creationId xmlns:a16="http://schemas.microsoft.com/office/drawing/2014/main" id="{244DE154-2569-0A4D-5033-CC20050814D0}"/>
                </a:ext>
              </a:extLst>
            </p:cNvPr>
            <p:cNvGrpSpPr/>
            <p:nvPr/>
          </p:nvGrpSpPr>
          <p:grpSpPr>
            <a:xfrm>
              <a:off x="6825203" y="5075409"/>
              <a:ext cx="693090" cy="460858"/>
              <a:chOff x="6359412" y="5075409"/>
              <a:chExt cx="693090" cy="460858"/>
            </a:xfrm>
          </p:grpSpPr>
          <p:sp>
            <p:nvSpPr>
              <p:cNvPr id="12" name="TextBox 11">
                <a:hlinkClick r:id="rId11"/>
                <a:extLst>
                  <a:ext uri="{FF2B5EF4-FFF2-40B4-BE49-F238E27FC236}">
                    <a16:creationId xmlns:a16="http://schemas.microsoft.com/office/drawing/2014/main" id="{DC8BDB5E-EC6E-42E5-4E20-E1A5A89DA42A}"/>
                  </a:ext>
                </a:extLst>
              </p:cNvPr>
              <p:cNvSpPr txBox="1"/>
              <p:nvPr/>
            </p:nvSpPr>
            <p:spPr>
              <a:xfrm>
                <a:off x="6792028" y="5136561"/>
                <a:ext cx="260474" cy="338554"/>
              </a:xfrm>
              <a:prstGeom prst="rect">
                <a:avLst/>
              </a:prstGeom>
              <a:noFill/>
            </p:spPr>
            <p:txBody>
              <a:bodyPr wrap="square">
                <a:spAutoFit/>
              </a:bodyPr>
              <a:lstStyle/>
              <a:p>
                <a:r>
                  <a:rPr lang="en-US" sz="1600" b="1" dirty="0">
                    <a:solidFill>
                      <a:srgbClr val="000000"/>
                    </a:solidFill>
                  </a:rPr>
                  <a:t>X</a:t>
                </a:r>
              </a:p>
            </p:txBody>
          </p:sp>
          <p:grpSp>
            <p:nvGrpSpPr>
              <p:cNvPr id="14" name="Group 13">
                <a:extLst>
                  <a:ext uri="{FF2B5EF4-FFF2-40B4-BE49-F238E27FC236}">
                    <a16:creationId xmlns:a16="http://schemas.microsoft.com/office/drawing/2014/main" id="{EBC03663-D26D-7D40-9BB0-4C99B2BDA9C5}"/>
                  </a:ext>
                </a:extLst>
              </p:cNvPr>
              <p:cNvGrpSpPr/>
              <p:nvPr/>
            </p:nvGrpSpPr>
            <p:grpSpPr>
              <a:xfrm>
                <a:off x="6359412" y="5075409"/>
                <a:ext cx="460858" cy="460858"/>
                <a:chOff x="6369572" y="5075409"/>
                <a:chExt cx="460858" cy="460858"/>
              </a:xfrm>
            </p:grpSpPr>
            <p:sp>
              <p:nvSpPr>
                <p:cNvPr id="15" name="Oval 14">
                  <a:hlinkClick r:id="rId11"/>
                  <a:extLst>
                    <a:ext uri="{FF2B5EF4-FFF2-40B4-BE49-F238E27FC236}">
                      <a16:creationId xmlns:a16="http://schemas.microsoft.com/office/drawing/2014/main" id="{131673FD-2F53-0A6C-4083-475B35D7C9B3}"/>
                    </a:ext>
                  </a:extLst>
                </p:cNvPr>
                <p:cNvSpPr/>
                <p:nvPr/>
              </p:nvSpPr>
              <p:spPr>
                <a:xfrm>
                  <a:off x="6369572"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a:hlinkClick r:id="rId11"/>
                  <a:extLst>
                    <a:ext uri="{FF2B5EF4-FFF2-40B4-BE49-F238E27FC236}">
                      <a16:creationId xmlns:a16="http://schemas.microsoft.com/office/drawing/2014/main" id="{21BAD192-E587-2C7E-C2A9-51B75F8E66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69764" y="5184342"/>
                  <a:ext cx="260474" cy="242993"/>
                </a:xfrm>
                <a:prstGeom prst="rect">
                  <a:avLst/>
                </a:prstGeom>
              </p:spPr>
            </p:pic>
          </p:grpSp>
        </p:grpSp>
      </p:grpSp>
    </p:spTree>
    <p:extLst>
      <p:ext uri="{BB962C8B-B14F-4D97-AF65-F5344CB8AC3E}">
        <p14:creationId xmlns:p14="http://schemas.microsoft.com/office/powerpoint/2010/main" val="7941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Simplify-Healthcare-EXTERNAL-2020%20%5bNEW%5d">
  <a:themeElements>
    <a:clrScheme name="Custom 3">
      <a:dk1>
        <a:srgbClr val="013668"/>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456A67E-F849-432F-ADEF-C503FB0DE445}"/>
    </a:ext>
  </a:extLst>
</a:theme>
</file>

<file path=ppt/theme/theme10.xml><?xml version="1.0" encoding="utf-8"?>
<a:theme xmlns:a="http://schemas.openxmlformats.org/drawingml/2006/main" name="Experien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1D4FDC96-7D63-444B-B63C-EDD22D3B4BEE}"/>
    </a:ext>
  </a:extLst>
</a:theme>
</file>

<file path=ppt/theme/theme11.xml><?xml version="1.0" encoding="utf-8"?>
<a:theme xmlns:a="http://schemas.openxmlformats.org/drawingml/2006/main" name="Claim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2DEEF2F-3299-468A-83FA-145F686757F0}"/>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B9D1D98-97CB-4B71-96A5-EE0EA728875C}"/>
    </a:ext>
  </a:extLst>
</a:theme>
</file>

<file path=ppt/theme/theme3.xml><?xml version="1.0" encoding="utf-8"?>
<a:theme xmlns:a="http://schemas.openxmlformats.org/drawingml/2006/main" name="Benefit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3CF6CD24-9E8D-45A4-829A-E51B98EDA912}"/>
    </a:ext>
  </a:extLst>
</a:theme>
</file>

<file path=ppt/theme/theme4.xml><?xml version="1.0" encoding="utf-8"?>
<a:theme xmlns:a="http://schemas.openxmlformats.org/drawingml/2006/main" name="Benefits1.ACA">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92FDCB44-7444-46A6-B49E-0132A230A1E1}"/>
    </a:ext>
  </a:extLst>
</a:theme>
</file>

<file path=ppt/theme/theme5.xml><?xml version="1.0" encoding="utf-8"?>
<a:theme xmlns:a="http://schemas.openxmlformats.org/drawingml/2006/main" name="Benefits1.Group">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199B65F-52C6-477F-931D-D78656A1955C}"/>
    </a:ext>
  </a:extLst>
</a:theme>
</file>

<file path=ppt/theme/theme6.xml><?xml version="1.0" encoding="utf-8"?>
<a:theme xmlns:a="http://schemas.openxmlformats.org/drawingml/2006/main" name="Benefits1.Medicare">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7588A152-B16D-4702-8602-19973E1B3235}"/>
    </a:ext>
  </a:extLst>
</a:theme>
</file>

<file path=ppt/theme/theme7.xml><?xml version="1.0" encoding="utf-8"?>
<a:theme xmlns:a="http://schemas.openxmlformats.org/drawingml/2006/main" name="Benefits1.Medicaid">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DE463613-51F8-43C4-862D-BD29D8F2550D}"/>
    </a:ext>
  </a:extLst>
</a:theme>
</file>

<file path=ppt/theme/theme8.xml><?xml version="1.0" encoding="utf-8"?>
<a:theme xmlns:a="http://schemas.openxmlformats.org/drawingml/2006/main" name="Provider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2AAA809-DA02-473F-8E50-D8072AF1C24B}"/>
    </a:ext>
  </a:extLst>
</a:theme>
</file>

<file path=ppt/theme/theme9.xml><?xml version="1.0" encoding="utf-8"?>
<a:theme xmlns:a="http://schemas.openxmlformats.org/drawingml/2006/main" name="Servi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A1A2D385-1370-4DED-A1A7-7B796A32EC0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94bbef5-940d-4b6a-b370-f1a0fe60494b">
      <Terms xmlns="http://schemas.microsoft.com/office/infopath/2007/PartnerControls"/>
    </lcf76f155ced4ddcb4097134ff3c332f>
    <TaxCatchAll xmlns="230ac05f-cdfc-4a33-a344-43aea5a182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4053B617F2874B9E19DB82196D111A" ma:contentTypeVersion="18" ma:contentTypeDescription="Create a new document." ma:contentTypeScope="" ma:versionID="5e740a9fbbdfa56ff9d9b7e2e480880c">
  <xsd:schema xmlns:xsd="http://www.w3.org/2001/XMLSchema" xmlns:xs="http://www.w3.org/2001/XMLSchema" xmlns:p="http://schemas.microsoft.com/office/2006/metadata/properties" xmlns:ns2="f94bbef5-940d-4b6a-b370-f1a0fe60494b" xmlns:ns3="265b25eb-dcb0-480c-a9eb-8e2a9c6ec334" xmlns:ns4="230ac05f-cdfc-4a33-a344-43aea5a182b7" targetNamespace="http://schemas.microsoft.com/office/2006/metadata/properties" ma:root="true" ma:fieldsID="e07780f38d255f04b8761cf989680e9a" ns2:_="" ns3:_="" ns4:_="">
    <xsd:import namespace="f94bbef5-940d-4b6a-b370-f1a0fe60494b"/>
    <xsd:import namespace="265b25eb-dcb0-480c-a9eb-8e2a9c6ec334"/>
    <xsd:import namespace="230ac05f-cdfc-4a33-a344-43aea5a182b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bbef5-940d-4b6a-b370-f1a0fe604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74ce155-c195-4c58-b373-b1ad4c0f5d3c"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5b25eb-dcb0-480c-a9eb-8e2a9c6ec33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ac05f-cdfc-4a33-a344-43aea5a182b7"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0589cf1-9869-4a35-8fe6-786a08bd6975}" ma:internalName="TaxCatchAll" ma:showField="CatchAllData" ma:web="230ac05f-cdfc-4a33-a344-43aea5a182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545A13-B5D3-4572-A539-F7864BA665FD}">
  <ds:schemaRefs>
    <ds:schemaRef ds:uri="http://schemas.openxmlformats.org/package/2006/metadata/core-properties"/>
    <ds:schemaRef ds:uri="http://schemas.microsoft.com/office/2006/metadata/properties"/>
    <ds:schemaRef ds:uri="http://purl.org/dc/dcmitype/"/>
    <ds:schemaRef ds:uri="http://purl.org/dc/elements/1.1/"/>
    <ds:schemaRef ds:uri="f94bbef5-940d-4b6a-b370-f1a0fe60494b"/>
    <ds:schemaRef ds:uri="265b25eb-dcb0-480c-a9eb-8e2a9c6ec334"/>
    <ds:schemaRef ds:uri="http://schemas.microsoft.com/office/2006/documentManagement/types"/>
    <ds:schemaRef ds:uri="http://purl.org/dc/terms/"/>
    <ds:schemaRef ds:uri="http://schemas.microsoft.com/office/infopath/2007/PartnerControls"/>
    <ds:schemaRef ds:uri="230ac05f-cdfc-4a33-a344-43aea5a182b7"/>
    <ds:schemaRef ds:uri="http://www.w3.org/XML/1998/namespace"/>
  </ds:schemaRefs>
</ds:datastoreItem>
</file>

<file path=customXml/itemProps2.xml><?xml version="1.0" encoding="utf-8"?>
<ds:datastoreItem xmlns:ds="http://schemas.openxmlformats.org/officeDocument/2006/customXml" ds:itemID="{C1DC5CDB-FCDD-4A6D-9C92-1A12AEFD8A01}">
  <ds:schemaRefs>
    <ds:schemaRef ds:uri="230ac05f-cdfc-4a33-a344-43aea5a182b7"/>
    <ds:schemaRef ds:uri="265b25eb-dcb0-480c-a9eb-8e2a9c6ec334"/>
    <ds:schemaRef ds:uri="f94bbef5-940d-4b6a-b370-f1a0fe6049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E2B5430-F9DC-4C21-8E6E-2951643048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 PowerPoint Template-2024</Template>
  <TotalTime>279</TotalTime>
  <Words>763</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8</vt:i4>
      </vt:variant>
    </vt:vector>
  </HeadingPairs>
  <TitlesOfParts>
    <vt:vector size="26" baseType="lpstr">
      <vt:lpstr>Arial</vt:lpstr>
      <vt:lpstr>Calibri</vt:lpstr>
      <vt:lpstr>Courier New</vt:lpstr>
      <vt:lpstr>Inter</vt:lpstr>
      <vt:lpstr>PT Sans</vt:lpstr>
      <vt:lpstr>Roboto Slab</vt:lpstr>
      <vt:lpstr>Wingdings</vt:lpstr>
      <vt:lpstr>3_Simplify-Healthcare-EXTERNAL-2020%20%5bNEW%5d</vt:lpstr>
      <vt:lpstr>SAF</vt:lpstr>
      <vt:lpstr>Benefits1</vt:lpstr>
      <vt:lpstr>Benefits1.ACA</vt:lpstr>
      <vt:lpstr>Benefits1.Group</vt:lpstr>
      <vt:lpstr>Benefits1.Medicare</vt:lpstr>
      <vt:lpstr>Benefits1.Medicaid</vt:lpstr>
      <vt:lpstr>Provider1</vt:lpstr>
      <vt:lpstr>Service1</vt:lpstr>
      <vt:lpstr>Experience1</vt:lpstr>
      <vt:lpstr>Claims1</vt:lpstr>
      <vt:lpstr>  .Net Core vs .Net Framework  Yash Valvi </vt:lpstr>
      <vt:lpstr>  .NET Core and .NET Framework are both software development platforms developed by Microsoft, but they have distinct characteristics and use cases. This presentation explores the key differences between them, helping developers choose the right framework based on specific needs.  Key points: .NET Core: Cross-platform, open-source, and modular framework designed for modern applications. .NET Framework: A mature, Windows-only platform with extensive libraries for desktop and enterprise applications.  Objective: To understand how .NET Core is evolving to meet modern demands, and how it contrasts with the older, Windows-specific .NET Framework.       </vt:lpstr>
      <vt:lpstr>Platform Support</vt:lpstr>
      <vt:lpstr>File Structure</vt:lpstr>
      <vt:lpstr>Global Assembly Cache</vt:lpstr>
      <vt:lpstr>Dependency Injection</vt:lpstr>
      <vt:lpstr>DI in .Net Framework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Pratiksha Adatkar</dc:creator>
  <cp:lastModifiedBy>Yash Valvi</cp:lastModifiedBy>
  <cp:revision>261</cp:revision>
  <dcterms:created xsi:type="dcterms:W3CDTF">2024-12-10T10:20:32Z</dcterms:created>
  <dcterms:modified xsi:type="dcterms:W3CDTF">2024-12-12T09:18:17Z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0x010100394053B617F2874B9E19DB82196D111A</vt:lpwstr>
  </property>
  <property fmtid="{D5CDD505-2E9C-101B-9397-08002B2CF9AE}" pid="3" name="AuthorIds_UIVersion_512">
    <vt:lpwstr>6</vt:lpwstr>
  </property>
  <property fmtid="{D5CDD505-2E9C-101B-9397-08002B2CF9AE}" pid="4" name="AuthorIds_UIVersion_1024">
    <vt:lpwstr>6</vt:lpwstr>
  </property>
  <property fmtid="{D5CDD505-2E9C-101B-9397-08002B2CF9AE}" pid="5" name="MediaServiceImageTags">
    <vt:lpwstr/>
  </property>
</Properties>
</file>