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5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6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7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8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9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10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144" r:id="rId4"/>
    <p:sldMasterId id="2147485209" r:id="rId5"/>
    <p:sldMasterId id="2147484744" r:id="rId6"/>
    <p:sldMasterId id="2147485159" r:id="rId7"/>
    <p:sldMasterId id="2147485165" r:id="rId8"/>
    <p:sldMasterId id="2147485171" r:id="rId9"/>
    <p:sldMasterId id="2147485177" r:id="rId10"/>
    <p:sldMasterId id="2147485183" r:id="rId11"/>
    <p:sldMasterId id="2147485189" r:id="rId12"/>
    <p:sldMasterId id="2147485195" r:id="rId13"/>
    <p:sldMasterId id="2147485201" r:id="rId14"/>
  </p:sldMasterIdLst>
  <p:notesMasterIdLst>
    <p:notesMasterId r:id="rId24"/>
  </p:notesMasterIdLst>
  <p:handoutMasterIdLst>
    <p:handoutMasterId r:id="rId25"/>
  </p:handoutMasterIdLst>
  <p:sldIdLst>
    <p:sldId id="664" r:id="rId15"/>
    <p:sldId id="665" r:id="rId16"/>
    <p:sldId id="789" r:id="rId17"/>
    <p:sldId id="780" r:id="rId18"/>
    <p:sldId id="786" r:id="rId19"/>
    <p:sldId id="790" r:id="rId20"/>
    <p:sldId id="787" r:id="rId21"/>
    <p:sldId id="791" r:id="rId22"/>
    <p:sldId id="66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663" userDrawn="1">
          <p15:clr>
            <a:srgbClr val="A4A3A4"/>
          </p15:clr>
        </p15:guide>
        <p15:guide id="4" orient="horz" pos="3725" userDrawn="1">
          <p15:clr>
            <a:srgbClr val="A4A3A4"/>
          </p15:clr>
        </p15:guide>
        <p15:guide id="5" pos="194" userDrawn="1">
          <p15:clr>
            <a:srgbClr val="A4A3A4"/>
          </p15:clr>
        </p15:guide>
        <p15:guide id="6" pos="7476" userDrawn="1">
          <p15:clr>
            <a:srgbClr val="A4A3A4"/>
          </p15:clr>
        </p15:guide>
        <p15:guide id="8" pos="57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14ACAF2-67EC-8E1E-E7E6-73D6B19F0031}" name="Murtuza Vaid" initials="MV" userId="S::murtuzavaid@simplifyhealthcare.com::3750933a-2fd2-4f7b-960d-4616503659a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252A"/>
    <a:srgbClr val="C4C5C9"/>
    <a:srgbClr val="000000"/>
    <a:srgbClr val="FDBD70"/>
    <a:srgbClr val="00B08E"/>
    <a:srgbClr val="119578"/>
    <a:srgbClr val="013668"/>
    <a:srgbClr val="F5F5F5"/>
    <a:srgbClr val="53B562"/>
    <a:srgbClr val="2F98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DCABB9-F319-49A8-BD8D-34E3478A8A1F}" v="71" dt="2024-12-12T08:57:50.6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72"/>
      </p:cViewPr>
      <p:guideLst>
        <p:guide orient="horz" pos="2160"/>
        <p:guide pos="3840"/>
        <p:guide orient="horz" pos="663"/>
        <p:guide orient="horz" pos="3725"/>
        <p:guide pos="194"/>
        <p:guide pos="7476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480" y="48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Master" Target="slideMasters/slideMaster10.xml"/><Relationship Id="rId18" Type="http://schemas.openxmlformats.org/officeDocument/2006/relationships/slide" Target="slides/slide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7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theme" Target="theme/theme1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" Target="slides/slide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64749E-0F2B-4CAB-866D-BE1B4B1FD81A}" type="datetime1">
              <a:rPr lang="en-US" smtClean="0"/>
              <a:t>12/12/2024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C7A860-3F0B-4D7B-8D3E-A283B1C3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875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4F412-D7A3-45D2-8F22-DB8C156B74C5}" type="datetime1">
              <a:rPr lang="en-US" smtClean="0"/>
              <a:t>12/12/2024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17CB7-4C6B-4954-A766-005A0AA46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4446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8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9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0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E59F989-7D31-4BCA-952B-DE228B1C438A}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AC7130-3C8F-42A9-80CD-1DB6181BD35C}"/>
              </a:ext>
            </a:extLst>
          </p:cNvPr>
          <p:cNvSpPr txBox="1"/>
          <p:nvPr userDrawn="1"/>
        </p:nvSpPr>
        <p:spPr>
          <a:xfrm>
            <a:off x="1634790" y="6074645"/>
            <a:ext cx="2276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600" b="0" i="0" u="none" strike="noStrike" kern="0" cap="none" spc="0" normalizeH="0" baseline="0" noProof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2AB70E-D872-4777-9964-1A78CE4C78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637" y="531875"/>
            <a:ext cx="2775159" cy="711713"/>
          </a:xfrm>
          <a:prstGeom prst="rect">
            <a:avLst/>
          </a:prstGeom>
        </p:spPr>
      </p:pic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6E602667-BC52-4167-8EB3-014F63DBBA6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0637" y="4888183"/>
            <a:ext cx="4654096" cy="107995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AA32154-D136-4BAD-BE4F-2337B5DF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37" y="1646773"/>
            <a:ext cx="4654096" cy="3011431"/>
          </a:xfrm>
          <a:prstGeom prst="rect">
            <a:avLst/>
          </a:prstGeom>
        </p:spPr>
        <p:txBody>
          <a:bodyPr tIns="0" anchor="ctr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rgbClr val="013668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5A0B628-3B49-909E-14A2-BF455C3EB8C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250532" y="530352"/>
            <a:ext cx="2410831" cy="4497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sz="1600" b="1">
                <a:solidFill>
                  <a:schemeClr val="bg2">
                    <a:lumMod val="10000"/>
                  </a:schemeClr>
                </a:solidFill>
              </a:defRPr>
            </a:lvl1pPr>
            <a:lvl2pPr marL="457145" indent="0">
              <a:buNone/>
              <a:defRPr sz="1600"/>
            </a:lvl2pPr>
            <a:lvl3pPr marL="914291" indent="0">
              <a:buNone/>
              <a:defRPr sz="1600"/>
            </a:lvl3pPr>
            <a:lvl4pPr marL="1371436" indent="0">
              <a:buNone/>
              <a:defRPr sz="1600"/>
            </a:lvl4pPr>
            <a:lvl5pPr marL="1828583" indent="0">
              <a:buNone/>
              <a:defRPr sz="1600"/>
            </a:lvl5pPr>
          </a:lstStyle>
          <a:p>
            <a:pPr lvl="0"/>
            <a:r>
              <a:rPr lang="en-US"/>
              <a:t>Insert Date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894692-7699-B683-E820-6346B3F55C2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28339" y="883922"/>
            <a:ext cx="6720054" cy="509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53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38C09F61-8995-BF79-B563-8145BE3C01D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81886F-B211-E191-EF97-7903DA29E5AB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CD669-E63D-1195-CCAD-81625D2E8EAB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D6F81756-2416-CBCC-D52B-BDD1A290073A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A436D0-9AAB-2CBC-D2A0-FD25677B95E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5822439"/>
          </a:xfrm>
          <a:prstGeom prst="rect">
            <a:avLst/>
          </a:prstGeom>
          <a:solidFill>
            <a:srgbClr val="013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919" y="2034236"/>
            <a:ext cx="3484881" cy="385233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2D2A9AE-70C6-E831-6DEE-DAD3F88DC2C7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58770D5-A3AF-97A1-FB62-D6A7BF063EF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FDA5B58-2650-C373-C975-67149B70416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29E0BCA-2004-31DE-6C1A-2CE0F56E26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59132F7-6932-0062-8B9E-3BF521F1DBD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D924A20-7459-DC5B-3D85-65767F240C9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51DC7EFC-E75B-55D1-0FD7-4ADB2447D1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53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F849C50-377D-4511-86AE-BA197481EA1F}"/>
              </a:ext>
            </a:extLst>
          </p:cNvPr>
          <p:cNvSpPr/>
          <p:nvPr userDrawn="1"/>
        </p:nvSpPr>
        <p:spPr>
          <a:xfrm>
            <a:off x="326477" y="344045"/>
            <a:ext cx="11539046" cy="3577714"/>
          </a:xfrm>
          <a:prstGeom prst="rect">
            <a:avLst/>
          </a:prstGeom>
          <a:solidFill>
            <a:srgbClr val="013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7B60FCAB-6680-42F0-8CA0-600107A8A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1291"/>
            <a:ext cx="10515600" cy="91244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C928CF-06AB-0DAA-98D4-8FAC4F3EF587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39A7C4-6823-BF87-C37D-D80F1CAC1C68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3575EF4-E1B0-6F81-DB42-F3257160C35A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C873603D-E6C0-DCF3-23C8-B425C44A84B3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D2AEAB-2DC9-A124-1B19-890AFA1BFC9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744454C5-7585-FD97-2F69-B4D5CB0CE85E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0A0DC7D-D71B-C89B-60E7-2BE65C4B2BA0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FBF3C0A-4E6D-3FB5-7A6D-F4DD1DF5BAE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5FAC7B4-994A-5AB1-AF31-024F995BF571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F741F20-F2D2-E045-47FD-63C1AD8D09F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EBFD111-831F-D3CF-137C-337ABB1ABF8D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DF9D74F-0E95-FF6E-B96B-C188143A09AE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767FD5B3-7DC0-54F6-DDB2-07AAF9A98D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35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3B3FC8FB-0943-B888-3CA9-B155B905A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500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531509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7" name="Graphic 6">
            <a:extLst>
              <a:ext uri="{FF2B5EF4-FFF2-40B4-BE49-F238E27FC236}">
                <a16:creationId xmlns:a16="http://schemas.microsoft.com/office/drawing/2014/main" id="{B21A92F9-A1C8-F68A-F44E-E1FD0623D7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16365" y="1817219"/>
            <a:ext cx="3159271" cy="16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91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851A6-4A31-BD54-7474-486F3A7BA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97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C7EFCCE7-3DCC-2743-324A-E384A093E80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0529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64998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4BDEE36-8614-5D6B-172A-D1DD75034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477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80FF73-235C-4DAA-A2E1-12BDCFABFE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66621" y="2095130"/>
            <a:ext cx="3058759" cy="1080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53507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9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D0F73C-CBAD-0C90-16AF-E92F1FB9F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963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E59F989-7D31-4BCA-952B-DE228B1C438A}"/>
              </a:ext>
            </a:extLst>
          </p:cNvPr>
          <p:cNvSpPr/>
          <p:nvPr userDrawn="1"/>
        </p:nvSpPr>
        <p:spPr>
          <a:xfrm>
            <a:off x="-1" y="1281852"/>
            <a:ext cx="12192001" cy="4294296"/>
          </a:xfrm>
          <a:prstGeom prst="rect">
            <a:avLst/>
          </a:prstGeom>
          <a:solidFill>
            <a:srgbClr val="0A3F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AC7130-3C8F-42A9-80CD-1DB6181BD35C}"/>
              </a:ext>
            </a:extLst>
          </p:cNvPr>
          <p:cNvSpPr txBox="1"/>
          <p:nvPr userDrawn="1"/>
        </p:nvSpPr>
        <p:spPr>
          <a:xfrm>
            <a:off x="9498630" y="6051516"/>
            <a:ext cx="2276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600" b="0" i="0" u="none" strike="noStrike" kern="0" cap="none" spc="0" normalizeH="0" baseline="0" noProof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2AB70E-D872-4777-9964-1A78CE4C78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637" y="325082"/>
            <a:ext cx="2775159" cy="711713"/>
          </a:xfrm>
          <a:prstGeom prst="rect">
            <a:avLst/>
          </a:prstGeom>
        </p:spPr>
      </p:pic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6E602667-BC52-4167-8EB3-014F63DBBA6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16405" y="5805544"/>
            <a:ext cx="4654096" cy="83049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AA32154-D136-4BAD-BE4F-2337B5DF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37" y="1923285"/>
            <a:ext cx="4654096" cy="3011431"/>
          </a:xfrm>
          <a:prstGeom prst="rect">
            <a:avLst/>
          </a:prstGeom>
        </p:spPr>
        <p:txBody>
          <a:bodyPr tIns="0" anchor="ctr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5A0B628-3B49-909E-14A2-BF455C3EB8C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250532" y="456068"/>
            <a:ext cx="2410831" cy="4497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sz="1600" b="1">
                <a:solidFill>
                  <a:schemeClr val="bg2">
                    <a:lumMod val="10000"/>
                  </a:schemeClr>
                </a:solidFill>
              </a:defRPr>
            </a:lvl1pPr>
            <a:lvl2pPr marL="457145" indent="0">
              <a:buNone/>
              <a:defRPr sz="1600"/>
            </a:lvl2pPr>
            <a:lvl3pPr marL="914291" indent="0">
              <a:buNone/>
              <a:defRPr sz="1600"/>
            </a:lvl3pPr>
            <a:lvl4pPr marL="1371436" indent="0">
              <a:buNone/>
              <a:defRPr sz="1600"/>
            </a:lvl4pPr>
            <a:lvl5pPr marL="1828583" indent="0">
              <a:buNone/>
              <a:defRPr sz="1600"/>
            </a:lvl5pPr>
          </a:lstStyle>
          <a:p>
            <a:pPr lvl="0"/>
            <a:r>
              <a:rPr lang="en-US"/>
              <a:t>Insert Date</a:t>
            </a:r>
          </a:p>
        </p:txBody>
      </p:sp>
      <p:pic>
        <p:nvPicPr>
          <p:cNvPr id="4" name="Picture 3" descr="A picture containing logo&#10;&#10;Description automatically generated">
            <a:extLst>
              <a:ext uri="{FF2B5EF4-FFF2-40B4-BE49-F238E27FC236}">
                <a16:creationId xmlns:a16="http://schemas.microsoft.com/office/drawing/2014/main" id="{1F4196A6-3290-2653-3D27-01648853A7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519" y="1069906"/>
            <a:ext cx="5565364" cy="471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30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A586E4D-5ABB-C45C-6858-FB6754E405E3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698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42370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AE202C4E-37E3-481C-3358-610CA8A3C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407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7ED823C-1C7E-D082-B1FB-1E5C44AC39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098" y="2121155"/>
            <a:ext cx="4489805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70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9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B2D4A-E21C-8524-0E0D-74B7C6EDA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38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6500204D-199E-9A09-8D6A-F275E1C4BA26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017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82070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1B6D3E93-4F25-541E-C574-49930663C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125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409413D9-3972-9079-E913-C1A290CA57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116" y="2121155"/>
            <a:ext cx="495976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91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9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69C4F-8438-E47D-D69A-3286ADA06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837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E59F989-7D31-4BCA-952B-DE228B1C438A}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D41F37-88F8-DFF9-F41A-D744A459C2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40171" y="497065"/>
            <a:ext cx="7051828" cy="58638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AC7130-3C8F-42A9-80CD-1DB6181BD35C}"/>
              </a:ext>
            </a:extLst>
          </p:cNvPr>
          <p:cNvSpPr txBox="1"/>
          <p:nvPr userDrawn="1"/>
        </p:nvSpPr>
        <p:spPr>
          <a:xfrm>
            <a:off x="1634790" y="6074645"/>
            <a:ext cx="2276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600" b="0" i="0" u="none" strike="noStrike" kern="0" cap="none" spc="0" normalizeH="0" baseline="0" noProof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2AB70E-D872-4777-9964-1A78CE4C78A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637" y="531875"/>
            <a:ext cx="2775159" cy="711713"/>
          </a:xfrm>
          <a:prstGeom prst="rect">
            <a:avLst/>
          </a:prstGeom>
        </p:spPr>
      </p:pic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6E602667-BC52-4167-8EB3-014F63DBBA6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0637" y="4888183"/>
            <a:ext cx="4654096" cy="107995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C898A8E-816E-430F-BA93-F2EC003D5E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250532" y="530352"/>
            <a:ext cx="2410831" cy="4497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sz="1600" b="1">
                <a:solidFill>
                  <a:schemeClr val="bg2">
                    <a:lumMod val="10000"/>
                  </a:schemeClr>
                </a:solidFill>
              </a:defRPr>
            </a:lvl1pPr>
            <a:lvl2pPr marL="457145" indent="0">
              <a:buNone/>
              <a:defRPr sz="1600"/>
            </a:lvl2pPr>
            <a:lvl3pPr marL="914291" indent="0">
              <a:buNone/>
              <a:defRPr sz="1600"/>
            </a:lvl3pPr>
            <a:lvl4pPr marL="1371436" indent="0">
              <a:buNone/>
              <a:defRPr sz="1600"/>
            </a:lvl4pPr>
            <a:lvl5pPr marL="1828583" indent="0">
              <a:buNone/>
              <a:defRPr sz="1600"/>
            </a:lvl5pPr>
          </a:lstStyle>
          <a:p>
            <a:pPr lvl="0"/>
            <a:r>
              <a:rPr lang="en-US"/>
              <a:t>Insert Date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AA32154-D136-4BAD-BE4F-2337B5DF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37" y="1646773"/>
            <a:ext cx="4654096" cy="3011431"/>
          </a:xfrm>
          <a:prstGeom prst="rect">
            <a:avLst/>
          </a:prstGeom>
        </p:spPr>
        <p:txBody>
          <a:bodyPr tIns="0" anchor="ctr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rgbClr val="013668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2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A77D701-E5C5-1788-0C25-CE0FC026615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976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047971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6CD3DE16-C007-E41E-8404-40B5C7323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898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A2E75BE2-0518-B881-CD7D-2E1DAA7757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882" y="2121155"/>
            <a:ext cx="5844236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60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9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FD42FBC-8F56-3E63-DEEB-297AE0280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3945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328E333A-6040-15E5-1EA6-11B8CE378EED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954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77637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14FFB38D-F896-BE4D-6BE9-5A8986166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489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01B3D94A-E2DF-CB3A-F021-885EF9EBB3C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760" y="2121155"/>
            <a:ext cx="577048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64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9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D29B4-DE8E-1ADA-ADE9-1119AFC58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254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F00047-0488-F6AD-E54E-3BAB4C9EBE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-3709"/>
            <a:ext cx="12201285" cy="68579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AC7130-3C8F-42A9-80CD-1DB6181BD35C}"/>
              </a:ext>
            </a:extLst>
          </p:cNvPr>
          <p:cNvSpPr txBox="1"/>
          <p:nvPr userDrawn="1"/>
        </p:nvSpPr>
        <p:spPr>
          <a:xfrm>
            <a:off x="1634790" y="6074645"/>
            <a:ext cx="2276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600" b="0" i="0" u="none" strike="noStrike" kern="0" cap="none" spc="0" normalizeH="0" baseline="0" noProof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6E602667-BC52-4167-8EB3-014F63DBBA6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0637" y="4888183"/>
            <a:ext cx="4654096" cy="107995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C898A8E-816E-430F-BA93-F2EC003D5E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250532" y="530352"/>
            <a:ext cx="2410831" cy="4497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sz="1600" b="1">
                <a:solidFill>
                  <a:schemeClr val="bg2">
                    <a:lumMod val="10000"/>
                  </a:schemeClr>
                </a:solidFill>
              </a:defRPr>
            </a:lvl1pPr>
            <a:lvl2pPr marL="457145" indent="0">
              <a:buNone/>
              <a:defRPr sz="1600"/>
            </a:lvl2pPr>
            <a:lvl3pPr marL="914291" indent="0">
              <a:buNone/>
              <a:defRPr sz="1600"/>
            </a:lvl3pPr>
            <a:lvl4pPr marL="1371436" indent="0">
              <a:buNone/>
              <a:defRPr sz="1600"/>
            </a:lvl4pPr>
            <a:lvl5pPr marL="1828583" indent="0">
              <a:buNone/>
              <a:defRPr sz="1600"/>
            </a:lvl5pPr>
          </a:lstStyle>
          <a:p>
            <a:pPr lvl="0"/>
            <a:r>
              <a:rPr lang="en-US"/>
              <a:t>Insert Date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AA32154-D136-4BAD-BE4F-2337B5DF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37" y="1646773"/>
            <a:ext cx="4654096" cy="3011431"/>
          </a:xfrm>
          <a:prstGeom prst="rect">
            <a:avLst/>
          </a:prstGeom>
        </p:spPr>
        <p:txBody>
          <a:bodyPr tIns="0" anchor="ctr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rgbClr val="013668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38BE59-B300-DAB4-2708-4C860D6CE0E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637" y="531875"/>
            <a:ext cx="2775159" cy="71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35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2E58D33F-B97F-A267-F1A5-BF9D6114E78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04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140070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F9F73EA5-2A56-08D8-009E-47FF047B1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717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E17B6CFD-C9C1-06F4-2F56-1B00CED54BA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891" y="2121155"/>
            <a:ext cx="311021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83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7BC89-E586-BBEA-952E-E1DD18DF2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663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6211AA5C-F474-76FB-3B86-E5C137A98A68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287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74189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4FFE182-C863-AF9A-830C-EDD4ED168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7472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2E055B28-B4D0-F2C9-BBBA-29093D0396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249" y="2121155"/>
            <a:ext cx="2837502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38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B262C-2FD3-05B6-59C6-0ED1E0657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426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229B0A-96AC-D8CA-FB50-3434166A8B34}"/>
              </a:ext>
            </a:extLst>
          </p:cNvPr>
          <p:cNvSpPr/>
          <p:nvPr userDrawn="1"/>
        </p:nvSpPr>
        <p:spPr>
          <a:xfrm>
            <a:off x="326477" y="344045"/>
            <a:ext cx="11539046" cy="5812898"/>
          </a:xfrm>
          <a:prstGeom prst="rect">
            <a:avLst/>
          </a:prstGeom>
          <a:solidFill>
            <a:srgbClr val="013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4457" y="2799951"/>
            <a:ext cx="3417765" cy="901086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1192" y="1538382"/>
            <a:ext cx="5606351" cy="3424224"/>
          </a:xfrm>
          <a:prstGeom prst="rect">
            <a:avLst/>
          </a:prstGeom>
          <a:noFill/>
        </p:spPr>
        <p:txBody>
          <a:bodyPr vert="horz" lIns="0" tIns="0" rIns="0" bIns="0" rtlCol="0" anchor="ctr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88037B6-9C9D-A4CB-2C44-A967B9E0F91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F81886F-B211-E191-EF97-7903DA29E5AB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CD669-E63D-1195-CCAD-81625D2E8EAB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D6F81756-2416-CBCC-D52B-BDD1A290073A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A436D0-9AAB-2CBC-D2A0-FD25677B95E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CA3C87E-B545-5838-5F3C-3DF4B83048F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49731A4-5921-FDCE-7C15-AB71C2924673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58B24A5-7D27-89B6-5CA5-1EAC2412C4D0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6F86931-0E4C-CBA6-37D4-DCBE7C90953D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73C9F2A-9627-9695-E4A1-9F898C2E73B2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60B6087-33AE-ECC1-5EB5-DBC7A5C03CF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17C0550-985C-882A-77E1-0F9B0A211D95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9317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F194677C-2FE5-9452-6439-2A51D37C25D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4805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408307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F9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FA1E945B-1124-5E84-7A1E-2E9B38F18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996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F9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948B2F13-72D5-A826-99D2-8DB5F578283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542" y="2121155"/>
            <a:ext cx="3892916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32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2F9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88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82A34-C9B1-6F3C-66CE-3D9ECCA4F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6826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2F9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F8F3E77-1B6C-3275-DACC-CC1BC75CB7A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102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F9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040992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02F73E5-33FD-E5D5-8EF7-495724275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981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D91047B7-866E-2C47-40AB-4669300661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161" y="2121155"/>
            <a:ext cx="2631679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18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C4519A-339D-27C0-866C-8C3E41F22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165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B19B553-1D79-E6E2-B989-5C2541A9CE5A}"/>
              </a:ext>
            </a:extLst>
          </p:cNvPr>
          <p:cNvSpPr/>
          <p:nvPr userDrawn="1"/>
        </p:nvSpPr>
        <p:spPr>
          <a:xfrm>
            <a:off x="326477" y="344045"/>
            <a:ext cx="11539046" cy="5812898"/>
          </a:xfrm>
          <a:prstGeom prst="rect">
            <a:avLst/>
          </a:prstGeom>
          <a:solidFill>
            <a:srgbClr val="013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5686BA-5467-DD68-3D6A-EFB2D309BCDC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76A5F6-E586-7C7D-52AB-C9CDF086BBD4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77006B25-F210-9CE6-3A3C-66EBDB331009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76FD41-7910-5BF0-632B-642752F3D24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A5AC619C-42CA-AF8B-8B9F-4A287F667D10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CBF907C-61B1-E61E-EE85-4C02C4B7C707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24DE7D9-9422-50E0-1323-217EB20BD1CA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89137DF-54D2-681B-0AB1-A437A6013A7D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A72BA0C-596F-7D31-6F06-D6C0CBA6511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6340038-40BF-5906-7274-01753A2E6F2E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CA0632A-1F37-740D-15CE-AAD30CBB02BC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E655E892-B6C5-CDC1-4E0E-A6C2101B2F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243F501-B64D-0C22-3DEF-3D72DC83EE25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257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011696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81886F-B211-E191-EF97-7903DA29E5AB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CD669-E63D-1195-CCAD-81625D2E8EAB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D6F81756-2416-CBCC-D52B-BDD1A290073A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A436D0-9AAB-2CBC-D2A0-FD25677B95E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25E75E8-ED68-1E17-7468-E432F5760054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48C9D1F-0B33-ED2D-53CF-F997809D7630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17B4F3D-47A5-C136-66E0-5DD36CAB1434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261FD9A-66D1-5D52-3F39-F2C230B52803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EEE9745-87D2-AC8D-5582-BF6125FDAEAF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060DDC5-9415-C1A0-4A6F-D492FCCEBAE4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723758B-9968-1821-3D0A-35A27FFEE5D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F27C950-08B7-DE42-C183-CDB9228CD82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857E78F-31A3-AD96-9933-AAA27447F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091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9A098C-7046-D5C0-83AE-750916D7DC66}"/>
              </a:ext>
            </a:extLst>
          </p:cNvPr>
          <p:cNvSpPr/>
          <p:nvPr userDrawn="1"/>
        </p:nvSpPr>
        <p:spPr>
          <a:xfrm>
            <a:off x="0" y="0"/>
            <a:ext cx="12192000" cy="615188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81886F-B211-E191-EF97-7903DA29E5AB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CD669-E63D-1195-CCAD-81625D2E8EAB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D6F81756-2416-CBCC-D52B-BDD1A290073A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A436D0-9AAB-2CBC-D2A0-FD25677B95E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9D0184B3-62C7-330A-3965-3A66ED4058A8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3126273-A6FB-AEFD-4B0B-A85B9E2D70B7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F6B7CF3-EF5C-1D39-A79D-1A36CFB4C3B4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E9547D1-CCB1-9503-0D9A-631AC5D038A4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8C21642-3290-7966-DCE3-267B5BE8D89E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32D96DB-6F5A-51C3-745F-F50C6E43E14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09ABE86-AE07-BF4F-B75F-74047E7BF285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D4701608-F0D3-AFFB-93A3-549BF18AD8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95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8612" y="2769659"/>
            <a:ext cx="11534776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81886F-B211-E191-EF97-7903DA29E5AB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CD669-E63D-1195-CCAD-81625D2E8EAB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D6F81756-2416-CBCC-D52B-BDD1A290073A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A436D0-9AAB-2CBC-D2A0-FD25677B95E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A0BC6CB-B9B9-34E3-2763-FAF445AC95DD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A03D724-790C-5C56-648B-A876194B549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ADFEFE4-E42A-EFC5-8061-F6798AD63FF3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71C1201-2FE4-46C7-FD0E-D65C408D706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E1BBFF0-0CCE-A8FF-39C7-ABB7F8C1A896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58AA5E1-A132-85AD-A69C-1377C8E3E2C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6ED3A90-C67D-3469-44B7-1E58FDB6543F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6500A61-9198-A455-13A4-DC5D5848E9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08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54.xml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theme" Target="../theme/theme10.xml"/><Relationship Id="rId5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5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59.xml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theme" Target="../theme/theme11.xml"/><Relationship Id="rId5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24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29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34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39.xml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44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theme" Target="../theme/theme8.xml"/><Relationship Id="rId5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5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49.xml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theme" Target="../theme/theme9.xml"/><Relationship Id="rId5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1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19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D0C85C3-F577-48A6-B302-FEF37F4AC86C}" type="datetimeFigureOut">
              <a:rPr lang="en-IN" smtClean="0"/>
              <a:pPr/>
              <a:t>12-12-2024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79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19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65C5F485-A4B0-427A-BD2C-BF4060043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73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44" r:id="rId1"/>
    <p:sldLayoutId id="2147485158" r:id="rId2"/>
    <p:sldLayoutId id="2147485156" r:id="rId3"/>
    <p:sldLayoutId id="2147485157" r:id="rId4"/>
    <p:sldLayoutId id="2147485148" r:id="rId5"/>
    <p:sldLayoutId id="2147484738" r:id="rId6"/>
    <p:sldLayoutId id="2147485145" r:id="rId7"/>
    <p:sldLayoutId id="2147485149" r:id="rId8"/>
    <p:sldLayoutId id="2147485147" r:id="rId9"/>
    <p:sldLayoutId id="2147485146" r:id="rId10"/>
    <p:sldLayoutId id="214748473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00"/>
          </a:solidFill>
          <a:latin typeface="+mn-lt"/>
          <a:ea typeface="+mj-ea"/>
          <a:cs typeface="+mj-cs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799" kern="1200">
          <a:solidFill>
            <a:srgbClr val="000000"/>
          </a:solidFill>
          <a:latin typeface="+mn-lt"/>
          <a:ea typeface="+mn-ea"/>
          <a:cs typeface="+mn-cs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799" kern="1200">
          <a:solidFill>
            <a:srgbClr val="000000"/>
          </a:solidFill>
          <a:latin typeface="+mn-lt"/>
          <a:ea typeface="+mn-ea"/>
          <a:cs typeface="+mn-cs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3956263" y="6296882"/>
            <a:ext cx="5942338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3041BEF3-CC84-E45D-33AE-CEC571F96499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318401" cy="3657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1245143-BAF8-969F-E0DD-4D7F9E39C291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179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96" r:id="rId1"/>
    <p:sldLayoutId id="2147485197" r:id="rId2"/>
    <p:sldLayoutId id="2147485198" r:id="rId3"/>
    <p:sldLayoutId id="2147485199" r:id="rId4"/>
    <p:sldLayoutId id="2147485200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3529124" y="6296882"/>
            <a:ext cx="6369477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0297857-2A32-0965-F2FE-F64A7D579FB0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891262" cy="36576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8F6E2FE-393C-CB79-91A8-265E94F9942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977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02" r:id="rId1"/>
    <p:sldLayoutId id="2147485203" r:id="rId2"/>
    <p:sldLayoutId id="2147485204" r:id="rId3"/>
    <p:sldLayoutId id="2147485205" r:id="rId4"/>
    <p:sldLayoutId id="2147485206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4401820" y="6296882"/>
            <a:ext cx="5496781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6C8F3A43-D864-1B7A-C0EC-D2F8AB1A0EB9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  <p:pic>
        <p:nvPicPr>
          <p:cNvPr id="4" name="Picture 3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FEB96A7E-3E82-1E2D-1AE3-20817C23CCB2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09692"/>
            <a:ext cx="1763958" cy="39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009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10" r:id="rId1"/>
    <p:sldLayoutId id="2147485211" r:id="rId2"/>
    <p:sldLayoutId id="2147485212" r:id="rId3"/>
    <p:sldLayoutId id="2147485213" r:id="rId4"/>
    <p:sldLayoutId id="2147485214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D7BA5D40-1EF8-47F6-87DA-38908A3D03A7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035900" cy="3657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3673762" y="6296882"/>
            <a:ext cx="6224839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6C8F3A43-D864-1B7A-C0EC-D2F8AB1A0EB9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467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50" r:id="rId1"/>
    <p:sldLayoutId id="2147484781" r:id="rId2"/>
    <p:sldLayoutId id="2147485151" r:id="rId3"/>
    <p:sldLayoutId id="2147485154" r:id="rId4"/>
    <p:sldLayoutId id="2147485155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4158409" y="6296882"/>
            <a:ext cx="5740192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9A6E52BA-C08E-A31C-0B27-55059A4B6FBC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520547" cy="3657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E9C7E0E-07C4-B278-9288-E8CE6F242FEE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362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60" r:id="rId1"/>
    <p:sldLayoutId id="2147485161" r:id="rId2"/>
    <p:sldLayoutId id="2147485162" r:id="rId3"/>
    <p:sldLayoutId id="2147485163" r:id="rId4"/>
    <p:sldLayoutId id="2147485164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4317569" y="6296882"/>
            <a:ext cx="5581031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 dirty="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179D49F0-0EFD-928B-3D5F-F25958C8D025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679708" cy="36576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38AB15C-D2BA-151E-0B8E-0C2DF79CE15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81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66" r:id="rId1"/>
    <p:sldLayoutId id="2147485167" r:id="rId2"/>
    <p:sldLayoutId id="2147485168" r:id="rId3"/>
    <p:sldLayoutId id="2147485169" r:id="rId4"/>
    <p:sldLayoutId id="2147485170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4617109" y="6296882"/>
            <a:ext cx="5281491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D8D2E180-A48B-B682-5C70-FD4F6685E71C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979248" cy="3657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83434F-3178-90C1-0A91-C94C30B3C375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596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72" r:id="rId1"/>
    <p:sldLayoutId id="2147485173" r:id="rId2"/>
    <p:sldLayoutId id="2147485174" r:id="rId3"/>
    <p:sldLayoutId id="2147485175" r:id="rId4"/>
    <p:sldLayoutId id="2147485176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4592131" y="6296882"/>
            <a:ext cx="5306469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75FE42EB-ECFC-C7B6-4987-4F155350D13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954269" cy="36576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2009CFB-B307-AFF7-F122-98C524B1466C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756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78" r:id="rId1"/>
    <p:sldLayoutId id="2147485179" r:id="rId2"/>
    <p:sldLayoutId id="2147485180" r:id="rId3"/>
    <p:sldLayoutId id="2147485181" r:id="rId4"/>
    <p:sldLayoutId id="2147485182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3691189" y="6296882"/>
            <a:ext cx="6207411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28BA85C1-B5A6-A806-D96D-104CEB49270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053327" cy="3657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2B1AAC1-FBF4-989F-549B-5351BC10821D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816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84" r:id="rId1"/>
    <p:sldLayoutId id="2147485185" r:id="rId2"/>
    <p:sldLayoutId id="2147485186" r:id="rId3"/>
    <p:sldLayoutId id="2147485187" r:id="rId4"/>
    <p:sldLayoutId id="2147485188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3578861" y="6296882"/>
            <a:ext cx="6319740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0BF4EB62-0136-7F66-DDA2-95F64C7DAB57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960967" cy="36576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10CC6A9-8ED5-F0D9-5429-DAD0F36C2E9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724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90" r:id="rId1"/>
    <p:sldLayoutId id="2147485191" r:id="rId2"/>
    <p:sldLayoutId id="2147485192" r:id="rId3"/>
    <p:sldLayoutId id="2147485193" r:id="rId4"/>
    <p:sldLayoutId id="2147485194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viTambade/simpliyfyhealthcare/blob/main/Vijasales/DotnetSolution/ECommerceCore/Catalog/Services/ProductService.cs" TargetMode="External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github.com/RaviTambade/simpliyfyhealthcare/blob/main/Vijasales/DotnetSolution/ECommerceCore/OrderProcessing/Services/Connected/OrderService.c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github.com/RaviTambade/simpliyfyhealthcare/blob/main/Vijasales/DotnetSolution/ECommerceCore/PaymentProcessing/Services/PaymentServices.cs" TargetMode="Externa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viTambade/simpliyfyhealthcare/blob/main/Vijasales/DotnetSolution/ECommerceCore/PaymentProcessing/Services/IPaymentServices.cs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github.com/RaviTambade/simpliyfyhealthcare/blob/main/Vijasales/DotnetSolution/ECommerceCore/Shipment/Services/IShipmentService.c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viTambade/simpliyfyhealthcare/blob/main/Vijasales/DotnetSolution/ECommerceCore/Catalog/Services/IProductService.cs" TargetMode="External"/><Relationship Id="rId2" Type="http://schemas.openxmlformats.org/officeDocument/2006/relationships/hyperlink" Target="https://github.com/RaviTambade/simpliyfyhealthcare/blob/main/Vijasales/DotnetSolution/ECommerceCore/VijaySalesAPI/Controllers/ProductsController.cs" TargetMode="Externa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4.jpg"/><Relationship Id="rId4" Type="http://schemas.openxmlformats.org/officeDocument/2006/relationships/hyperlink" Target="https://github.com/RaviTambade/simpliyfyhealthcare/blob/main/Vijasales/DotnetSolution/ECommerceCore/Catalog/Services/ProductService.cs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company/simplifyhealthcare/" TargetMode="External"/><Relationship Id="rId13" Type="http://schemas.openxmlformats.org/officeDocument/2006/relationships/image" Target="../media/image42.svg"/><Relationship Id="rId3" Type="http://schemas.openxmlformats.org/officeDocument/2006/relationships/image" Target="../media/image35.png"/><Relationship Id="rId7" Type="http://schemas.openxmlformats.org/officeDocument/2006/relationships/image" Target="../media/image38.svg"/><Relationship Id="rId12" Type="http://schemas.openxmlformats.org/officeDocument/2006/relationships/image" Target="../media/image41.png"/><Relationship Id="rId2" Type="http://schemas.openxmlformats.org/officeDocument/2006/relationships/hyperlink" Target="https://www.youtube.com/channel/UCu15zsbJUV0L006eXhZOf5Q" TargetMode="Externa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7.png"/><Relationship Id="rId11" Type="http://schemas.openxmlformats.org/officeDocument/2006/relationships/hyperlink" Target="https://twitter.com/simplifyhcare" TargetMode="External"/><Relationship Id="rId5" Type="http://schemas.openxmlformats.org/officeDocument/2006/relationships/hyperlink" Target="https://www.instagram.com/simplifyhcare" TargetMode="External"/><Relationship Id="rId10" Type="http://schemas.openxmlformats.org/officeDocument/2006/relationships/image" Target="../media/image40.svg"/><Relationship Id="rId4" Type="http://schemas.openxmlformats.org/officeDocument/2006/relationships/image" Target="../media/image36.svg"/><Relationship Id="rId9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494CD-9D3B-92C0-52AA-B593F4A4C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499" y="2077466"/>
            <a:ext cx="6323525" cy="3011431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SOLID Design Principles</a:t>
            </a:r>
            <a:br>
              <a:rPr lang="en-GB" dirty="0"/>
            </a:br>
            <a:br>
              <a:rPr lang="en-GB" dirty="0"/>
            </a:br>
            <a:r>
              <a:rPr lang="en-GB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Ruchita Amale</a:t>
            </a:r>
            <a:endParaRPr lang="en-IN" sz="2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5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D7FAA34-E0D3-7B1C-1360-E0C91FF1D084}"/>
              </a:ext>
            </a:extLst>
          </p:cNvPr>
          <p:cNvSpPr txBox="1"/>
          <p:nvPr/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216000" indent="-216000" defTabSz="91429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</a:rPr>
              <a:t>Definition: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GB" sz="2000" dirty="0">
                <a:solidFill>
                  <a:srgbClr val="000000"/>
                </a:solidFill>
              </a:rPr>
              <a:t>Design principles are fundamental guidelines or best practices that help in creating high-quality software. They are aimed at promoting maintainability, scalability, and flexibility while keeping the code clean and efficient.</a:t>
            </a:r>
          </a:p>
          <a:p>
            <a:pPr defTabSz="914293">
              <a:spcBef>
                <a:spcPts val="600"/>
              </a:spcBef>
            </a:pPr>
            <a:endParaRPr lang="en-US" sz="2000" dirty="0">
              <a:solidFill>
                <a:srgbClr val="000000"/>
              </a:solidFill>
            </a:endParaRPr>
          </a:p>
          <a:p>
            <a:pPr defTabSz="914293">
              <a:spcBef>
                <a:spcPts val="600"/>
              </a:spcBef>
            </a:pPr>
            <a:r>
              <a:rPr lang="en-US" sz="2000" b="1" dirty="0">
                <a:solidFill>
                  <a:srgbClr val="000000"/>
                </a:solidFill>
              </a:rPr>
              <a:t>Key Benefits of Design Principles:</a:t>
            </a:r>
          </a:p>
          <a:p>
            <a:pPr marL="216000" marR="0" lvl="0" indent="-216000" defTabSz="914293" fontAlgn="base"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Improve maintainability: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The code is easier to understand, modify, and extend.</a:t>
            </a:r>
          </a:p>
          <a:p>
            <a:pPr marL="216000" marR="0" lvl="0" indent="-216000" defTabSz="914293" fontAlgn="base"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Promote reusability: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Components of the system can be reused in different contexts.</a:t>
            </a:r>
          </a:p>
          <a:p>
            <a:pPr marL="216000" marR="0" lvl="0" indent="-216000" defTabSz="914293" fontAlgn="base"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Enhance flexibility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: The software can adapt to changes in requirements or technology.</a:t>
            </a:r>
          </a:p>
          <a:p>
            <a:pPr marL="216000" marR="0" lvl="0" indent="-216000" defTabSz="914293" fontAlgn="base"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Increase readability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: Well-structured code is easier to read and understand by developers. </a:t>
            </a:r>
          </a:p>
          <a:p>
            <a:pPr marL="216000" indent="-216000" defTabSz="914293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216000" indent="-216000" defTabSz="914293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0AD48B-7F45-CAA4-F784-6B0968E89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19" y="841457"/>
            <a:ext cx="3484881" cy="883526"/>
          </a:xfr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b="1" kern="1200" dirty="0">
                <a:latin typeface="Roboto Slab" pitchFamily="2" charset="0"/>
                <a:ea typeface="Roboto Slab" pitchFamily="2" charset="0"/>
                <a:cs typeface="+mj-cs"/>
              </a:rPr>
              <a:t>Software Design Principles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E74CFB8-517A-B278-B3D2-5C1D8A293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919" y="2030135"/>
            <a:ext cx="3484881" cy="1851465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DRY (Don't Repeat Yourself)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KISS (Keep It Simple, Stupid)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YAGNI (You Aren’t </a:t>
            </a:r>
            <a:r>
              <a:rPr lang="en-GB" dirty="0" err="1"/>
              <a:t>Gonna</a:t>
            </a:r>
            <a:r>
              <a:rPr lang="en-GB" dirty="0"/>
              <a:t> Need It)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SOLID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143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D00A9FE-8D7C-2A91-F1E6-7114C8000B5C}"/>
              </a:ext>
            </a:extLst>
          </p:cNvPr>
          <p:cNvSpPr txBox="1"/>
          <p:nvPr/>
        </p:nvSpPr>
        <p:spPr>
          <a:xfrm>
            <a:off x="5211192" y="1538382"/>
            <a:ext cx="5606351" cy="3424224"/>
          </a:xfrm>
          <a:prstGeom prst="rect">
            <a:avLst/>
          </a:prstGeom>
          <a:noFill/>
        </p:spPr>
        <p:txBody>
          <a:bodyPr vert="horz" lIns="0" tIns="0" rIns="0" bIns="0" rtlCol="0" anchor="ctr">
            <a:normAutofit/>
          </a:bodyPr>
          <a:lstStyle/>
          <a:p>
            <a:pPr marL="228600" indent="-228600" defTabSz="914293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3" name="Picture 2" descr="A person standing next to a long ribbon">
            <a:extLst>
              <a:ext uri="{FF2B5EF4-FFF2-40B4-BE49-F238E27FC236}">
                <a16:creationId xmlns:a16="http://schemas.microsoft.com/office/drawing/2014/main" id="{2E8EB100-F6B3-222A-7670-812F604C5D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81" y="291830"/>
            <a:ext cx="11780196" cy="58074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207019-FDB0-922D-04BA-1A010B6383EE}"/>
              </a:ext>
            </a:extLst>
          </p:cNvPr>
          <p:cNvSpPr txBox="1"/>
          <p:nvPr/>
        </p:nvSpPr>
        <p:spPr>
          <a:xfrm>
            <a:off x="575035" y="1559869"/>
            <a:ext cx="6544717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293" fontAlgn="base">
              <a:spcBef>
                <a:spcPts val="600"/>
              </a:spcBef>
            </a:pPr>
            <a:r>
              <a:rPr lang="en-US" sz="2800" b="1" i="0" dirty="0">
                <a:solidFill>
                  <a:srgbClr val="D6252A"/>
                </a:solidFill>
                <a:effectLst/>
              </a:rPr>
              <a:t>S</a:t>
            </a:r>
            <a:r>
              <a:rPr lang="en-US" sz="2800" b="0" i="0" dirty="0">
                <a:solidFill>
                  <a:srgbClr val="D6252A"/>
                </a:solidFill>
                <a:effectLst/>
              </a:rPr>
              <a:t> </a:t>
            </a:r>
            <a:r>
              <a:rPr lang="en-US" sz="2800" b="0" i="0" dirty="0">
                <a:solidFill>
                  <a:srgbClr val="C4C5C9"/>
                </a:solidFill>
                <a:effectLst/>
              </a:rPr>
              <a:t>–</a:t>
            </a:r>
            <a:r>
              <a:rPr lang="en-US" sz="2800" b="0" i="0" dirty="0">
                <a:solidFill>
                  <a:srgbClr val="D6252A"/>
                </a:solidFill>
                <a:effectLst/>
              </a:rPr>
              <a:t> 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SINGLE RESPONSIBILITY PRINCIPLE </a:t>
            </a:r>
          </a:p>
          <a:p>
            <a:pPr defTabSz="914293" fontAlgn="base">
              <a:spcBef>
                <a:spcPts val="600"/>
              </a:spcBef>
            </a:pPr>
            <a:r>
              <a:rPr lang="en-US" sz="2800" b="1" i="0" dirty="0">
                <a:solidFill>
                  <a:srgbClr val="D6252A"/>
                </a:solidFill>
                <a:effectLst/>
              </a:rPr>
              <a:t>O</a:t>
            </a:r>
            <a:r>
              <a:rPr lang="en-US" sz="2800" b="0" i="0" dirty="0">
                <a:solidFill>
                  <a:srgbClr val="D6252A"/>
                </a:solidFill>
                <a:effectLst/>
              </a:rPr>
              <a:t> </a:t>
            </a:r>
            <a:r>
              <a:rPr lang="en-US" sz="2800" b="0" i="0" dirty="0">
                <a:solidFill>
                  <a:srgbClr val="C4C5C9"/>
                </a:solidFill>
                <a:effectLst/>
              </a:rPr>
              <a:t>–</a:t>
            </a:r>
            <a:r>
              <a:rPr lang="en-US" sz="2800" b="0" i="0" dirty="0">
                <a:solidFill>
                  <a:srgbClr val="D6252A"/>
                </a:solidFill>
                <a:effectLst/>
              </a:rPr>
              <a:t> 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OPEN / CLOSED PRINCIPLE </a:t>
            </a:r>
          </a:p>
          <a:p>
            <a:pPr defTabSz="914293" fontAlgn="base">
              <a:spcBef>
                <a:spcPts val="600"/>
              </a:spcBef>
            </a:pPr>
            <a:r>
              <a:rPr lang="en-US" sz="2800" b="1" i="0" dirty="0">
                <a:solidFill>
                  <a:srgbClr val="D6252A"/>
                </a:solidFill>
                <a:effectLst/>
              </a:rPr>
              <a:t>L</a:t>
            </a:r>
            <a:r>
              <a:rPr lang="en-US" sz="2800" b="0" i="0" dirty="0">
                <a:solidFill>
                  <a:srgbClr val="D6252A"/>
                </a:solidFill>
                <a:effectLst/>
              </a:rPr>
              <a:t> </a:t>
            </a:r>
            <a:r>
              <a:rPr lang="en-US" sz="2800" b="0" i="0" dirty="0">
                <a:solidFill>
                  <a:srgbClr val="C4C5C9"/>
                </a:solidFill>
                <a:effectLst/>
              </a:rPr>
              <a:t>–</a:t>
            </a:r>
            <a:r>
              <a:rPr lang="en-US" sz="2800" b="0" i="0" dirty="0">
                <a:solidFill>
                  <a:srgbClr val="D6252A"/>
                </a:solidFill>
                <a:effectLst/>
              </a:rPr>
              <a:t> 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LISKOV SUBSTITUTION PRINCIPLE</a:t>
            </a:r>
          </a:p>
          <a:p>
            <a:pPr defTabSz="914293" fontAlgn="base">
              <a:spcBef>
                <a:spcPts val="600"/>
              </a:spcBef>
            </a:pPr>
            <a:r>
              <a:rPr lang="en-US" sz="2800" b="1" i="0" dirty="0">
                <a:solidFill>
                  <a:srgbClr val="D6252A"/>
                </a:solidFill>
                <a:effectLst/>
              </a:rPr>
              <a:t>I</a:t>
            </a:r>
            <a:r>
              <a:rPr lang="en-US" sz="2800" b="0" i="0" dirty="0">
                <a:solidFill>
                  <a:srgbClr val="D6252A"/>
                </a:solidFill>
                <a:effectLst/>
              </a:rPr>
              <a:t> </a:t>
            </a:r>
            <a:r>
              <a:rPr lang="en-US" sz="2800" b="0" i="0" dirty="0">
                <a:solidFill>
                  <a:srgbClr val="C4C5C9"/>
                </a:solidFill>
                <a:effectLst/>
              </a:rPr>
              <a:t>–</a:t>
            </a:r>
            <a:r>
              <a:rPr lang="en-US" sz="2800" b="0" i="0" dirty="0">
                <a:solidFill>
                  <a:srgbClr val="D6252A"/>
                </a:solidFill>
                <a:effectLst/>
              </a:rPr>
              <a:t> 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INTERFACE SEGREGATION PRINCIPLE</a:t>
            </a:r>
          </a:p>
          <a:p>
            <a:pPr defTabSz="914293" fontAlgn="base">
              <a:spcBef>
                <a:spcPts val="600"/>
              </a:spcBef>
            </a:pPr>
            <a:r>
              <a:rPr lang="en-US" sz="2800" b="1" i="0" dirty="0">
                <a:solidFill>
                  <a:srgbClr val="D6252A"/>
                </a:solidFill>
                <a:effectLst/>
              </a:rPr>
              <a:t>D</a:t>
            </a:r>
            <a:r>
              <a:rPr lang="en-US" sz="2800" b="0" i="0" dirty="0">
                <a:solidFill>
                  <a:srgbClr val="D6252A"/>
                </a:solidFill>
                <a:effectLst/>
              </a:rPr>
              <a:t> </a:t>
            </a:r>
            <a:r>
              <a:rPr lang="en-US" sz="2800" b="0" i="0" dirty="0">
                <a:solidFill>
                  <a:srgbClr val="C4C5C9"/>
                </a:solidFill>
                <a:effectLst/>
              </a:rPr>
              <a:t>–</a:t>
            </a:r>
            <a:r>
              <a:rPr lang="en-US" sz="2800" b="0" i="0" dirty="0">
                <a:solidFill>
                  <a:srgbClr val="D6252A"/>
                </a:solidFill>
                <a:effectLst/>
              </a:rPr>
              <a:t> 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DEPENDENCY INVERSION PRINCIPLE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8A9568-634B-A281-B62C-CBDA52560707}"/>
              </a:ext>
            </a:extLst>
          </p:cNvPr>
          <p:cNvSpPr txBox="1"/>
          <p:nvPr/>
        </p:nvSpPr>
        <p:spPr>
          <a:xfrm>
            <a:off x="429326" y="418018"/>
            <a:ext cx="654471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kern="1200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D6252A"/>
                </a:highlight>
                <a:latin typeface="Bahnschrift SemiBold" panose="020B0502040204020203" pitchFamily="34" charset="0"/>
                <a:ea typeface="Roboto Slab" pitchFamily="2" charset="0"/>
                <a:cs typeface="+mj-cs"/>
              </a:rPr>
              <a:t>SOLID Principles  </a:t>
            </a:r>
            <a:endParaRPr lang="en-IN" sz="6000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D6252A"/>
              </a:highlight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195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5A1E78E-E985-552C-3100-1DF3A4507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19" y="841457"/>
            <a:ext cx="3484881" cy="883526"/>
          </a:xfrm>
        </p:spPr>
        <p:txBody>
          <a:bodyPr anchor="t">
            <a:normAutofit/>
          </a:bodyPr>
          <a:lstStyle/>
          <a:p>
            <a:r>
              <a:rPr lang="en-GB" sz="2600"/>
              <a:t>Single Responsibility Principle</a:t>
            </a:r>
            <a:endParaRPr lang="en-IN" sz="2600"/>
          </a:p>
        </p:txBody>
      </p:sp>
      <p:pic>
        <p:nvPicPr>
          <p:cNvPr id="17" name="Picture 16" descr="A close-up of a swiss army knife&#10;&#10;Description automatically generated">
            <a:extLst>
              <a:ext uri="{FF2B5EF4-FFF2-40B4-BE49-F238E27FC236}">
                <a16:creationId xmlns:a16="http://schemas.microsoft.com/office/drawing/2014/main" id="{78659E39-B0C2-9E95-FCF6-068496E3F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77" y="2785403"/>
            <a:ext cx="4106755" cy="2751525"/>
          </a:xfrm>
          <a:prstGeom prst="rect">
            <a:avLst/>
          </a:prstGeom>
          <a:noFill/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45BE3DC-8DCD-A1B6-3B7F-AFFA9C3F145F}"/>
              </a:ext>
            </a:extLst>
          </p:cNvPr>
          <p:cNvSpPr>
            <a:spLocks noGrp="1" noChangeArrowheads="1"/>
          </p:cNvSpPr>
          <p:nvPr>
            <p:ph idx="11"/>
          </p:nvPr>
        </p:nvSpPr>
        <p:spPr bwMode="auto">
          <a:xfrm>
            <a:off x="4736672" y="334505"/>
            <a:ext cx="7126715" cy="551318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Definition: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GB" altLang="en-US" b="0" i="0" u="none" strike="noStrike" cap="none" normalizeH="0" baseline="0" dirty="0">
                <a:ln>
                  <a:noFill/>
                </a:ln>
                <a:effectLst/>
              </a:rPr>
              <a:t>A class should have only one reason to change, meaning it should only have one job or responsibility.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Benefit: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GB" altLang="en-US" b="0" i="0" u="none" strike="noStrike" cap="none" normalizeH="0" baseline="0" dirty="0">
                <a:ln>
                  <a:noFill/>
                </a:ln>
                <a:effectLst/>
              </a:rPr>
              <a:t>Makes the code more maintainable by ensuring that each class has a focused responsibility and doesn't become too complex.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GB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Example: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GB" dirty="0"/>
              <a:t>Separate classes for handling different tasks in the Ecommerce system.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GB" altLang="en-US" b="0" i="0" u="none" strike="noStrike" cap="none" normalizeH="0" baseline="0" dirty="0" err="1">
                <a:ln>
                  <a:noFill/>
                </a:ln>
                <a:effectLst/>
                <a:hlinkClick r:id="rId3"/>
              </a:rPr>
              <a:t>ProductServices</a:t>
            </a:r>
            <a:endParaRPr kumimoji="0" lang="en-GB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GB" altLang="en-US" dirty="0" err="1">
                <a:hlinkClick r:id="rId4"/>
              </a:rPr>
              <a:t>OrderServices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A09C4A-6F09-CF16-7D33-6DDCE92C77FF}"/>
              </a:ext>
            </a:extLst>
          </p:cNvPr>
          <p:cNvSpPr txBox="1"/>
          <p:nvPr/>
        </p:nvSpPr>
        <p:spPr>
          <a:xfrm>
            <a:off x="5615904" y="5616857"/>
            <a:ext cx="6576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…..Just because you can doesn’t mean you </a:t>
            </a:r>
            <a:r>
              <a:rPr lang="en-GB" sz="2400" i="1" dirty="0"/>
              <a:t>should</a:t>
            </a:r>
            <a:endParaRPr lang="en-IN" sz="2400" i="1" dirty="0"/>
          </a:p>
        </p:txBody>
      </p:sp>
    </p:spTree>
    <p:extLst>
      <p:ext uri="{BB962C8B-B14F-4D97-AF65-F5344CB8AC3E}">
        <p14:creationId xmlns:p14="http://schemas.microsoft.com/office/powerpoint/2010/main" val="4290377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5A1E78E-E985-552C-3100-1DF3A4507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85" y="841457"/>
            <a:ext cx="3803313" cy="883526"/>
          </a:xfrm>
        </p:spPr>
        <p:txBody>
          <a:bodyPr anchor="t">
            <a:normAutofit fontScale="90000"/>
          </a:bodyPr>
          <a:lstStyle/>
          <a:p>
            <a:r>
              <a:rPr lang="en-GB" sz="2800" dirty="0"/>
              <a:t>Open For Extension /</a:t>
            </a:r>
            <a:br>
              <a:rPr lang="en-GB" sz="2800" dirty="0"/>
            </a:br>
            <a:r>
              <a:rPr lang="en-GB" sz="2800" dirty="0"/>
              <a:t>Closed For Modification</a:t>
            </a:r>
            <a:endParaRPr lang="en-IN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45BE3DC-8DCD-A1B6-3B7F-AFFA9C3F145F}"/>
              </a:ext>
            </a:extLst>
          </p:cNvPr>
          <p:cNvSpPr>
            <a:spLocks noGrp="1" noChangeArrowheads="1"/>
          </p:cNvSpPr>
          <p:nvPr>
            <p:ph idx="11"/>
          </p:nvPr>
        </p:nvSpPr>
        <p:spPr bwMode="auto">
          <a:xfrm>
            <a:off x="4736672" y="334505"/>
            <a:ext cx="7126715" cy="551318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Definition: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GB" altLang="en-US" b="0" i="0" u="none" strike="noStrike" cap="none" normalizeH="0" baseline="0" dirty="0">
                <a:ln>
                  <a:noFill/>
                </a:ln>
                <a:effectLst/>
              </a:rPr>
              <a:t>A class should be open for extension but closed for modification. New functionality should be added by extending the class, not modifying its existing code.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Benefit: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GB" altLang="en-US" b="0" i="0" u="none" strike="noStrike" cap="none" normalizeH="0" baseline="0" dirty="0">
                <a:ln>
                  <a:noFill/>
                </a:ln>
                <a:effectLst/>
              </a:rPr>
              <a:t>Encourages adding new features without altering existing working code, which makes systems more robust and reduces the risk of introducing bugs.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GB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Example: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GB" altLang="en-US" b="0" i="0" u="none" strike="noStrike" cap="none" normalizeH="0" baseline="0" dirty="0">
                <a:ln>
                  <a:noFill/>
                </a:ln>
                <a:effectLst/>
              </a:rPr>
              <a:t>Card Services and </a:t>
            </a:r>
            <a:r>
              <a:rPr kumimoji="0" lang="en-GB" altLang="en-US" b="0" i="0" u="none" strike="noStrike" cap="none" normalizeH="0" baseline="0" dirty="0" err="1">
                <a:ln>
                  <a:noFill/>
                </a:ln>
                <a:effectLst/>
              </a:rPr>
              <a:t>NetBanking</a:t>
            </a:r>
            <a:r>
              <a:rPr kumimoji="0" lang="en-GB" altLang="en-US" b="0" i="0" u="none" strike="noStrike" cap="none" normalizeH="0" baseline="0" dirty="0">
                <a:ln>
                  <a:noFill/>
                </a:ln>
                <a:effectLst/>
              </a:rPr>
              <a:t> Services Implementing </a:t>
            </a:r>
            <a:r>
              <a:rPr lang="en-GB" altLang="en-US" dirty="0">
                <a:hlinkClick r:id="rId2"/>
              </a:rPr>
              <a:t>P</a:t>
            </a:r>
            <a:r>
              <a:rPr kumimoji="0" lang="en-GB" altLang="en-US" b="0" i="0" u="none" strike="noStrike" cap="none" normalizeH="0" baseline="0" dirty="0">
                <a:ln>
                  <a:noFill/>
                </a:ln>
                <a:effectLst/>
                <a:hlinkClick r:id="rId2"/>
              </a:rPr>
              <a:t>ayment Service</a:t>
            </a:r>
            <a:endParaRPr lang="en-GB" altLang="en-US" dirty="0"/>
          </a:p>
        </p:txBody>
      </p:sp>
      <p:pic>
        <p:nvPicPr>
          <p:cNvPr id="9" name="Picture 8" descr="A person in a red coat&#10;&#10;Description automatically generated">
            <a:extLst>
              <a:ext uri="{FF2B5EF4-FFF2-40B4-BE49-F238E27FC236}">
                <a16:creationId xmlns:a16="http://schemas.microsoft.com/office/drawing/2014/main" id="{E001E9E3-C065-0379-AB45-DAA1B7C396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80" y="2441197"/>
            <a:ext cx="3525521" cy="29476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6EEF1F0-CEBC-2E9F-7CA6-DD4FAE28EC87}"/>
              </a:ext>
            </a:extLst>
          </p:cNvPr>
          <p:cNvSpPr txBox="1"/>
          <p:nvPr/>
        </p:nvSpPr>
        <p:spPr>
          <a:xfrm>
            <a:off x="5074349" y="5616857"/>
            <a:ext cx="6885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…</a:t>
            </a:r>
            <a:r>
              <a:rPr lang="hi-IN" sz="2400" dirty="0"/>
              <a:t>जो चल रहा है उसे चलने दो</a:t>
            </a:r>
            <a:r>
              <a:rPr lang="en-GB" sz="2400" dirty="0"/>
              <a:t>.. </a:t>
            </a:r>
            <a:r>
              <a:rPr lang="hi-IN" sz="2400" dirty="0"/>
              <a:t>उसे हाथ मत लगाओ</a:t>
            </a:r>
            <a:r>
              <a:rPr lang="en-GB" sz="2400" dirty="0"/>
              <a:t> !</a:t>
            </a:r>
            <a:endParaRPr lang="en-IN" sz="2400" i="1" dirty="0"/>
          </a:p>
        </p:txBody>
      </p:sp>
    </p:spTree>
    <p:extLst>
      <p:ext uri="{BB962C8B-B14F-4D97-AF65-F5344CB8AC3E}">
        <p14:creationId xmlns:p14="http://schemas.microsoft.com/office/powerpoint/2010/main" val="222629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5A1E78E-E985-552C-3100-1DF3A4507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19" y="841457"/>
            <a:ext cx="3484881" cy="883526"/>
          </a:xfrm>
        </p:spPr>
        <p:txBody>
          <a:bodyPr anchor="t">
            <a:normAutofit/>
          </a:bodyPr>
          <a:lstStyle/>
          <a:p>
            <a:r>
              <a:rPr lang="en-GB" err="1"/>
              <a:t>Liskov</a:t>
            </a:r>
            <a:r>
              <a:rPr lang="en-GB"/>
              <a:t> Substitution Principle (LSP)</a:t>
            </a:r>
            <a:endParaRPr lang="en-IN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D58EA092-3586-75FB-4824-EE722E1A6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48" r="53986" b="4"/>
          <a:stretch/>
        </p:blipFill>
        <p:spPr>
          <a:xfrm>
            <a:off x="10477156" y="2627715"/>
            <a:ext cx="1639344" cy="3450807"/>
          </a:xfrm>
          <a:prstGeom prst="rect">
            <a:avLst/>
          </a:prstGeom>
          <a:noFill/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45BE3DC-8DCD-A1B6-3B7F-AFFA9C3F145F}"/>
              </a:ext>
            </a:extLst>
          </p:cNvPr>
          <p:cNvSpPr>
            <a:spLocks noGrp="1" noChangeArrowheads="1"/>
          </p:cNvSpPr>
          <p:nvPr>
            <p:ph idx="11"/>
          </p:nvPr>
        </p:nvSpPr>
        <p:spPr bwMode="auto">
          <a:xfrm>
            <a:off x="4736672" y="334505"/>
            <a:ext cx="7126715" cy="551318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Definition: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GB" altLang="en-US" b="0" i="0" u="none" strike="noStrike" cap="none" normalizeH="0" baseline="0" dirty="0">
                <a:ln>
                  <a:noFill/>
                </a:ln>
                <a:effectLst/>
              </a:rPr>
              <a:t>Objects of a superclass should be replaceable with objects of a subclass without affecting the correctness of the program.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Benefit: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GB" altLang="en-US" b="0" i="0" u="none" strike="noStrike" cap="none" normalizeH="0" baseline="0" dirty="0">
                <a:ln>
                  <a:noFill/>
                </a:ln>
                <a:effectLst/>
              </a:rPr>
              <a:t>Ensures that inheritance hierarchies are logically consistent, and derived classes can be used in place of their base classes without errors.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GB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Example: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GB" altLang="en-US" b="0" i="0" u="none" strike="noStrike" cap="none" normalizeH="0" baseline="0" dirty="0">
                <a:ln>
                  <a:noFill/>
                </a:ln>
                <a:effectLst/>
              </a:rPr>
              <a:t>Entity Framework – Oracle </a:t>
            </a:r>
            <a:r>
              <a:rPr kumimoji="0" lang="en-GB" altLang="en-US" b="0" i="0" u="none" strike="noStrike" cap="none" normalizeH="0" baseline="0" dirty="0" err="1">
                <a:ln>
                  <a:noFill/>
                </a:ln>
                <a:effectLst/>
              </a:rPr>
              <a:t>MsSQL</a:t>
            </a:r>
            <a:r>
              <a:rPr kumimoji="0" lang="en-GB" altLang="en-US" b="0" i="0" u="none" strike="noStrike" cap="none" normalizeH="0" baseline="0" dirty="0">
                <a:ln>
                  <a:noFill/>
                </a:ln>
                <a:effectLst/>
              </a:rPr>
              <a:t> Database Connectivity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GB" altLang="en-US" dirty="0" err="1"/>
              <a:t>IDataRepository</a:t>
            </a:r>
            <a:endParaRPr lang="en-GB" altLang="en-US" dirty="0"/>
          </a:p>
          <a:p>
            <a:pPr marL="0" indent="0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GB" altLang="en-US" i="0" u="none" strike="noStrike" cap="none" normalizeH="0" baseline="0" dirty="0">
                <a:ln>
                  <a:noFill/>
                </a:ln>
                <a:effectLst/>
              </a:rPr>
              <a:t>	Json Data Repository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GB" altLang="en-US" dirty="0"/>
              <a:t>	Binary Data Repository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kumimoji="0" lang="en-US" altLang="en-US" b="1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D6D601-4329-D1F9-706F-94C1525BAB6A}"/>
              </a:ext>
            </a:extLst>
          </p:cNvPr>
          <p:cNvSpPr txBox="1"/>
          <p:nvPr/>
        </p:nvSpPr>
        <p:spPr>
          <a:xfrm>
            <a:off x="5937989" y="5616857"/>
            <a:ext cx="5358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…..Replace the Experienced with Trainees</a:t>
            </a:r>
            <a:endParaRPr lang="en-IN" sz="2400" i="1" dirty="0"/>
          </a:p>
        </p:txBody>
      </p:sp>
      <p:pic>
        <p:nvPicPr>
          <p:cNvPr id="6" name="Picture 5" descr="A cartoon of two people talking on a telephone&#10;&#10;Description automatically generated">
            <a:extLst>
              <a:ext uri="{FF2B5EF4-FFF2-40B4-BE49-F238E27FC236}">
                <a16:creationId xmlns:a16="http://schemas.microsoft.com/office/drawing/2014/main" id="{3FA3D1C5-AD63-ADDD-41C6-BE68A20F3D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19" y="2503852"/>
            <a:ext cx="3579676" cy="2974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54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5A1E78E-E985-552C-3100-1DF3A4507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19" y="841457"/>
            <a:ext cx="3484881" cy="883526"/>
          </a:xfrm>
        </p:spPr>
        <p:txBody>
          <a:bodyPr anchor="t">
            <a:normAutofit/>
          </a:bodyPr>
          <a:lstStyle/>
          <a:p>
            <a:r>
              <a:rPr lang="en-GB" sz="2600" dirty="0"/>
              <a:t>Interface Segregation Principle (ISP)</a:t>
            </a:r>
            <a:endParaRPr lang="en-IN" sz="2600" dirty="0"/>
          </a:p>
        </p:txBody>
      </p:sp>
      <p:pic>
        <p:nvPicPr>
          <p:cNvPr id="10" name="Picture 9" descr="A black background with orange wires and a red x&#10;&#10;Description automatically generated">
            <a:extLst>
              <a:ext uri="{FF2B5EF4-FFF2-40B4-BE49-F238E27FC236}">
                <a16:creationId xmlns:a16="http://schemas.microsoft.com/office/drawing/2014/main" id="{6E782C21-6EC5-CC50-02E2-1E6CE65890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4381" y="2686162"/>
            <a:ext cx="7621878" cy="2839149"/>
          </a:xfrm>
          <a:prstGeom prst="rect">
            <a:avLst/>
          </a:prstGeom>
          <a:noFill/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45BE3DC-8DCD-A1B6-3B7F-AFFA9C3F145F}"/>
              </a:ext>
            </a:extLst>
          </p:cNvPr>
          <p:cNvSpPr>
            <a:spLocks noGrp="1" noChangeArrowheads="1"/>
          </p:cNvSpPr>
          <p:nvPr>
            <p:ph idx="11"/>
          </p:nvPr>
        </p:nvSpPr>
        <p:spPr bwMode="auto">
          <a:xfrm>
            <a:off x="4736672" y="334505"/>
            <a:ext cx="7126715" cy="551318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Definition: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GB" altLang="en-US" b="0" i="0" u="none" strike="noStrike" cap="none" normalizeH="0" baseline="0" dirty="0">
                <a:ln>
                  <a:noFill/>
                </a:ln>
                <a:effectLst/>
              </a:rPr>
              <a:t>A client should not be forced to depend on interfaces it doesn't use. Instead of one large interface, split it into smaller, more specific interfaces.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kumimoji="0" lang="en-GB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Benefit: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GB" altLang="en-US" b="0" i="0" u="none" strike="noStrike" cap="none" normalizeH="0" baseline="0" dirty="0">
                <a:ln>
                  <a:noFill/>
                </a:ln>
                <a:effectLst/>
              </a:rPr>
              <a:t>Improves code flexibility and makes classes and services easier to maintain.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GB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GB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GB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Example: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GB" altLang="en-US" b="0" i="0" u="none" strike="noStrike" cap="none" normalizeH="0" baseline="0" dirty="0" err="1">
                <a:ln>
                  <a:noFill/>
                </a:ln>
                <a:effectLst/>
                <a:hlinkClick r:id="rId3"/>
              </a:rPr>
              <a:t>IPaymentService</a:t>
            </a:r>
            <a:r>
              <a:rPr kumimoji="0" lang="en-GB" altLang="en-US" b="0" i="0" u="none" strike="noStrike" cap="none" normalizeH="0" baseline="0" dirty="0">
                <a:ln>
                  <a:noFill/>
                </a:ln>
                <a:effectLst/>
              </a:rPr>
              <a:t> and </a:t>
            </a:r>
            <a:r>
              <a:rPr kumimoji="0" lang="en-GB" altLang="en-US" b="0" i="0" u="none" strike="noStrike" cap="none" normalizeH="0" baseline="0" dirty="0" err="1">
                <a:ln>
                  <a:noFill/>
                </a:ln>
                <a:effectLst/>
                <a:hlinkClick r:id="rId4"/>
              </a:rPr>
              <a:t>IShippingService</a:t>
            </a:r>
            <a:r>
              <a:rPr kumimoji="0" lang="en-GB" altLang="en-US" b="0" i="0" u="none" strike="noStrike" cap="none" normalizeH="0" baseline="0" dirty="0">
                <a:ln>
                  <a:noFill/>
                </a:ln>
                <a:effectLst/>
              </a:rPr>
              <a:t> interfaces instead of one large </a:t>
            </a:r>
            <a:r>
              <a:rPr kumimoji="0" lang="en-GB" altLang="en-US" b="0" i="0" u="none" strike="noStrike" cap="none" normalizeH="0" baseline="0" dirty="0" err="1">
                <a:ln>
                  <a:noFill/>
                </a:ln>
                <a:effectLst/>
              </a:rPr>
              <a:t>IECommerceService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56020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5A1E78E-E985-552C-3100-1DF3A4507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19" y="841457"/>
            <a:ext cx="3484881" cy="883526"/>
          </a:xfrm>
        </p:spPr>
        <p:txBody>
          <a:bodyPr anchor="t">
            <a:normAutofit fontScale="90000"/>
          </a:bodyPr>
          <a:lstStyle/>
          <a:p>
            <a:r>
              <a:rPr lang="en-GB" sz="2800" dirty="0"/>
              <a:t>Dependency Inversion Principle (DIP)</a:t>
            </a:r>
            <a:endParaRPr lang="en-IN" sz="26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45BE3DC-8DCD-A1B6-3B7F-AFFA9C3F145F}"/>
              </a:ext>
            </a:extLst>
          </p:cNvPr>
          <p:cNvSpPr>
            <a:spLocks noGrp="1" noChangeArrowheads="1"/>
          </p:cNvSpPr>
          <p:nvPr>
            <p:ph idx="11"/>
          </p:nvPr>
        </p:nvSpPr>
        <p:spPr bwMode="auto">
          <a:xfrm>
            <a:off x="4736672" y="334505"/>
            <a:ext cx="7126715" cy="551318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Definition:</a:t>
            </a:r>
          </a:p>
          <a:p>
            <a:pPr marL="0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GB" altLang="en-US" b="0" i="0" u="none" strike="noStrike" cap="none" normalizeH="0" baseline="0" dirty="0">
                <a:ln>
                  <a:noFill/>
                </a:ln>
                <a:effectLst/>
              </a:rPr>
              <a:t>High-level modules should not depend on low-level modules. Both should depend on abstractions (interfaces). This helps in decoupling the application components.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kumimoji="0" lang="en-GB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Benefit: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GB" altLang="en-US" b="0" i="0" u="none" strike="noStrike" cap="none" normalizeH="0" baseline="0" dirty="0">
                <a:ln>
                  <a:noFill/>
                </a:ln>
                <a:effectLst/>
              </a:rPr>
              <a:t>Reduces the coupling between components, improving testability and flexibility, making it easier to swap implementations without affecting other parts of the application.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GB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Example:</a:t>
            </a:r>
          </a:p>
          <a:p>
            <a:pPr marL="0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GB" altLang="en-US" dirty="0" err="1">
                <a:hlinkClick r:id="rId2"/>
              </a:rPr>
              <a:t>ProductsController</a:t>
            </a:r>
            <a:r>
              <a:rPr lang="en-GB" altLang="en-US" dirty="0"/>
              <a:t> – </a:t>
            </a:r>
            <a:r>
              <a:rPr lang="en-GB" altLang="en-US" dirty="0" err="1">
                <a:hlinkClick r:id="rId3"/>
              </a:rPr>
              <a:t>IProductService</a:t>
            </a:r>
            <a:r>
              <a:rPr lang="en-GB" altLang="en-US" dirty="0"/>
              <a:t> – </a:t>
            </a:r>
            <a:r>
              <a:rPr lang="en-GB" altLang="en-US" dirty="0" err="1">
                <a:hlinkClick r:id="rId4"/>
              </a:rPr>
              <a:t>ProductService</a:t>
            </a:r>
            <a:r>
              <a:rPr lang="en-GB" altLang="en-US" dirty="0"/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</p:txBody>
      </p:sp>
      <p:pic>
        <p:nvPicPr>
          <p:cNvPr id="4" name="Picture 3" descr="Close-up of electrical equipment and tools&#10;&#10;Description automatically generated">
            <a:extLst>
              <a:ext uri="{FF2B5EF4-FFF2-40B4-BE49-F238E27FC236}">
                <a16:creationId xmlns:a16="http://schemas.microsoft.com/office/drawing/2014/main" id="{16FB1E1A-B329-1A45-15D3-C2BE023D9C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3" y="2557288"/>
            <a:ext cx="4170728" cy="27445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9AABEA-F30D-3361-550A-5E49DA6703EF}"/>
              </a:ext>
            </a:extLst>
          </p:cNvPr>
          <p:cNvSpPr txBox="1"/>
          <p:nvPr/>
        </p:nvSpPr>
        <p:spPr>
          <a:xfrm>
            <a:off x="2883239" y="5554878"/>
            <a:ext cx="9142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…Would You Solder A Lamp Directly To The Electrical Wiring In The Wall?</a:t>
            </a:r>
            <a:endParaRPr lang="en-IN" sz="2400" i="1" dirty="0"/>
          </a:p>
        </p:txBody>
      </p:sp>
    </p:spTree>
    <p:extLst>
      <p:ext uri="{BB962C8B-B14F-4D97-AF65-F5344CB8AC3E}">
        <p14:creationId xmlns:p14="http://schemas.microsoft.com/office/powerpoint/2010/main" val="326584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FF7D4E0-B626-B829-C22B-F7633AA90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2651"/>
            <a:ext cx="10515600" cy="91244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THANK YOU</a:t>
            </a:r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10EBC3-FC48-8525-A1B8-08D84C429404}"/>
              </a:ext>
            </a:extLst>
          </p:cNvPr>
          <p:cNvSpPr txBox="1"/>
          <p:nvPr/>
        </p:nvSpPr>
        <p:spPr>
          <a:xfrm>
            <a:off x="4956377" y="4529988"/>
            <a:ext cx="2279247" cy="401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35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11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CONNECT WITH US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CC0B146-41E4-AE8A-0111-5DCD03D805F9}"/>
              </a:ext>
            </a:extLst>
          </p:cNvPr>
          <p:cNvGrpSpPr/>
          <p:nvPr/>
        </p:nvGrpSpPr>
        <p:grpSpPr>
          <a:xfrm>
            <a:off x="1491526" y="2331833"/>
            <a:ext cx="8878978" cy="1028443"/>
            <a:chOff x="1711625" y="2321673"/>
            <a:chExt cx="8878978" cy="102844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0C7CA8-CDC0-8A32-3F5D-54D4CA07612E}"/>
                </a:ext>
              </a:extLst>
            </p:cNvPr>
            <p:cNvSpPr txBox="1"/>
            <p:nvPr/>
          </p:nvSpPr>
          <p:spPr>
            <a:xfrm>
              <a:off x="1711625" y="2324194"/>
              <a:ext cx="3355323" cy="1025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spcAft>
                  <a:spcPts val="400"/>
                </a:spcAft>
              </a:pPr>
              <a:r>
                <a:rPr lang="en-IN" b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(844) 720-6678</a:t>
              </a:r>
            </a:p>
            <a:p>
              <a:pPr algn="r">
                <a:spcAft>
                  <a:spcPts val="400"/>
                </a:spcAft>
              </a:pPr>
              <a:r>
                <a:rPr lang="en-IN" b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info@simplifyhealthcare.com</a:t>
              </a:r>
            </a:p>
            <a:p>
              <a:pPr algn="r">
                <a:spcAft>
                  <a:spcPts val="400"/>
                </a:spcAft>
              </a:pPr>
              <a:r>
                <a:rPr lang="en-IN" b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simplifyhealthcare.com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B2E7442-400C-EA04-4607-A6D8DD3852FF}"/>
                </a:ext>
              </a:extLst>
            </p:cNvPr>
            <p:cNvSpPr txBox="1"/>
            <p:nvPr/>
          </p:nvSpPr>
          <p:spPr>
            <a:xfrm>
              <a:off x="5267389" y="2321673"/>
              <a:ext cx="5323214" cy="1005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800"/>
                </a:spcAft>
              </a:pPr>
              <a:r>
                <a:rPr lang="en-US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Simplify Healthcare</a:t>
              </a:r>
            </a:p>
            <a:p>
              <a:pPr>
                <a:spcAft>
                  <a:spcPts val="800"/>
                </a:spcAft>
              </a:pPr>
              <a:r>
                <a:rPr lang="en-IN" sz="1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U.S.: 600 N Commons Drive, Suite 110, Aurora, IL 60504</a:t>
              </a:r>
            </a:p>
            <a:p>
              <a:pPr>
                <a:spcAft>
                  <a:spcPts val="800"/>
                </a:spcAft>
              </a:pPr>
              <a:r>
                <a:rPr lang="en-US" sz="1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India: </a:t>
              </a:r>
              <a:r>
                <a:rPr lang="en-GB" sz="1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401/402, 4th Floor, Pentagon P-2, Magarpatta City, Pune 411013</a:t>
              </a:r>
              <a:endParaRPr lang="en-IN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61691AC-D100-9075-DC70-15B10995928C}"/>
                </a:ext>
              </a:extLst>
            </p:cNvPr>
            <p:cNvCxnSpPr>
              <a:cxnSpLocks/>
            </p:cNvCxnSpPr>
            <p:nvPr/>
          </p:nvCxnSpPr>
          <p:spPr>
            <a:xfrm>
              <a:off x="5175442" y="2417954"/>
              <a:ext cx="0" cy="83578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DE45BCF-F5CC-87C4-9036-C7D0CA651C1F}"/>
              </a:ext>
            </a:extLst>
          </p:cNvPr>
          <p:cNvGrpSpPr/>
          <p:nvPr/>
        </p:nvGrpSpPr>
        <p:grpSpPr>
          <a:xfrm>
            <a:off x="2547387" y="5075409"/>
            <a:ext cx="7214187" cy="460858"/>
            <a:chOff x="2547387" y="5075409"/>
            <a:chExt cx="7214187" cy="46085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70CE78F-75C0-8E70-6153-1DAA2148033C}"/>
                </a:ext>
              </a:extLst>
            </p:cNvPr>
            <p:cNvGrpSpPr/>
            <p:nvPr/>
          </p:nvGrpSpPr>
          <p:grpSpPr>
            <a:xfrm>
              <a:off x="4697757" y="5075409"/>
              <a:ext cx="1394706" cy="460858"/>
              <a:chOff x="4443635" y="5075409"/>
              <a:chExt cx="1394706" cy="460858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AA0581DD-084E-EBE9-F3BC-5A8A59F8EA14}"/>
                  </a:ext>
                </a:extLst>
              </p:cNvPr>
              <p:cNvGrpSpPr/>
              <p:nvPr/>
            </p:nvGrpSpPr>
            <p:grpSpPr>
              <a:xfrm>
                <a:off x="4443635" y="5075409"/>
                <a:ext cx="460858" cy="460858"/>
                <a:chOff x="4451255" y="5075409"/>
                <a:chExt cx="460858" cy="460858"/>
              </a:xfrm>
            </p:grpSpPr>
            <p:sp>
              <p:nvSpPr>
                <p:cNvPr id="33" name="Oval 32">
                  <a:hlinkClick r:id="rId2"/>
                  <a:extLst>
                    <a:ext uri="{FF2B5EF4-FFF2-40B4-BE49-F238E27FC236}">
                      <a16:creationId xmlns:a16="http://schemas.microsoft.com/office/drawing/2014/main" id="{EF18A42C-AF9F-716B-D271-C792B0243435}"/>
                    </a:ext>
                  </a:extLst>
                </p:cNvPr>
                <p:cNvSpPr/>
                <p:nvPr/>
              </p:nvSpPr>
              <p:spPr>
                <a:xfrm>
                  <a:off x="4451255" y="5075409"/>
                  <a:ext cx="460858" cy="460858"/>
                </a:xfrm>
                <a:prstGeom prst="ellipse">
                  <a:avLst/>
                </a:prstGeom>
                <a:solidFill>
                  <a:srgbClr val="119578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34" name="Graphic 33">
                  <a:hlinkClick r:id="rId2"/>
                  <a:extLst>
                    <a:ext uri="{FF2B5EF4-FFF2-40B4-BE49-F238E27FC236}">
                      <a16:creationId xmlns:a16="http://schemas.microsoft.com/office/drawing/2014/main" id="{F18A5029-3794-C8D5-84A9-2C762DFEF9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34418" y="5208173"/>
                  <a:ext cx="294532" cy="201662"/>
                </a:xfrm>
                <a:prstGeom prst="rect">
                  <a:avLst/>
                </a:prstGeom>
              </p:spPr>
            </p:pic>
          </p:grpSp>
          <p:sp>
            <p:nvSpPr>
              <p:cNvPr id="31" name="TextBox 30">
                <a:hlinkClick r:id="rId2"/>
                <a:extLst>
                  <a:ext uri="{FF2B5EF4-FFF2-40B4-BE49-F238E27FC236}">
                    <a16:creationId xmlns:a16="http://schemas.microsoft.com/office/drawing/2014/main" id="{72101909-1AE5-A27B-4663-5A64475E0A05}"/>
                  </a:ext>
                </a:extLst>
              </p:cNvPr>
              <p:cNvSpPr txBox="1"/>
              <p:nvPr/>
            </p:nvSpPr>
            <p:spPr>
              <a:xfrm>
                <a:off x="4896768" y="5133015"/>
                <a:ext cx="94157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000000"/>
                    </a:solidFill>
                  </a:rPr>
                  <a:t>YouTube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43A3474-09E4-FCD2-72AF-4FBC2260E5DC}"/>
                </a:ext>
              </a:extLst>
            </p:cNvPr>
            <p:cNvGrpSpPr/>
            <p:nvPr/>
          </p:nvGrpSpPr>
          <p:grpSpPr>
            <a:xfrm>
              <a:off x="8251034" y="5075409"/>
              <a:ext cx="1510540" cy="460858"/>
              <a:chOff x="8178165" y="5075409"/>
              <a:chExt cx="1510540" cy="460858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F86CAB8E-12F3-81D9-2140-4F24505E3460}"/>
                  </a:ext>
                </a:extLst>
              </p:cNvPr>
              <p:cNvGrpSpPr/>
              <p:nvPr/>
            </p:nvGrpSpPr>
            <p:grpSpPr>
              <a:xfrm>
                <a:off x="8178165" y="5075409"/>
                <a:ext cx="460858" cy="460858"/>
                <a:chOff x="8178165" y="5075409"/>
                <a:chExt cx="460858" cy="460858"/>
              </a:xfrm>
            </p:grpSpPr>
            <p:sp>
              <p:nvSpPr>
                <p:cNvPr id="28" name="Oval 27">
                  <a:hlinkClick r:id="rId5"/>
                  <a:extLst>
                    <a:ext uri="{FF2B5EF4-FFF2-40B4-BE49-F238E27FC236}">
                      <a16:creationId xmlns:a16="http://schemas.microsoft.com/office/drawing/2014/main" id="{BD9662ED-F888-7E04-C7E9-C88762D9442A}"/>
                    </a:ext>
                  </a:extLst>
                </p:cNvPr>
                <p:cNvSpPr/>
                <p:nvPr/>
              </p:nvSpPr>
              <p:spPr>
                <a:xfrm>
                  <a:off x="8178165" y="5075409"/>
                  <a:ext cx="460858" cy="460858"/>
                </a:xfrm>
                <a:prstGeom prst="ellipse">
                  <a:avLst/>
                </a:prstGeom>
                <a:solidFill>
                  <a:srgbClr val="119578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29" name="Graphic 28">
                  <a:hlinkClick r:id="rId5"/>
                  <a:extLst>
                    <a:ext uri="{FF2B5EF4-FFF2-40B4-BE49-F238E27FC236}">
                      <a16:creationId xmlns:a16="http://schemas.microsoft.com/office/drawing/2014/main" id="{4A1461AF-75E2-CBA6-B646-75908A51D4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81444" y="5178688"/>
                  <a:ext cx="254300" cy="254300"/>
                </a:xfrm>
                <a:prstGeom prst="rect">
                  <a:avLst/>
                </a:prstGeom>
              </p:spPr>
            </p:pic>
          </p:grpSp>
          <p:sp>
            <p:nvSpPr>
              <p:cNvPr id="26" name="TextBox 25">
                <a:hlinkClick r:id="rId5"/>
                <a:extLst>
                  <a:ext uri="{FF2B5EF4-FFF2-40B4-BE49-F238E27FC236}">
                    <a16:creationId xmlns:a16="http://schemas.microsoft.com/office/drawing/2014/main" id="{C284126F-FA88-748E-2D0C-50D0423C464C}"/>
                  </a:ext>
                </a:extLst>
              </p:cNvPr>
              <p:cNvSpPr txBox="1"/>
              <p:nvPr/>
            </p:nvSpPr>
            <p:spPr>
              <a:xfrm>
                <a:off x="8607488" y="5136561"/>
                <a:ext cx="108121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000000"/>
                    </a:solidFill>
                  </a:rPr>
                  <a:t>Instagram 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E88A10D-D244-9F93-7D75-C77ADA8E6BC3}"/>
                </a:ext>
              </a:extLst>
            </p:cNvPr>
            <p:cNvGrpSpPr/>
            <p:nvPr/>
          </p:nvGrpSpPr>
          <p:grpSpPr>
            <a:xfrm>
              <a:off x="2547387" y="5075409"/>
              <a:ext cx="1417630" cy="460858"/>
              <a:chOff x="2520238" y="5075409"/>
              <a:chExt cx="1417630" cy="460858"/>
            </a:xfrm>
          </p:grpSpPr>
          <p:sp>
            <p:nvSpPr>
              <p:cNvPr id="18" name="TextBox 17">
                <a:hlinkClick r:id="rId8"/>
                <a:extLst>
                  <a:ext uri="{FF2B5EF4-FFF2-40B4-BE49-F238E27FC236}">
                    <a16:creationId xmlns:a16="http://schemas.microsoft.com/office/drawing/2014/main" id="{8A18A35F-C0FE-65BB-3EE7-49CE159FA8B4}"/>
                  </a:ext>
                </a:extLst>
              </p:cNvPr>
              <p:cNvSpPr txBox="1"/>
              <p:nvPr/>
            </p:nvSpPr>
            <p:spPr>
              <a:xfrm>
                <a:off x="2913078" y="5136561"/>
                <a:ext cx="102479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i="0" dirty="0">
                    <a:solidFill>
                      <a:srgbClr val="000000"/>
                    </a:solidFill>
                    <a:effectLst/>
                  </a:rPr>
                  <a:t>LinkedIn</a:t>
                </a:r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0DA31B73-083F-6B90-12EF-26D85E4403EB}"/>
                  </a:ext>
                </a:extLst>
              </p:cNvPr>
              <p:cNvGrpSpPr/>
              <p:nvPr/>
            </p:nvGrpSpPr>
            <p:grpSpPr>
              <a:xfrm>
                <a:off x="2520238" y="5075409"/>
                <a:ext cx="460858" cy="460858"/>
                <a:chOff x="2504998" y="5075409"/>
                <a:chExt cx="460858" cy="460858"/>
              </a:xfrm>
            </p:grpSpPr>
            <p:sp>
              <p:nvSpPr>
                <p:cNvPr id="21" name="Oval 20">
                  <a:hlinkClick r:id="rId8"/>
                  <a:extLst>
                    <a:ext uri="{FF2B5EF4-FFF2-40B4-BE49-F238E27FC236}">
                      <a16:creationId xmlns:a16="http://schemas.microsoft.com/office/drawing/2014/main" id="{071444CA-C176-932B-C0A4-9E9988268F89}"/>
                    </a:ext>
                  </a:extLst>
                </p:cNvPr>
                <p:cNvSpPr/>
                <p:nvPr/>
              </p:nvSpPr>
              <p:spPr>
                <a:xfrm>
                  <a:off x="2504998" y="5075409"/>
                  <a:ext cx="460858" cy="460858"/>
                </a:xfrm>
                <a:prstGeom prst="ellipse">
                  <a:avLst/>
                </a:prstGeom>
                <a:solidFill>
                  <a:srgbClr val="119578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24" name="Graphic 23">
                  <a:hlinkClick r:id="rId8"/>
                  <a:extLst>
                    <a:ext uri="{FF2B5EF4-FFF2-40B4-BE49-F238E27FC236}">
                      <a16:creationId xmlns:a16="http://schemas.microsoft.com/office/drawing/2014/main" id="{29E1AE86-E429-1736-B3A3-5293F29C50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20737" y="5187606"/>
                  <a:ext cx="240372" cy="2364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44DE154-2569-0A4D-5033-CC20050814D0}"/>
                </a:ext>
              </a:extLst>
            </p:cNvPr>
            <p:cNvGrpSpPr/>
            <p:nvPr/>
          </p:nvGrpSpPr>
          <p:grpSpPr>
            <a:xfrm>
              <a:off x="6825203" y="5075409"/>
              <a:ext cx="693090" cy="460858"/>
              <a:chOff x="6359412" y="5075409"/>
              <a:chExt cx="693090" cy="460858"/>
            </a:xfrm>
          </p:grpSpPr>
          <p:sp>
            <p:nvSpPr>
              <p:cNvPr id="12" name="TextBox 11">
                <a:hlinkClick r:id="rId11"/>
                <a:extLst>
                  <a:ext uri="{FF2B5EF4-FFF2-40B4-BE49-F238E27FC236}">
                    <a16:creationId xmlns:a16="http://schemas.microsoft.com/office/drawing/2014/main" id="{DC8BDB5E-EC6E-42E5-4E20-E1A5A89DA42A}"/>
                  </a:ext>
                </a:extLst>
              </p:cNvPr>
              <p:cNvSpPr txBox="1"/>
              <p:nvPr/>
            </p:nvSpPr>
            <p:spPr>
              <a:xfrm>
                <a:off x="6792028" y="5136561"/>
                <a:ext cx="26047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b="1" dirty="0">
                    <a:solidFill>
                      <a:srgbClr val="000000"/>
                    </a:solidFill>
                  </a:rPr>
                  <a:t>X</a:t>
                </a: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BC03663-D26D-7D40-9BB0-4C99B2BDA9C5}"/>
                  </a:ext>
                </a:extLst>
              </p:cNvPr>
              <p:cNvGrpSpPr/>
              <p:nvPr/>
            </p:nvGrpSpPr>
            <p:grpSpPr>
              <a:xfrm>
                <a:off x="6359412" y="5075409"/>
                <a:ext cx="460858" cy="460858"/>
                <a:chOff x="6369572" y="5075409"/>
                <a:chExt cx="460858" cy="460858"/>
              </a:xfrm>
            </p:grpSpPr>
            <p:sp>
              <p:nvSpPr>
                <p:cNvPr id="15" name="Oval 14">
                  <a:hlinkClick r:id="rId11"/>
                  <a:extLst>
                    <a:ext uri="{FF2B5EF4-FFF2-40B4-BE49-F238E27FC236}">
                      <a16:creationId xmlns:a16="http://schemas.microsoft.com/office/drawing/2014/main" id="{131673FD-2F53-0A6C-4083-475B35D7C9B3}"/>
                    </a:ext>
                  </a:extLst>
                </p:cNvPr>
                <p:cNvSpPr/>
                <p:nvPr/>
              </p:nvSpPr>
              <p:spPr>
                <a:xfrm>
                  <a:off x="6369572" y="5075409"/>
                  <a:ext cx="460858" cy="460858"/>
                </a:xfrm>
                <a:prstGeom prst="ellipse">
                  <a:avLst/>
                </a:prstGeom>
                <a:solidFill>
                  <a:srgbClr val="119578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17" name="Graphic 16">
                  <a:hlinkClick r:id="rId11"/>
                  <a:extLst>
                    <a:ext uri="{FF2B5EF4-FFF2-40B4-BE49-F238E27FC236}">
                      <a16:creationId xmlns:a16="http://schemas.microsoft.com/office/drawing/2014/main" id="{21BAD192-E587-2C7E-C2A9-51B75F8E66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69764" y="5184342"/>
                  <a:ext cx="260474" cy="242993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794135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3_Simplify-Healthcare-EXTERNAL-2020%20%5bNEW%5d">
  <a:themeElements>
    <a:clrScheme name="Custom 3">
      <a:dk1>
        <a:srgbClr val="013668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E456A67E-F849-432F-ADEF-C503FB0DE445}"/>
    </a:ext>
  </a:extLst>
</a:theme>
</file>

<file path=ppt/theme/theme10.xml><?xml version="1.0" encoding="utf-8"?>
<a:theme xmlns:a="http://schemas.openxmlformats.org/drawingml/2006/main" name="Experience1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1D4FDC96-7D63-444B-B63C-EDD22D3B4BEE}"/>
    </a:ext>
  </a:extLst>
</a:theme>
</file>

<file path=ppt/theme/theme11.xml><?xml version="1.0" encoding="utf-8"?>
<a:theme xmlns:a="http://schemas.openxmlformats.org/drawingml/2006/main" name="Claims1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E2DEEF2F-3299-468A-83FA-145F686757F0}"/>
    </a:ext>
  </a:extLst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F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EB9D1D98-97CB-4B71-96A5-EE0EA728875C}"/>
    </a:ext>
  </a:extLst>
</a:theme>
</file>

<file path=ppt/theme/theme3.xml><?xml version="1.0" encoding="utf-8"?>
<a:theme xmlns:a="http://schemas.openxmlformats.org/drawingml/2006/main" name="Benefits1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3CF6CD24-9E8D-45A4-829A-E51B98EDA912}"/>
    </a:ext>
  </a:extLst>
</a:theme>
</file>

<file path=ppt/theme/theme4.xml><?xml version="1.0" encoding="utf-8"?>
<a:theme xmlns:a="http://schemas.openxmlformats.org/drawingml/2006/main" name="Benefits1.ACA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92FDCB44-7444-46A6-B49E-0132A230A1E1}"/>
    </a:ext>
  </a:extLst>
</a:theme>
</file>

<file path=ppt/theme/theme5.xml><?xml version="1.0" encoding="utf-8"?>
<a:theme xmlns:a="http://schemas.openxmlformats.org/drawingml/2006/main" name="Benefits1.Group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F199B65F-52C6-477F-931D-D78656A1955C}"/>
    </a:ext>
  </a:extLst>
</a:theme>
</file>

<file path=ppt/theme/theme6.xml><?xml version="1.0" encoding="utf-8"?>
<a:theme xmlns:a="http://schemas.openxmlformats.org/drawingml/2006/main" name="Benefits1.Medicare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7588A152-B16D-4702-8602-19973E1B3235}"/>
    </a:ext>
  </a:extLst>
</a:theme>
</file>

<file path=ppt/theme/theme7.xml><?xml version="1.0" encoding="utf-8"?>
<a:theme xmlns:a="http://schemas.openxmlformats.org/drawingml/2006/main" name="Benefits1.Medicaid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DE463613-51F8-43C4-862D-BD29D8F2550D}"/>
    </a:ext>
  </a:extLst>
</a:theme>
</file>

<file path=ppt/theme/theme8.xml><?xml version="1.0" encoding="utf-8"?>
<a:theme xmlns:a="http://schemas.openxmlformats.org/drawingml/2006/main" name="Provider1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F2AAA809-DA02-473F-8E50-D8072AF1C24B}"/>
    </a:ext>
  </a:extLst>
</a:theme>
</file>

<file path=ppt/theme/theme9.xml><?xml version="1.0" encoding="utf-8"?>
<a:theme xmlns:a="http://schemas.openxmlformats.org/drawingml/2006/main" name="Service1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A1A2D385-1370-4DED-A1A7-7B796A32EC0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6a084d4-cf1b-4c86-ae92-4b697fc1b65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2397DBF0B85143BC9F69C42A3A46D7" ma:contentTypeVersion="6" ma:contentTypeDescription="Create a new document." ma:contentTypeScope="" ma:versionID="84bb147254bfea1bb72d9fc855ffcbb2">
  <xsd:schema xmlns:xsd="http://www.w3.org/2001/XMLSchema" xmlns:xs="http://www.w3.org/2001/XMLSchema" xmlns:p="http://schemas.microsoft.com/office/2006/metadata/properties" xmlns:ns3="26a084d4-cf1b-4c86-ae92-4b697fc1b652" targetNamespace="http://schemas.microsoft.com/office/2006/metadata/properties" ma:root="true" ma:fieldsID="2f42e33d0e46d1c203ab8ca1b0ca286f" ns3:_="">
    <xsd:import namespace="26a084d4-cf1b-4c86-ae92-4b697fc1b652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_activity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a084d4-cf1b-4c86-ae92-4b697fc1b652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9" nillable="true" ma:displayName="_activity" ma:hidden="true" ma:internalName="_activity">
      <xsd:simpleType>
        <xsd:restriction base="dms:Note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2B5430-F9DC-4C21-8E6E-29516430486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545A13-B5D3-4572-A539-F7864BA665FD}">
  <ds:schemaRefs>
    <ds:schemaRef ds:uri="http://purl.org/dc/dcmitype/"/>
    <ds:schemaRef ds:uri="http://purl.org/dc/elements/1.1/"/>
    <ds:schemaRef ds:uri="26a084d4-cf1b-4c86-ae92-4b697fc1b652"/>
    <ds:schemaRef ds:uri="http://www.w3.org/XML/1998/namespace"/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277E672F-EEB1-45F2-A3DD-DEA99C2ED2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6a084d4-cf1b-4c86-ae92-4b697fc1b6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658</TotalTime>
  <Words>595</Words>
  <Application>Microsoft Office PowerPoint</Application>
  <PresentationFormat>Widescreen</PresentationFormat>
  <Paragraphs>87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9</vt:i4>
      </vt:variant>
    </vt:vector>
  </HeadingPairs>
  <TitlesOfParts>
    <vt:vector size="26" baseType="lpstr">
      <vt:lpstr>Arial</vt:lpstr>
      <vt:lpstr>Bahnschrift SemiBold</vt:lpstr>
      <vt:lpstr>Calibri</vt:lpstr>
      <vt:lpstr>Courier New</vt:lpstr>
      <vt:lpstr>Roboto Slab</vt:lpstr>
      <vt:lpstr>Wingdings</vt:lpstr>
      <vt:lpstr>3_Simplify-Healthcare-EXTERNAL-2020%20%5bNEW%5d</vt:lpstr>
      <vt:lpstr>SAF</vt:lpstr>
      <vt:lpstr>Benefits1</vt:lpstr>
      <vt:lpstr>Benefits1.ACA</vt:lpstr>
      <vt:lpstr>Benefits1.Group</vt:lpstr>
      <vt:lpstr>Benefits1.Medicare</vt:lpstr>
      <vt:lpstr>Benefits1.Medicaid</vt:lpstr>
      <vt:lpstr>Provider1</vt:lpstr>
      <vt:lpstr>Service1</vt:lpstr>
      <vt:lpstr>Experience1</vt:lpstr>
      <vt:lpstr>Claims1</vt:lpstr>
      <vt:lpstr>SOLID Design Principles  Ruchita Amale</vt:lpstr>
      <vt:lpstr>Software Design Principles</vt:lpstr>
      <vt:lpstr>PowerPoint Presentation</vt:lpstr>
      <vt:lpstr>Single Responsibility Principle</vt:lpstr>
      <vt:lpstr>Open For Extension / Closed For Modification</vt:lpstr>
      <vt:lpstr>Liskov Substitution Principle (LSP)</vt:lpstr>
      <vt:lpstr>Interface Segregation Principle (ISP)</vt:lpstr>
      <vt:lpstr>Dependency Inversion Principle (DIP)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Prajapati Raskar</dc:creator>
  <cp:lastModifiedBy>Ruchita Amale</cp:lastModifiedBy>
  <cp:revision>12</cp:revision>
  <dcterms:created xsi:type="dcterms:W3CDTF">2023-05-23T13:26:39Z</dcterms:created>
  <dcterms:modified xsi:type="dcterms:W3CDTF">2024-12-12T09:22:46Z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0x010100BA2397DBF0B85143BC9F69C42A3A46D7</vt:lpwstr>
  </property>
  <property fmtid="{D5CDD505-2E9C-101B-9397-08002B2CF9AE}" pid="3" name="AuthorIds_UIVersion_512">
    <vt:lpwstr>6</vt:lpwstr>
  </property>
  <property fmtid="{D5CDD505-2E9C-101B-9397-08002B2CF9AE}" pid="4" name="AuthorIds_UIVersion_1024">
    <vt:lpwstr>6</vt:lpwstr>
  </property>
  <property fmtid="{D5CDD505-2E9C-101B-9397-08002B2CF9AE}" pid="5" name="MediaServiceImageTags">
    <vt:lpwstr/>
  </property>
</Properties>
</file>