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4"/>
  </p:notesMasterIdLst>
  <p:handoutMasterIdLst>
    <p:handoutMasterId r:id="rId25"/>
  </p:handoutMasterIdLst>
  <p:sldIdLst>
    <p:sldId id="664" r:id="rId15"/>
    <p:sldId id="665" r:id="rId16"/>
    <p:sldId id="780" r:id="rId17"/>
    <p:sldId id="787" r:id="rId18"/>
    <p:sldId id="667" r:id="rId19"/>
    <p:sldId id="788" r:id="rId20"/>
    <p:sldId id="786" r:id="rId21"/>
    <p:sldId id="784" r:id="rId22"/>
    <p:sldId id="6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93D67-A594-4376-3DF9-84E5978BA104}" v="97" dt="2024-12-11T02:53:5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-19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Patil1" userId="S::swapnil.patil1@simplifyhealthcare.com::9cb9b05a-3b3e-4348-8a03-3a915a580bf5" providerId="AD" clId="Web-{C4393D67-A594-4376-3DF9-84E5978BA104}"/>
    <pc:docChg chg="addSld modSld">
      <pc:chgData name="Swapnil Patil1" userId="S::swapnil.patil1@simplifyhealthcare.com::9cb9b05a-3b3e-4348-8a03-3a915a580bf5" providerId="AD" clId="Web-{C4393D67-A594-4376-3DF9-84E5978BA104}" dt="2024-12-11T02:53:50.316" v="65" actId="20577"/>
      <pc:docMkLst>
        <pc:docMk/>
      </pc:docMkLst>
      <pc:sldChg chg="addSp delSp modSp add replId">
        <pc:chgData name="Swapnil Patil1" userId="S::swapnil.patil1@simplifyhealthcare.com::9cb9b05a-3b3e-4348-8a03-3a915a580bf5" providerId="AD" clId="Web-{C4393D67-A594-4376-3DF9-84E5978BA104}" dt="2024-12-11T02:53:50.316" v="65" actId="20577"/>
        <pc:sldMkLst>
          <pc:docMk/>
          <pc:sldMk cId="3717318935" sldId="788"/>
        </pc:sldMkLst>
        <pc:spChg chg="mod">
          <ac:chgData name="Swapnil Patil1" userId="S::swapnil.patil1@simplifyhealthcare.com::9cb9b05a-3b3e-4348-8a03-3a915a580bf5" providerId="AD" clId="Web-{C4393D67-A594-4376-3DF9-84E5978BA104}" dt="2024-12-11T02:53:50.316" v="65" actId="20577"/>
          <ac:spMkLst>
            <pc:docMk/>
            <pc:sldMk cId="3717318935" sldId="788"/>
            <ac:spMk id="7" creationId="{BD618E0E-4DFD-93AA-0580-F15609138016}"/>
          </ac:spMkLst>
        </pc:spChg>
        <pc:spChg chg="mod">
          <ac:chgData name="Swapnil Patil1" userId="S::swapnil.patil1@simplifyhealthcare.com::9cb9b05a-3b3e-4348-8a03-3a915a580bf5" providerId="AD" clId="Web-{C4393D67-A594-4376-3DF9-84E5978BA104}" dt="2024-12-11T02:49:37.338" v="11" actId="20577"/>
          <ac:spMkLst>
            <pc:docMk/>
            <pc:sldMk cId="3717318935" sldId="788"/>
            <ac:spMk id="10" creationId="{D3600EEA-E039-E604-796B-9D43D5AD1FF3}"/>
          </ac:spMkLst>
        </pc:spChg>
        <pc:picChg chg="del">
          <ac:chgData name="Swapnil Patil1" userId="S::swapnil.patil1@simplifyhealthcare.com::9cb9b05a-3b3e-4348-8a03-3a915a580bf5" providerId="AD" clId="Web-{C4393D67-A594-4376-3DF9-84E5978BA104}" dt="2024-12-11T02:49:45.432" v="12"/>
          <ac:picMkLst>
            <pc:docMk/>
            <pc:sldMk cId="3717318935" sldId="788"/>
            <ac:picMk id="2" creationId="{459396F0-912D-5462-0B07-BE520B28517C}"/>
          </ac:picMkLst>
        </pc:picChg>
        <pc:picChg chg="add mod">
          <ac:chgData name="Swapnil Patil1" userId="S::swapnil.patil1@simplifyhealthcare.com::9cb9b05a-3b3e-4348-8a03-3a915a580bf5" providerId="AD" clId="Web-{C4393D67-A594-4376-3DF9-84E5978BA104}" dt="2024-12-11T02:50:07.668" v="19" actId="14100"/>
          <ac:picMkLst>
            <pc:docMk/>
            <pc:sldMk cId="3717318935" sldId="788"/>
            <ac:picMk id="3" creationId="{D170804F-509D-02ED-99E1-0AF49806F7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0.svg"/><Relationship Id="rId3" Type="http://schemas.openxmlformats.org/officeDocument/2006/relationships/image" Target="../media/image33.pn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13" y="1646773"/>
            <a:ext cx="5753431" cy="3011431"/>
          </a:xfrm>
        </p:spPr>
        <p:txBody>
          <a:bodyPr/>
          <a:lstStyle/>
          <a:p>
            <a:r>
              <a:rPr lang="en-GB" dirty="0"/>
              <a:t>Iterator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99977-D131-89EF-DB8C-9651CA4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586154"/>
            <a:ext cx="11488615" cy="1698787"/>
          </a:xfrm>
        </p:spPr>
        <p:txBody>
          <a:bodyPr>
            <a:normAutofit/>
          </a:bodyPr>
          <a:lstStyle/>
          <a:p>
            <a:r>
              <a:rPr lang="en-GB" sz="3200" b="1" i="0" dirty="0">
                <a:effectLst/>
                <a:latin typeface="PT Sans" panose="020F0502020204030204" pitchFamily="34" charset="0"/>
              </a:rPr>
              <a:t>Iterator is a behavioural design pattern that lets you traverse elements of a collection without exposing its underlying representation (list, stack, tree, etc.).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51B2F1-849A-85E5-CEFB-189313D8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92" y="2284940"/>
            <a:ext cx="6135208" cy="38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69" y="555258"/>
            <a:ext cx="10980616" cy="632882"/>
          </a:xfrm>
        </p:spPr>
        <p:txBody>
          <a:bodyPr anchor="t">
            <a:normAutofit/>
          </a:bodyPr>
          <a:lstStyle/>
          <a:p>
            <a:r>
              <a:rPr lang="en-IN" dirty="0"/>
              <a:t>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A5F04-7929-D08E-AFCB-777E14F600EA}"/>
              </a:ext>
            </a:extLst>
          </p:cNvPr>
          <p:cNvSpPr txBox="1"/>
          <p:nvPr/>
        </p:nvSpPr>
        <p:spPr>
          <a:xfrm>
            <a:off x="543168" y="1215355"/>
            <a:ext cx="11093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Traversing simple collections (e.g., lists) is straightforward, but complex structures (e.g., trees) require varied traversal methods (depth-first, breadth-first, etc.)</a:t>
            </a:r>
          </a:p>
          <a:p>
            <a:endParaRPr lang="en-GB" dirty="0"/>
          </a:p>
          <a:p>
            <a:r>
              <a:rPr lang="en-GB" dirty="0"/>
              <a:t>- Adding traversal algorithms to collections blurs their primary role of data storage.</a:t>
            </a:r>
          </a:p>
          <a:p>
            <a:endParaRPr lang="en-GB" dirty="0"/>
          </a:p>
          <a:p>
            <a:r>
              <a:rPr lang="en-GB" dirty="0"/>
              <a:t>- Client code becomes tightly coupled to specific collection implementations, limiting flexibility and reuse.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D29FA-B07E-C139-87D8-E1A08A9C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8" y="3546065"/>
            <a:ext cx="57150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D90C0-F7CB-2477-322E-D886107DBB48}"/>
              </a:ext>
            </a:extLst>
          </p:cNvPr>
          <p:cNvSpPr txBox="1"/>
          <p:nvPr/>
        </p:nvSpPr>
        <p:spPr>
          <a:xfrm>
            <a:off x="3368431" y="5211208"/>
            <a:ext cx="5983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69" y="555258"/>
            <a:ext cx="10980616" cy="632882"/>
          </a:xfrm>
        </p:spPr>
        <p:txBody>
          <a:bodyPr anchor="t">
            <a:normAutofit/>
          </a:bodyPr>
          <a:lstStyle/>
          <a:p>
            <a:r>
              <a:rPr lang="en-IN" dirty="0"/>
              <a:t>Real-World Analogy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A5F04-7929-D08E-AFCB-777E14F600EA}"/>
              </a:ext>
            </a:extLst>
          </p:cNvPr>
          <p:cNvSpPr txBox="1"/>
          <p:nvPr/>
        </p:nvSpPr>
        <p:spPr>
          <a:xfrm>
            <a:off x="7436339" y="1692912"/>
            <a:ext cx="38764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 of these options</a:t>
            </a:r>
          </a:p>
          <a:p>
            <a:endParaRPr lang="en-GB" dirty="0"/>
          </a:p>
          <a:p>
            <a:r>
              <a:rPr lang="en-GB" dirty="0"/>
              <a:t>— the random directions born in your head, the smartphone navigator or the human guide</a:t>
            </a:r>
          </a:p>
          <a:p>
            <a:endParaRPr lang="en-GB" dirty="0"/>
          </a:p>
          <a:p>
            <a:r>
              <a:rPr lang="en-GB" dirty="0"/>
              <a:t>— act as iterators over the vast collection of sights and attractions located in Rome.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D90C0-F7CB-2477-322E-D886107DBB48}"/>
              </a:ext>
            </a:extLst>
          </p:cNvPr>
          <p:cNvSpPr txBox="1"/>
          <p:nvPr/>
        </p:nvSpPr>
        <p:spPr>
          <a:xfrm>
            <a:off x="3341080" y="4260708"/>
            <a:ext cx="1414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virtual guide app</a:t>
            </a: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50A71-5BC1-B5B6-519A-BC1B7ACA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1" y="1403208"/>
            <a:ext cx="6049107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8CD80-CA90-5C0E-B5A8-8E1AD1AD4493}"/>
              </a:ext>
            </a:extLst>
          </p:cNvPr>
          <p:cNvSpPr txBox="1"/>
          <p:nvPr/>
        </p:nvSpPr>
        <p:spPr>
          <a:xfrm>
            <a:off x="1867879" y="4242007"/>
            <a:ext cx="1344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Self-exploration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86A0B-FCE5-51B3-4EEC-B5E49507ABD4}"/>
              </a:ext>
            </a:extLst>
          </p:cNvPr>
          <p:cNvSpPr txBox="1"/>
          <p:nvPr/>
        </p:nvSpPr>
        <p:spPr>
          <a:xfrm>
            <a:off x="5040925" y="4278236"/>
            <a:ext cx="1055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 local guide 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A6C95-5859-F858-929F-73F1CA547BA2}"/>
              </a:ext>
            </a:extLst>
          </p:cNvPr>
          <p:cNvSpPr txBox="1"/>
          <p:nvPr/>
        </p:nvSpPr>
        <p:spPr>
          <a:xfrm>
            <a:off x="1867879" y="4814889"/>
            <a:ext cx="2758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Various ways to walk around Rome.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325C-B57C-F4E6-7942-410C57BB739A}"/>
              </a:ext>
            </a:extLst>
          </p:cNvPr>
          <p:cNvSpPr txBox="1"/>
          <p:nvPr/>
        </p:nvSpPr>
        <p:spPr>
          <a:xfrm>
            <a:off x="676033" y="4278235"/>
            <a:ext cx="992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A8A095"/>
                </a:solidFill>
                <a:effectLst/>
                <a:latin typeface="PT Sans" panose="020B0503020203020204" pitchFamily="34" charset="0"/>
              </a:rPr>
              <a:t>Colosseum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08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1" y="306414"/>
            <a:ext cx="5557736" cy="632882"/>
          </a:xfrm>
        </p:spPr>
        <p:txBody>
          <a:bodyPr>
            <a:normAutofit/>
          </a:bodyPr>
          <a:lstStyle/>
          <a:p>
            <a:r>
              <a:rPr lang="en-GB" dirty="0">
                <a:cs typeface="Roboto Slab" pitchFamily="2" charset="0"/>
              </a:rPr>
              <a:t>Structure of Iterator Pattern</a:t>
            </a:r>
            <a:endParaRPr lang="en-IN" dirty="0">
              <a:cs typeface="Roboto Slab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6713034" y="1498356"/>
            <a:ext cx="616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444444"/>
              </a:solidFill>
              <a:effectLst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396F0-912D-5462-0B07-BE520B28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1232632"/>
            <a:ext cx="4572000" cy="409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18E0E-4DFD-93AA-0580-F15609138016}"/>
              </a:ext>
            </a:extLst>
          </p:cNvPr>
          <p:cNvSpPr txBox="1"/>
          <p:nvPr/>
        </p:nvSpPr>
        <p:spPr>
          <a:xfrm>
            <a:off x="5551678" y="250093"/>
            <a:ext cx="64758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Iterator Interface: </a:t>
            </a:r>
          </a:p>
          <a:p>
            <a:pPr marL="285750" indent="-285750">
              <a:buFontTx/>
              <a:buChar char="-"/>
            </a:pPr>
            <a:r>
              <a:rPr lang="en-GB" dirty="0"/>
              <a:t>Declares methods for traversing a collection </a:t>
            </a:r>
          </a:p>
          <a:p>
            <a:pPr marL="285750" indent="-285750">
              <a:buFontTx/>
              <a:buChar char="-"/>
            </a:pPr>
            <a:r>
              <a:rPr lang="en-GB" dirty="0"/>
              <a:t>(e.g., next(), </a:t>
            </a:r>
            <a:r>
              <a:rPr lang="en-GB" dirty="0" err="1"/>
              <a:t>hasNext</a:t>
            </a:r>
            <a:r>
              <a:rPr lang="en-GB" dirty="0"/>
              <a:t>(), reset).</a:t>
            </a:r>
          </a:p>
          <a:p>
            <a:endParaRPr lang="en-GB" dirty="0"/>
          </a:p>
          <a:p>
            <a:r>
              <a:rPr lang="en-GB" b="1" dirty="0"/>
              <a:t>Concrete Iterator: </a:t>
            </a:r>
          </a:p>
          <a:p>
            <a:pPr marL="285750" indent="-285750">
              <a:buFontTx/>
              <a:buChar char="-"/>
            </a:pPr>
            <a:r>
              <a:rPr lang="en-GB" dirty="0"/>
              <a:t>Implements traversal logic for a specific collection. 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Tracks traversal progress independently, enabling multiple iterators to operate on the same collection.</a:t>
            </a:r>
          </a:p>
          <a:p>
            <a:endParaRPr lang="en-GB" dirty="0"/>
          </a:p>
          <a:p>
            <a:r>
              <a:rPr lang="en-GB" b="1" dirty="0"/>
              <a:t>Collection Interface: </a:t>
            </a:r>
          </a:p>
          <a:p>
            <a:pPr marL="285750" indent="-285750">
              <a:buFontTx/>
              <a:buChar char="-"/>
            </a:pPr>
            <a:r>
              <a:rPr lang="en-GB" dirty="0"/>
              <a:t>Declares methods for retrieving iterators. </a:t>
            </a:r>
          </a:p>
          <a:p>
            <a:pPr marL="285750" indent="-285750">
              <a:buFontTx/>
              <a:buChar char="-"/>
            </a:pPr>
            <a:r>
              <a:rPr lang="en-GB" dirty="0"/>
              <a:t>Methods return iterator interface types, ensuring compatibility with various iterator implementations.</a:t>
            </a:r>
          </a:p>
          <a:p>
            <a:endParaRPr lang="en-GB" dirty="0"/>
          </a:p>
          <a:p>
            <a:r>
              <a:rPr lang="en-GB" b="1" dirty="0"/>
              <a:t>Concrete Collection: 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Provides concrete iterators on request. </a:t>
            </a:r>
          </a:p>
          <a:p>
            <a:pPr marL="285750" indent="-285750">
              <a:buFontTx/>
              <a:buChar char="-"/>
            </a:pPr>
            <a:r>
              <a:rPr lang="en-GB" dirty="0"/>
              <a:t>Houses additional collection logic not central to the pattern. 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Client: </a:t>
            </a:r>
          </a:p>
          <a:p>
            <a:pPr marL="285750" indent="-285750">
              <a:buFontTx/>
              <a:buChar char="-"/>
            </a:pPr>
            <a:r>
              <a:rPr lang="en-GB" dirty="0"/>
              <a:t>Operates with collections and iterators through their interfaces.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Decouples client logic from specific iterator.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1" y="306414"/>
            <a:ext cx="5557736" cy="632882"/>
          </a:xfrm>
        </p:spPr>
        <p:txBody>
          <a:bodyPr>
            <a:normAutofit/>
          </a:bodyPr>
          <a:lstStyle/>
          <a:p>
            <a:r>
              <a:rPr lang="en-GB" dirty="0">
                <a:latin typeface="Roboto Slab"/>
                <a:ea typeface="Roboto Slab"/>
                <a:cs typeface="Roboto Slab"/>
              </a:rPr>
              <a:t>Pseudocode</a:t>
            </a:r>
            <a:endParaRPr lang="en-IN" dirty="0">
              <a:latin typeface="Roboto Slab"/>
              <a:ea typeface="Roboto Slab"/>
              <a:cs typeface="Roboto Slab"/>
            </a:endParaRPr>
          </a:p>
          <a:p>
            <a:endParaRPr lang="en-GB" dirty="0">
              <a:latin typeface="Roboto Slab"/>
              <a:ea typeface="Roboto Slab"/>
              <a:cs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6713034" y="1498356"/>
            <a:ext cx="616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444444"/>
              </a:solidFill>
              <a:effectLst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8E0E-4DFD-93AA-0580-F15609138016}"/>
              </a:ext>
            </a:extLst>
          </p:cNvPr>
          <p:cNvSpPr txBox="1"/>
          <p:nvPr/>
        </p:nvSpPr>
        <p:spPr>
          <a:xfrm>
            <a:off x="5551678" y="250093"/>
            <a:ext cx="6475832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/>
              <a:t>Purpose of Iterator Pattern: 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Allows traversal of a specialized collection (e.g., Facebook's social graph) through different iterators, providing flexibility in accessing data.</a:t>
            </a:r>
            <a:endParaRPr lang="en-US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b="1" dirty="0">
                <a:ea typeface="Calibri"/>
                <a:cs typeface="Calibri"/>
              </a:rPr>
              <a:t>Friends and Colleagues Iterators</a:t>
            </a:r>
            <a:r>
              <a:rPr lang="en-GB" b="1" dirty="0"/>
              <a:t>: </a:t>
            </a:r>
            <a:endParaRPr lang="en-GB" b="1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 dirty="0"/>
              <a:t>The friends iterator retrieves a profile's friends, while the colleagues iterator retrieves profiles of colleagues working in the same company, both abstracting away implementation details.</a:t>
            </a:r>
            <a:endParaRPr lang="en-GB" dirty="0">
              <a:ea typeface="Calibri"/>
              <a:cs typeface="Calibri"/>
            </a:endParaRPr>
          </a:p>
          <a:p>
            <a:endParaRPr lang="en-GB" dirty="0"/>
          </a:p>
          <a:p>
            <a:r>
              <a:rPr lang="en-GB" b="1" dirty="0"/>
              <a:t>Decoupled Client Code: </a:t>
            </a:r>
            <a:endParaRPr lang="en-GB" b="1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 dirty="0"/>
              <a:t>The client interacts with the collection and iterators through a common interface, avoiding dependency on specific classes or implementation details like authentication.</a:t>
            </a:r>
            <a:endParaRPr lang="en-GB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r>
              <a:rPr lang="en-GB" b="1" dirty="0"/>
              <a:t>Extensibility: </a:t>
            </a:r>
            <a:endParaRPr lang="en-GB" b="1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 dirty="0"/>
              <a:t>Adding a new social network requires implementing new collection and iterator classes without modifying existing client code.</a:t>
            </a:r>
            <a:endParaRPr lang="en-GB">
              <a:ea typeface="Calibri"/>
              <a:cs typeface="Calibri"/>
            </a:endParaRPr>
          </a:p>
          <a:p>
            <a:endParaRPr lang="en-GB" b="1" dirty="0">
              <a:ea typeface="Calibri"/>
              <a:cs typeface="Calibri"/>
            </a:endParaRPr>
          </a:p>
        </p:txBody>
      </p:sp>
      <p:pic>
        <p:nvPicPr>
          <p:cNvPr id="3" name="Picture 2" descr="Structure of the Iterator pattern example">
            <a:extLst>
              <a:ext uri="{FF2B5EF4-FFF2-40B4-BE49-F238E27FC236}">
                <a16:creationId xmlns:a16="http://schemas.microsoft.com/office/drawing/2014/main" id="{D170804F-509D-02ED-99E1-0AF49806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826942"/>
            <a:ext cx="4970319" cy="51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FC7B-E8F9-44EF-3B98-E24B83B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81254"/>
            <a:ext cx="11534776" cy="632882"/>
          </a:xfrm>
        </p:spPr>
        <p:txBody>
          <a:bodyPr/>
          <a:lstStyle/>
          <a:p>
            <a:r>
              <a:rPr lang="en-IN" dirty="0"/>
              <a:t> 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0055-4547-26C6-2D27-8B1B9B87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69" y="1602721"/>
            <a:ext cx="9769232" cy="4557584"/>
          </a:xfrm>
        </p:spPr>
        <p:txBody>
          <a:bodyPr/>
          <a:lstStyle/>
          <a:p>
            <a:r>
              <a:rPr lang="en-GB" dirty="0"/>
              <a:t>Use the Iterator pattern when your collection has a complex data structure under the hood, but you want to hide its complexity from clients.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Use the pattern to reduce duplication of the traversal code across your app.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Use the Iterator when you want your code to be able to traverse different data structures or when types of these structures are unknown beforehand.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3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438028"/>
            <a:ext cx="11378834" cy="63288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Pros and Cons of Iterator Pattern</a:t>
            </a:r>
            <a:br>
              <a:rPr lang="en-GB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732100" y="4141901"/>
            <a:ext cx="9177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Applying the pattern can be an overkill if your app only works with simple collections.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Using an iterator may be less efficient than going through elements of some specialized collections directly.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A46-96A5-143B-BFF2-40A1A23D9328}"/>
              </a:ext>
            </a:extLst>
          </p:cNvPr>
          <p:cNvSpPr txBox="1"/>
          <p:nvPr/>
        </p:nvSpPr>
        <p:spPr>
          <a:xfrm>
            <a:off x="732101" y="1515770"/>
            <a:ext cx="9177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Single Responsibility Principle </a:t>
            </a:r>
            <a:r>
              <a:rPr lang="en-GB" dirty="0"/>
              <a:t>- You can clean up the client code and the collections by extracting bulky traversal algorithms into separate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Open/Closed Principle </a:t>
            </a:r>
            <a:r>
              <a:rPr lang="en-GB" dirty="0"/>
              <a:t>- You can implement new types of collections and iterators and pass them to existing code without breaking anything.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 iterate over the same collection in parallel because each iterator object contains its own iteration state.</a:t>
            </a:r>
          </a:p>
        </p:txBody>
      </p:sp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81</TotalTime>
  <Words>507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Iterator Design Pattern</vt:lpstr>
      <vt:lpstr>Iterator is a behavioural design pattern that lets you traverse elements of a collection without exposing its underlying representation (list, stack, tree, etc.).</vt:lpstr>
      <vt:lpstr>Problem</vt:lpstr>
      <vt:lpstr>Real-World Analogy</vt:lpstr>
      <vt:lpstr>Structure of Iterator Pattern</vt:lpstr>
      <vt:lpstr>Pseudocode </vt:lpstr>
      <vt:lpstr> Applicability</vt:lpstr>
      <vt:lpstr>Pros and Cons of Iterator Pattern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Patil1</dc:creator>
  <cp:lastModifiedBy>Swapnil Patil1</cp:lastModifiedBy>
  <cp:revision>26</cp:revision>
  <dcterms:created xsi:type="dcterms:W3CDTF">2024-12-10T17:11:39Z</dcterms:created>
  <dcterms:modified xsi:type="dcterms:W3CDTF">2024-12-11T02:53:55Z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