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5" r:id="rId3"/>
    <p:sldId id="266" r:id="rId4"/>
    <p:sldId id="268" r:id="rId5"/>
    <p:sldId id="273" r:id="rId6"/>
    <p:sldId id="287" r:id="rId7"/>
    <p:sldId id="272" r:id="rId8"/>
    <p:sldId id="275" r:id="rId9"/>
    <p:sldId id="274" r:id="rId10"/>
    <p:sldId id="270" r:id="rId11"/>
    <p:sldId id="276" r:id="rId12"/>
    <p:sldId id="277" r:id="rId13"/>
    <p:sldId id="278" r:id="rId14"/>
    <p:sldId id="279" r:id="rId15"/>
    <p:sldId id="258" r:id="rId16"/>
    <p:sldId id="260" r:id="rId17"/>
    <p:sldId id="280" r:id="rId18"/>
    <p:sldId id="281" r:id="rId19"/>
    <p:sldId id="282" r:id="rId20"/>
    <p:sldId id="285" r:id="rId21"/>
    <p:sldId id="286" r:id="rId22"/>
    <p:sldId id="290" r:id="rId23"/>
    <p:sldId id="289"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5294" autoAdjust="0"/>
  </p:normalViewPr>
  <p:slideViewPr>
    <p:cSldViewPr snapToGrid="0">
      <p:cViewPr varScale="1">
        <p:scale>
          <a:sx n="73" d="100"/>
          <a:sy n="73" d="100"/>
        </p:scale>
        <p:origin x="540" y="72"/>
      </p:cViewPr>
      <p:guideLst/>
    </p:cSldViewPr>
  </p:slideViewPr>
  <p:outlineViewPr>
    <p:cViewPr>
      <p:scale>
        <a:sx n="33" d="100"/>
        <a:sy n="33" d="100"/>
      </p:scale>
      <p:origin x="0" y="-4740"/>
    </p:cViewPr>
  </p:outlineViewPr>
  <p:notesTextViewPr>
    <p:cViewPr>
      <p:scale>
        <a:sx n="1" d="1"/>
        <a:sy n="1" d="1"/>
      </p:scale>
      <p:origin x="0" y="0"/>
    </p:cViewPr>
  </p:notesTextViewPr>
  <p:sorterViewPr>
    <p:cViewPr>
      <p:scale>
        <a:sx n="100" d="100"/>
        <a:sy n="100" d="100"/>
      </p:scale>
      <p:origin x="0" y="-243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5747F-C2B6-48F4-B230-931F3251F6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D5D61AC-5259-40CD-8E60-C7A60C9E094C}" type="pres">
      <dgm:prSet presAssocID="{CE05747F-C2B6-48F4-B230-931F3251F608}" presName="linear" presStyleCnt="0">
        <dgm:presLayoutVars>
          <dgm:animLvl val="lvl"/>
          <dgm:resizeHandles val="exact"/>
        </dgm:presLayoutVars>
      </dgm:prSet>
      <dgm:spPr/>
      <dgm:t>
        <a:bodyPr/>
        <a:lstStyle/>
        <a:p>
          <a:endParaRPr lang="en-US"/>
        </a:p>
      </dgm:t>
    </dgm:pt>
  </dgm:ptLst>
  <dgm:cxnLst>
    <dgm:cxn modelId="{E59A6F43-2FE5-4086-A48C-4861F993BB31}" type="presOf" srcId="{CE05747F-C2B6-48F4-B230-931F3251F608}" destId="{0D5D61AC-5259-40CD-8E60-C7A60C9E09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5747F-C2B6-48F4-B230-931F3251F6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D5D61AC-5259-40CD-8E60-C7A60C9E094C}" type="pres">
      <dgm:prSet presAssocID="{CE05747F-C2B6-48F4-B230-931F3251F608}" presName="linear" presStyleCnt="0">
        <dgm:presLayoutVars>
          <dgm:animLvl val="lvl"/>
          <dgm:resizeHandles val="exact"/>
        </dgm:presLayoutVars>
      </dgm:prSet>
      <dgm:spPr/>
      <dgm:t>
        <a:bodyPr/>
        <a:lstStyle/>
        <a:p>
          <a:endParaRPr lang="en-US"/>
        </a:p>
      </dgm:t>
    </dgm:pt>
  </dgm:ptLst>
  <dgm:cxnLst>
    <dgm:cxn modelId="{E59A6F43-2FE5-4086-A48C-4861F993BB31}" type="presOf" srcId="{CE05747F-C2B6-48F4-B230-931F3251F608}" destId="{0D5D61AC-5259-40CD-8E60-C7A60C9E09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4/19/2020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4/19/2020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281605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54983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70320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234301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217506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24EAE2B-74FC-434A-8649-FA9D05F0AC21}" type="datetime1">
              <a:rPr lang="en-US" smtClean="0"/>
              <a:t>4/19/2020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036EE9B6-8E6F-4C01-84D2-E2A649B1374A}" type="datetime1">
              <a:rPr lang="en-US" smtClean="0"/>
              <a:t>4/19/2020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EE4F252-0415-4EBB-BC10-BCA9941FF596}" type="datetime1">
              <a:rPr lang="en-US" smtClean="0"/>
              <a:t>4/19/2020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2146778-2122-4C1E-861D-24EC2574B5E6}" type="datetime1">
              <a:rPr lang="en-US" smtClean="0"/>
              <a:t>4/19/2020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F0542BB8-237B-4AB9-8966-A5A19A5F6CAC}" type="datetime1">
              <a:rPr lang="en-US" smtClean="0"/>
              <a:t>4/19/2020</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90790441-2F2D-48DB-9C02-432466818F66}" type="datetime1">
              <a:rPr lang="en-US" smtClean="0"/>
              <a:t>4/19/2020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2365C1CB-1C0E-4D76-8BC2-33B10D5AA8EF}" type="datetime1">
              <a:rPr lang="en-US" smtClean="0"/>
              <a:t>4/19/2020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72797B50-B5C1-4CAA-BBAC-628891CCC612}" type="datetime1">
              <a:rPr lang="en-US" smtClean="0"/>
              <a:t>4/19/2020</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99F3E1D0-4ECA-4F0E-9AA8-02A8E404B5F3}" type="datetime1">
              <a:rPr lang="en-US" smtClean="0"/>
              <a:t>4/19/2020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B281F2A5-4051-4C4D-9EF3-D71C406B636D}" type="datetime1">
              <a:rPr lang="en-US" smtClean="0"/>
              <a:t>4/19/2020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3D852C8F-C4B2-42EC-8EEA-0F863F95C76E}" type="datetime1">
              <a:rPr lang="en-US" smtClean="0"/>
              <a:t>4/19/2020</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tnet.microsoft.com/" TargetMode="External"/><Relationship Id="rId2" Type="http://schemas.openxmlformats.org/officeDocument/2006/relationships/hyperlink" Target="https://dotnet.microsoft.com/apps/aspnet" TargetMode="External"/><Relationship Id="rId1" Type="http://schemas.openxmlformats.org/officeDocument/2006/relationships/slideLayout" Target="../slideLayouts/slideLayout4.xml"/><Relationship Id="rId5" Type="http://schemas.openxmlformats.org/officeDocument/2006/relationships/hyperlink" Target="https://www.c-sharpcorner.com/UploadFile/3d39b4/routing-in-mvc/" TargetMode="External"/><Relationship Id="rId4" Type="http://schemas.openxmlformats.org/officeDocument/2006/relationships/hyperlink" Target="https://www.tutorialsteacher.com/mvc/mvc-architectu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waroopReddyGottigundala" TargetMode="External"/><Relationship Id="rId3" Type="http://schemas.openxmlformats.org/officeDocument/2006/relationships/image" Target="../media/image2.jpeg"/><Relationship Id="rId7" Type="http://schemas.openxmlformats.org/officeDocument/2006/relationships/hyperlink" Target="https://www.linkedin.com/in/ravi-teja-pagidoju-b90a70184/"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github.com/RaviTeja444" TargetMode="External"/><Relationship Id="rId5" Type="http://schemas.openxmlformats.org/officeDocument/2006/relationships/hyperlink" Target="https://www.linkedin.com/in/shiva-rama-krishna-vodnala-1a5279157/" TargetMode="External"/><Relationship Id="rId4" Type="http://schemas.openxmlformats.org/officeDocument/2006/relationships/hyperlink" Target="https://github.com/srkvodnala" TargetMode="Externa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463" y="2625634"/>
            <a:ext cx="9601200" cy="1517904"/>
          </a:xfrm>
        </p:spPr>
        <p:txBody>
          <a:bodyPr>
            <a:normAutofit fontScale="90000"/>
          </a:bodyPr>
          <a:lstStyle/>
          <a:p>
            <a:r>
              <a:rPr lang="en-US" b="1" dirty="0"/>
              <a:t>Developing an Application using C#.NET</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Structure </a:t>
            </a:r>
            <a:r>
              <a:rPr lang="en-US" dirty="0"/>
              <a:t>of </a:t>
            </a:r>
            <a:r>
              <a:rPr lang="en-US" dirty="0" smtClean="0"/>
              <a:t>MVC Architecture</a:t>
            </a:r>
            <a:endParaRPr lang="en-US" dirty="0"/>
          </a:p>
        </p:txBody>
      </p:sp>
      <p:graphicFrame>
        <p:nvGraphicFramePr>
          <p:cNvPr id="3" name="Content Placeholder 2" descr="Vertical accent list showing 3 groups arranged one below the other with bullet points for task descriptions under each group"/>
          <p:cNvGraphicFramePr>
            <a:graphicFrameLocks noGrp="1"/>
          </p:cNvGraphicFramePr>
          <p:nvPr>
            <p:ph idx="1"/>
            <p:extLst>
              <p:ext uri="{D42A27DB-BD31-4B8C-83A1-F6EECF244321}">
                <p14:modId xmlns:p14="http://schemas.microsoft.com/office/powerpoint/2010/main" val="1672935495"/>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0056" y="2098675"/>
            <a:ext cx="4467225" cy="3733800"/>
          </a:xfrm>
          <a:prstGeom prst="rect">
            <a:avLst/>
          </a:prstGeom>
        </p:spPr>
      </p:pic>
      <p:sp>
        <p:nvSpPr>
          <p:cNvPr id="4" name="Footer Placeholder 3"/>
          <p:cNvSpPr>
            <a:spLocks noGrp="1"/>
          </p:cNvSpPr>
          <p:nvPr>
            <p:ph type="ftr" sz="quarter" idx="11"/>
          </p:nvPr>
        </p:nvSpPr>
        <p:spPr>
          <a:xfrm>
            <a:off x="0" y="6029325"/>
            <a:ext cx="8500872" cy="836513"/>
          </a:xfrm>
        </p:spPr>
        <p:txBody>
          <a:bodyPr/>
          <a:lstStyle/>
          <a:p>
            <a:r>
              <a:rPr lang="en-US" sz="1600" dirty="0" smtClean="0">
                <a:solidFill>
                  <a:srgbClr val="92D050"/>
                </a:solidFill>
              </a:rPr>
              <a:t>SHIVA RAMA KRISHNA</a:t>
            </a:r>
            <a:endParaRPr lang="en-US" sz="1600" dirty="0">
              <a:solidFill>
                <a:srgbClr val="92D050"/>
              </a:solidFill>
            </a:endParaRPr>
          </a:p>
        </p:txBody>
      </p:sp>
    </p:spTree>
    <p:extLst>
      <p:ext uri="{BB962C8B-B14F-4D97-AF65-F5344CB8AC3E}">
        <p14:creationId xmlns:p14="http://schemas.microsoft.com/office/powerpoint/2010/main" val="134576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t>Model</a:t>
            </a:r>
            <a:endParaRPr lang="en-US" sz="4000" dirty="0"/>
          </a:p>
        </p:txBody>
      </p:sp>
      <p:sp>
        <p:nvSpPr>
          <p:cNvPr id="2" name="Content Placeholder 1"/>
          <p:cNvSpPr>
            <a:spLocks noGrp="1"/>
          </p:cNvSpPr>
          <p:nvPr>
            <p:ph idx="1"/>
          </p:nvPr>
        </p:nvSpPr>
        <p:spPr/>
        <p:txBody>
          <a:bodyPr>
            <a:normAutofit/>
          </a:bodyPr>
          <a:lstStyle/>
          <a:p>
            <a:pPr lvl="0"/>
            <a:r>
              <a:rPr lang="en-US" sz="3000" dirty="0"/>
              <a:t>Model is a part of the application data domain. Model consists of all the classes that handle data and business logic.</a:t>
            </a:r>
          </a:p>
          <a:p>
            <a:pPr lvl="0"/>
            <a:r>
              <a:rPr lang="en-US" sz="3000" dirty="0"/>
              <a:t>The Model is often a conceptual separation instead of the physical one. </a:t>
            </a:r>
          </a:p>
          <a:p>
            <a:pPr lvl="0"/>
            <a:r>
              <a:rPr lang="en-US" sz="3000" dirty="0"/>
              <a:t>Model retrieve and store state in database</a:t>
            </a:r>
            <a:r>
              <a:rPr lang="en-US" sz="3000" dirty="0" smtClean="0"/>
              <a:t>.</a:t>
            </a:r>
            <a:endParaRPr lang="en-US" sz="3000" dirty="0"/>
          </a:p>
        </p:txBody>
      </p:sp>
      <p:sp>
        <p:nvSpPr>
          <p:cNvPr id="3" name="Footer Placeholder 2"/>
          <p:cNvSpPr>
            <a:spLocks noGrp="1"/>
          </p:cNvSpPr>
          <p:nvPr>
            <p:ph type="ftr" sz="quarter" idx="11"/>
          </p:nvPr>
        </p:nvSpPr>
        <p:spPr>
          <a:xfrm>
            <a:off x="0" y="6029579"/>
            <a:ext cx="8500872" cy="810133"/>
          </a:xfrm>
        </p:spPr>
        <p:txBody>
          <a:bodyPr/>
          <a:lstStyle/>
          <a:p>
            <a:r>
              <a:rPr lang="en-US" sz="1600" dirty="0" err="1" smtClean="0">
                <a:solidFill>
                  <a:srgbClr val="92D050"/>
                </a:solidFill>
              </a:rPr>
              <a:t>Swaroop</a:t>
            </a:r>
            <a:r>
              <a:rPr lang="en-US" sz="1600" dirty="0" smtClean="0">
                <a:solidFill>
                  <a:srgbClr val="92D050"/>
                </a:solidFill>
              </a:rPr>
              <a:t> </a:t>
            </a:r>
            <a:r>
              <a:rPr lang="en-US" sz="1600" dirty="0" err="1" smtClean="0">
                <a:solidFill>
                  <a:srgbClr val="92D050"/>
                </a:solidFill>
              </a:rPr>
              <a:t>rEDDY</a:t>
            </a:r>
            <a:endParaRPr lang="en-US" sz="1600" dirty="0">
              <a:solidFill>
                <a:srgbClr val="92D050"/>
              </a:solidFill>
            </a:endParaRPr>
          </a:p>
        </p:txBody>
      </p:sp>
    </p:spTree>
    <p:extLst>
      <p:ext uri="{BB962C8B-B14F-4D97-AF65-F5344CB8AC3E}">
        <p14:creationId xmlns:p14="http://schemas.microsoft.com/office/powerpoint/2010/main" val="416551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t>View</a:t>
            </a:r>
            <a:endParaRPr lang="en-US" sz="4000" dirty="0"/>
          </a:p>
        </p:txBody>
      </p:sp>
      <p:sp>
        <p:nvSpPr>
          <p:cNvPr id="2" name="Content Placeholder 1"/>
          <p:cNvSpPr>
            <a:spLocks noGrp="1"/>
          </p:cNvSpPr>
          <p:nvPr>
            <p:ph idx="1"/>
          </p:nvPr>
        </p:nvSpPr>
        <p:spPr/>
        <p:txBody>
          <a:bodyPr>
            <a:normAutofit/>
          </a:bodyPr>
          <a:lstStyle/>
          <a:p>
            <a:r>
              <a:rPr lang="en-US" sz="3000" dirty="0"/>
              <a:t>View is an </a:t>
            </a:r>
            <a:r>
              <a:rPr lang="en-US" sz="3000" dirty="0" err="1"/>
              <a:t>aspx</a:t>
            </a:r>
            <a:r>
              <a:rPr lang="en-US" sz="3000" dirty="0"/>
              <a:t> page without having code behind file.</a:t>
            </a:r>
          </a:p>
          <a:p>
            <a:r>
              <a:rPr lang="en-US" sz="3000" dirty="0"/>
              <a:t>View display the application user interface.</a:t>
            </a:r>
          </a:p>
          <a:p>
            <a:r>
              <a:rPr lang="en-US" sz="3000" dirty="0"/>
              <a:t>UI is created from model data.</a:t>
            </a:r>
          </a:p>
          <a:p>
            <a:r>
              <a:rPr lang="en-US" sz="3000" dirty="0"/>
              <a:t>Once the data processing is complete the controller classes are a response to the user by sending the result to a view.</a:t>
            </a:r>
          </a:p>
        </p:txBody>
      </p:sp>
      <p:sp>
        <p:nvSpPr>
          <p:cNvPr id="3" name="Footer Placeholder 2"/>
          <p:cNvSpPr>
            <a:spLocks noGrp="1"/>
          </p:cNvSpPr>
          <p:nvPr>
            <p:ph type="ftr" sz="quarter" idx="11"/>
          </p:nvPr>
        </p:nvSpPr>
        <p:spPr>
          <a:xfrm>
            <a:off x="0" y="6029579"/>
            <a:ext cx="8500872" cy="810133"/>
          </a:xfrm>
        </p:spPr>
        <p:txBody>
          <a:bodyPr/>
          <a:lstStyle/>
          <a:p>
            <a:r>
              <a:rPr lang="en-US" sz="1600" dirty="0" smtClean="0">
                <a:solidFill>
                  <a:srgbClr val="92D050"/>
                </a:solidFill>
              </a:rPr>
              <a:t>SWAROOP REDDY</a:t>
            </a:r>
            <a:endParaRPr lang="en-US" sz="1600" dirty="0">
              <a:solidFill>
                <a:srgbClr val="92D050"/>
              </a:solidFill>
            </a:endParaRPr>
          </a:p>
        </p:txBody>
      </p:sp>
    </p:spTree>
    <p:extLst>
      <p:ext uri="{BB962C8B-B14F-4D97-AF65-F5344CB8AC3E}">
        <p14:creationId xmlns:p14="http://schemas.microsoft.com/office/powerpoint/2010/main" val="174013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t>Controller</a:t>
            </a:r>
            <a:endParaRPr lang="en-US" sz="4000" dirty="0"/>
          </a:p>
        </p:txBody>
      </p:sp>
      <p:sp>
        <p:nvSpPr>
          <p:cNvPr id="2" name="Content Placeholder 1"/>
          <p:cNvSpPr>
            <a:spLocks noGrp="1"/>
          </p:cNvSpPr>
          <p:nvPr>
            <p:ph idx="1"/>
          </p:nvPr>
        </p:nvSpPr>
        <p:spPr/>
        <p:txBody>
          <a:bodyPr>
            <a:normAutofit/>
          </a:bodyPr>
          <a:lstStyle/>
          <a:p>
            <a:r>
              <a:rPr lang="en-US" sz="3000" dirty="0"/>
              <a:t>It handles user interaction.</a:t>
            </a:r>
          </a:p>
          <a:p>
            <a:r>
              <a:rPr lang="en-US" sz="3000" dirty="0"/>
              <a:t>Controller is the heart of the entire MVC Architecture.</a:t>
            </a:r>
          </a:p>
          <a:p>
            <a:r>
              <a:rPr lang="en-US" sz="3000" dirty="0"/>
              <a:t>Controller is connecting Model and View.</a:t>
            </a:r>
          </a:p>
          <a:p>
            <a:r>
              <a:rPr lang="en-US" sz="3000" dirty="0"/>
              <a:t>Controller communicate Model and view.</a:t>
            </a:r>
          </a:p>
          <a:p>
            <a:r>
              <a:rPr lang="en-US" sz="3000" dirty="0"/>
              <a:t>Controller handles user request and response.</a:t>
            </a:r>
          </a:p>
        </p:txBody>
      </p:sp>
      <p:sp>
        <p:nvSpPr>
          <p:cNvPr id="3" name="Footer Placeholder 2"/>
          <p:cNvSpPr>
            <a:spLocks noGrp="1"/>
          </p:cNvSpPr>
          <p:nvPr>
            <p:ph type="ftr" sz="quarter" idx="11"/>
          </p:nvPr>
        </p:nvSpPr>
        <p:spPr>
          <a:xfrm>
            <a:off x="0" y="6029579"/>
            <a:ext cx="8500872" cy="836259"/>
          </a:xfrm>
        </p:spPr>
        <p:txBody>
          <a:bodyPr/>
          <a:lstStyle/>
          <a:p>
            <a:r>
              <a:rPr lang="en-US" sz="1600" dirty="0" smtClean="0">
                <a:solidFill>
                  <a:srgbClr val="92D050"/>
                </a:solidFill>
              </a:rPr>
              <a:t>SWAROOP REDDY</a:t>
            </a:r>
            <a:endParaRPr lang="en-US" sz="1600" dirty="0">
              <a:solidFill>
                <a:srgbClr val="92D050"/>
              </a:solidFill>
            </a:endParaRPr>
          </a:p>
        </p:txBody>
      </p:sp>
    </p:spTree>
    <p:extLst>
      <p:ext uri="{BB962C8B-B14F-4D97-AF65-F5344CB8AC3E}">
        <p14:creationId xmlns:p14="http://schemas.microsoft.com/office/powerpoint/2010/main" val="220501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MVC Routing</a:t>
            </a:r>
            <a:endParaRPr lang="en-US" dirty="0"/>
          </a:p>
        </p:txBody>
      </p:sp>
      <p:graphicFrame>
        <p:nvGraphicFramePr>
          <p:cNvPr id="3" name="Content Placeholder 2" descr="Vertical accent list showing 3 groups arranged one below the other with bullet points for task descriptions under each group"/>
          <p:cNvGraphicFramePr>
            <a:graphicFrameLocks noGrp="1"/>
          </p:cNvGraphicFramePr>
          <p:nvPr>
            <p:ph idx="1"/>
            <p:extLst>
              <p:ext uri="{D42A27DB-BD31-4B8C-83A1-F6EECF244321}">
                <p14:modId xmlns:p14="http://schemas.microsoft.com/office/powerpoint/2010/main" val="1672935495"/>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200" y="1901825"/>
            <a:ext cx="5943600" cy="4457700"/>
          </a:xfrm>
          <a:prstGeom prst="rect">
            <a:avLst/>
          </a:prstGeom>
        </p:spPr>
      </p:pic>
      <p:sp>
        <p:nvSpPr>
          <p:cNvPr id="2" name="Footer Placeholder 1"/>
          <p:cNvSpPr>
            <a:spLocks noGrp="1"/>
          </p:cNvSpPr>
          <p:nvPr>
            <p:ph type="ftr" sz="quarter" idx="11"/>
          </p:nvPr>
        </p:nvSpPr>
        <p:spPr>
          <a:xfrm>
            <a:off x="0" y="6126480"/>
            <a:ext cx="8500872" cy="713232"/>
          </a:xfrm>
        </p:spPr>
        <p:txBody>
          <a:bodyPr/>
          <a:lstStyle/>
          <a:p>
            <a:r>
              <a:rPr lang="en-US" sz="1600" dirty="0" smtClean="0">
                <a:solidFill>
                  <a:srgbClr val="92D050"/>
                </a:solidFill>
              </a:rPr>
              <a:t>SWAROOP</a:t>
            </a:r>
            <a:r>
              <a:rPr lang="en-US" dirty="0" smtClean="0"/>
              <a:t> </a:t>
            </a:r>
            <a:r>
              <a:rPr lang="en-US" sz="1600" dirty="0" smtClean="0">
                <a:solidFill>
                  <a:srgbClr val="92D050"/>
                </a:solidFill>
              </a:rPr>
              <a:t>REDDY</a:t>
            </a:r>
            <a:endParaRPr lang="en-US" sz="1600" dirty="0">
              <a:solidFill>
                <a:srgbClr val="92D050"/>
              </a:solidFill>
            </a:endParaRPr>
          </a:p>
        </p:txBody>
      </p:sp>
    </p:spTree>
    <p:extLst>
      <p:ext uri="{BB962C8B-B14F-4D97-AF65-F5344CB8AC3E}">
        <p14:creationId xmlns:p14="http://schemas.microsoft.com/office/powerpoint/2010/main" val="10875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574767"/>
            <a:ext cx="9601200" cy="914400"/>
          </a:xfrm>
        </p:spPr>
        <p:txBody>
          <a:bodyPr>
            <a:normAutofit/>
          </a:bodyPr>
          <a:lstStyle/>
          <a:p>
            <a:r>
              <a:rPr lang="en-US" dirty="0" smtClean="0"/>
              <a:t>Debugging </a:t>
            </a:r>
            <a:endParaRPr lang="en-US" dirty="0"/>
          </a:p>
        </p:txBody>
      </p:sp>
      <p:pic>
        <p:nvPicPr>
          <p:cNvPr id="2" name="Picture 1"/>
          <p:cNvPicPr>
            <a:picLocks noChangeAspect="1"/>
          </p:cNvPicPr>
          <p:nvPr/>
        </p:nvPicPr>
        <p:blipFill>
          <a:blip r:embed="rId2"/>
          <a:stretch>
            <a:fillRect/>
          </a:stretch>
        </p:blipFill>
        <p:spPr>
          <a:xfrm>
            <a:off x="1295401" y="1489167"/>
            <a:ext cx="9664112" cy="4271553"/>
          </a:xfrm>
          <a:prstGeom prst="rect">
            <a:avLst/>
          </a:prstGeom>
        </p:spPr>
      </p:pic>
      <p:sp>
        <p:nvSpPr>
          <p:cNvPr id="5" name="Text Placeholder 4"/>
          <p:cNvSpPr>
            <a:spLocks noGrp="1"/>
          </p:cNvSpPr>
          <p:nvPr>
            <p:ph type="body" idx="1"/>
          </p:nvPr>
        </p:nvSpPr>
        <p:spPr/>
        <p:txBody>
          <a:bodyPr/>
          <a:lstStyle/>
          <a:p>
            <a:endParaRPr lang="en-US" dirty="0"/>
          </a:p>
        </p:txBody>
      </p:sp>
      <p:sp>
        <p:nvSpPr>
          <p:cNvPr id="3" name="Footer Placeholder 2"/>
          <p:cNvSpPr>
            <a:spLocks noGrp="1"/>
          </p:cNvSpPr>
          <p:nvPr>
            <p:ph type="ftr" sz="quarter" idx="11"/>
          </p:nvPr>
        </p:nvSpPr>
        <p:spPr>
          <a:xfrm>
            <a:off x="0" y="6061166"/>
            <a:ext cx="8500872" cy="804672"/>
          </a:xfrm>
        </p:spPr>
        <p:txBody>
          <a:bodyPr/>
          <a:lstStyle/>
          <a:p>
            <a:r>
              <a:rPr lang="en-US" sz="1600" dirty="0" smtClean="0">
                <a:solidFill>
                  <a:schemeClr val="bg2">
                    <a:lumMod val="85000"/>
                    <a:lumOff val="15000"/>
                  </a:schemeClr>
                </a:solidFill>
              </a:rPr>
              <a:t>SWAROOP REDDY</a:t>
            </a:r>
            <a:endParaRPr lang="en-US" sz="1600" dirty="0">
              <a:solidFill>
                <a:schemeClr val="bg2">
                  <a:lumMod val="85000"/>
                  <a:lumOff val="15000"/>
                </a:schemeClr>
              </a:solidFill>
            </a:endParaRPr>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jQuery AJAX</a:t>
            </a:r>
            <a:endParaRPr lang="en-US" dirty="0"/>
          </a:p>
        </p:txBody>
      </p:sp>
      <p:sp>
        <p:nvSpPr>
          <p:cNvPr id="8" name="Text Placeholder 7"/>
          <p:cNvSpPr>
            <a:spLocks noGrp="1"/>
          </p:cNvSpPr>
          <p:nvPr>
            <p:ph type="body" idx="1"/>
          </p:nvPr>
        </p:nvSpPr>
        <p:spPr>
          <a:xfrm>
            <a:off x="1341120" y="1837464"/>
            <a:ext cx="9945188" cy="766588"/>
          </a:xfrm>
        </p:spPr>
        <p:txBody>
          <a:bodyPr/>
          <a:lstStyle/>
          <a:p>
            <a:r>
              <a:rPr lang="en-US" b="1" dirty="0"/>
              <a:t>AJAX calls</a:t>
            </a:r>
            <a:r>
              <a:rPr lang="en-US" dirty="0"/>
              <a:t> are one method to load personalized content separately from the rest of the HTML </a:t>
            </a:r>
            <a:r>
              <a:rPr lang="en-US" dirty="0" smtClean="0"/>
              <a:t>document.</a:t>
            </a:r>
            <a:endParaRPr lang="en-US" dirty="0"/>
          </a:p>
        </p:txBody>
      </p:sp>
      <p:pic>
        <p:nvPicPr>
          <p:cNvPr id="2" name="Content Placeholder 1"/>
          <p:cNvPicPr>
            <a:picLocks noGrp="1" noChangeAspect="1"/>
          </p:cNvPicPr>
          <p:nvPr>
            <p:ph sz="half" idx="2"/>
          </p:nvPr>
        </p:nvPicPr>
        <p:blipFill>
          <a:blip r:embed="rId2"/>
          <a:stretch>
            <a:fillRect/>
          </a:stretch>
        </p:blipFill>
        <p:spPr>
          <a:xfrm>
            <a:off x="4260850" y="3064669"/>
            <a:ext cx="4105275" cy="2828925"/>
          </a:xfrm>
          <a:prstGeom prst="rect">
            <a:avLst/>
          </a:prstGeom>
        </p:spPr>
      </p:pic>
      <p:sp>
        <p:nvSpPr>
          <p:cNvPr id="3" name="Footer Placeholder 2"/>
          <p:cNvSpPr>
            <a:spLocks noGrp="1"/>
          </p:cNvSpPr>
          <p:nvPr>
            <p:ph type="ftr" sz="quarter" idx="11"/>
          </p:nvPr>
        </p:nvSpPr>
        <p:spPr>
          <a:xfrm>
            <a:off x="0" y="6035040"/>
            <a:ext cx="8500872" cy="804672"/>
          </a:xfrm>
        </p:spPr>
        <p:txBody>
          <a:bodyPr/>
          <a:lstStyle/>
          <a:p>
            <a:r>
              <a:rPr lang="en-US" sz="1600" dirty="0" smtClean="0">
                <a:solidFill>
                  <a:srgbClr val="00B050"/>
                </a:solidFill>
              </a:rPr>
              <a:t>SWAROOP REDDY</a:t>
            </a:r>
            <a:endParaRPr lang="en-US" sz="1600" dirty="0">
              <a:solidFill>
                <a:srgbClr val="00B050"/>
              </a:solidFill>
            </a:endParaRPr>
          </a:p>
        </p:txBody>
      </p:sp>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40080"/>
            <a:ext cx="9601200" cy="1136469"/>
          </a:xfrm>
        </p:spPr>
        <p:txBody>
          <a:bodyPr/>
          <a:lstStyle/>
          <a:p>
            <a:r>
              <a:rPr lang="en-US" dirty="0" smtClean="0"/>
              <a:t>Entity Framework</a:t>
            </a:r>
            <a:endParaRPr lang="en-US" dirty="0"/>
          </a:p>
        </p:txBody>
      </p:sp>
      <p:sp>
        <p:nvSpPr>
          <p:cNvPr id="3" name="Subtitle 2"/>
          <p:cNvSpPr>
            <a:spLocks noGrp="1"/>
          </p:cNvSpPr>
          <p:nvPr>
            <p:ph type="subTitle" idx="1"/>
          </p:nvPr>
        </p:nvSpPr>
        <p:spPr>
          <a:xfrm>
            <a:off x="862149" y="1972491"/>
            <a:ext cx="10034451" cy="2901261"/>
          </a:xfrm>
        </p:spPr>
        <p:txBody>
          <a:bodyPr/>
          <a:lstStyle/>
          <a:p>
            <a:pPr algn="l"/>
            <a:r>
              <a:rPr lang="en-US" dirty="0"/>
              <a:t>Entity Framework Core is a modern object-database mapper for .NET. It supports LINQ queries, change tracking, updates, and schema migrations. EF Core </a:t>
            </a:r>
            <a:r>
              <a:rPr lang="en-US" dirty="0" smtClean="0"/>
              <a:t>works with </a:t>
            </a:r>
            <a:r>
              <a:rPr lang="en-US" dirty="0"/>
              <a:t>SQL Server, Azure SQL Database, SQLite, Azure Cosmos</a:t>
            </a:r>
            <a:r>
              <a:rPr lang="en-US" dirty="0" smtClean="0"/>
              <a:t>.</a:t>
            </a:r>
          </a:p>
          <a:p>
            <a:pPr algn="l"/>
            <a:endParaRPr lang="en-US" dirty="0"/>
          </a:p>
          <a:p>
            <a:pPr algn="l"/>
            <a:r>
              <a:rPr lang="en-US" dirty="0" smtClean="0"/>
              <a:t>We use frequently 2 Approaches to achieve </a:t>
            </a:r>
            <a:r>
              <a:rPr lang="en-US" dirty="0" err="1" smtClean="0"/>
              <a:t>ef</a:t>
            </a:r>
            <a:endParaRPr lang="en-US" dirty="0" smtClean="0"/>
          </a:p>
          <a:p>
            <a:pPr marL="342900" indent="-342900" algn="l">
              <a:buFont typeface="Arial" panose="020B0604020202020204" pitchFamily="34" charset="0"/>
              <a:buChar char="•"/>
            </a:pPr>
            <a:r>
              <a:rPr lang="en-US" dirty="0" smtClean="0"/>
              <a:t>DB First approach</a:t>
            </a:r>
          </a:p>
          <a:p>
            <a:pPr marL="342900" indent="-342900" algn="l">
              <a:buFont typeface="Arial" panose="020B0604020202020204" pitchFamily="34" charset="0"/>
              <a:buChar char="•"/>
            </a:pPr>
            <a:r>
              <a:rPr lang="en-US" dirty="0" smtClean="0"/>
              <a:t>Code first approach</a:t>
            </a:r>
          </a:p>
        </p:txBody>
      </p:sp>
      <p:sp>
        <p:nvSpPr>
          <p:cNvPr id="4" name="TextBox 3"/>
          <p:cNvSpPr txBox="1"/>
          <p:nvPr/>
        </p:nvSpPr>
        <p:spPr>
          <a:xfrm>
            <a:off x="156754" y="6514794"/>
            <a:ext cx="2651760" cy="338554"/>
          </a:xfrm>
          <a:prstGeom prst="rect">
            <a:avLst/>
          </a:prstGeom>
          <a:noFill/>
        </p:spPr>
        <p:txBody>
          <a:bodyPr wrap="square" rtlCol="0">
            <a:spAutoFit/>
          </a:bodyPr>
          <a:lstStyle/>
          <a:p>
            <a:r>
              <a:rPr lang="en-US" sz="1600" dirty="0" smtClean="0">
                <a:solidFill>
                  <a:schemeClr val="tx2">
                    <a:lumMod val="25000"/>
                  </a:schemeClr>
                </a:solidFill>
              </a:rPr>
              <a:t>RAVI TEJA PAGIDOJU</a:t>
            </a:r>
            <a:endParaRPr lang="en-US" sz="1600" dirty="0">
              <a:solidFill>
                <a:schemeClr val="tx2">
                  <a:lumMod val="25000"/>
                </a:schemeClr>
              </a:solidFill>
            </a:endParaRPr>
          </a:p>
        </p:txBody>
      </p:sp>
    </p:spTree>
    <p:extLst>
      <p:ext uri="{BB962C8B-B14F-4D97-AF65-F5344CB8AC3E}">
        <p14:creationId xmlns:p14="http://schemas.microsoft.com/office/powerpoint/2010/main" val="222504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52697"/>
            <a:ext cx="9601200" cy="1541417"/>
          </a:xfrm>
        </p:spPr>
        <p:txBody>
          <a:bodyPr/>
          <a:lstStyle/>
          <a:p>
            <a:r>
              <a:rPr lang="en-US" dirty="0" smtClean="0"/>
              <a:t>Scaffolding</a:t>
            </a:r>
            <a:endParaRPr lang="en-US" dirty="0"/>
          </a:p>
        </p:txBody>
      </p:sp>
      <p:sp>
        <p:nvSpPr>
          <p:cNvPr id="3" name="Subtitle 2"/>
          <p:cNvSpPr>
            <a:spLocks noGrp="1"/>
          </p:cNvSpPr>
          <p:nvPr>
            <p:ph type="subTitle" idx="1"/>
          </p:nvPr>
        </p:nvSpPr>
        <p:spPr>
          <a:xfrm>
            <a:off x="1295400" y="1998617"/>
            <a:ext cx="9601200" cy="2875135"/>
          </a:xfrm>
        </p:spPr>
        <p:txBody>
          <a:bodyPr/>
          <a:lstStyle/>
          <a:p>
            <a:pPr algn="l"/>
            <a:r>
              <a:rPr lang="en-US" dirty="0"/>
              <a:t>ASP.NET Scaffolding is a code generation framework for ASP.NET Web applications. </a:t>
            </a:r>
            <a:r>
              <a:rPr lang="en-US" dirty="0" smtClean="0"/>
              <a:t>From Visual </a:t>
            </a:r>
            <a:r>
              <a:rPr lang="en-US" dirty="0"/>
              <a:t>Studio 2013 </a:t>
            </a:r>
            <a:r>
              <a:rPr lang="en-US" dirty="0" smtClean="0"/>
              <a:t>,includes </a:t>
            </a:r>
            <a:r>
              <a:rPr lang="en-US" dirty="0"/>
              <a:t>pre-installed code generators for MVC and Web API projects. You add scaffolding to your project when you want to quickly add code that interacts with data models. Using scaffolding can reduce the amount of time to develop standard data operations in your project</a:t>
            </a:r>
            <a:r>
              <a:rPr lang="en-US" dirty="0" smtClean="0"/>
              <a:t>.</a:t>
            </a:r>
          </a:p>
          <a:p>
            <a:pPr algn="l"/>
            <a:endParaRPr lang="en-US" dirty="0"/>
          </a:p>
          <a:p>
            <a:pPr algn="l"/>
            <a:r>
              <a:rPr lang="en-US" dirty="0" smtClean="0"/>
              <a:t>In our project we have used scaffolding to generate controllers from our models.</a:t>
            </a:r>
            <a:endParaRPr lang="en-US" dirty="0"/>
          </a:p>
        </p:txBody>
      </p:sp>
      <p:sp>
        <p:nvSpPr>
          <p:cNvPr id="4" name="TextBox 3"/>
          <p:cNvSpPr txBox="1"/>
          <p:nvPr/>
        </p:nvSpPr>
        <p:spPr>
          <a:xfrm>
            <a:off x="156754" y="6514794"/>
            <a:ext cx="2651760" cy="338554"/>
          </a:xfrm>
          <a:prstGeom prst="rect">
            <a:avLst/>
          </a:prstGeom>
          <a:noFill/>
        </p:spPr>
        <p:txBody>
          <a:bodyPr wrap="square" rtlCol="0">
            <a:spAutoFit/>
          </a:bodyPr>
          <a:lstStyle/>
          <a:p>
            <a:r>
              <a:rPr lang="en-US" sz="1600" dirty="0" smtClean="0">
                <a:solidFill>
                  <a:schemeClr val="tx2">
                    <a:lumMod val="25000"/>
                  </a:schemeClr>
                </a:solidFill>
              </a:rPr>
              <a:t>RAVI TEJA PAGIDOJU</a:t>
            </a:r>
            <a:endParaRPr lang="en-US" sz="1600" dirty="0">
              <a:solidFill>
                <a:schemeClr val="tx2">
                  <a:lumMod val="25000"/>
                </a:schemeClr>
              </a:solidFill>
            </a:endParaRPr>
          </a:p>
        </p:txBody>
      </p:sp>
    </p:spTree>
    <p:extLst>
      <p:ext uri="{BB962C8B-B14F-4D97-AF65-F5344CB8AC3E}">
        <p14:creationId xmlns:p14="http://schemas.microsoft.com/office/powerpoint/2010/main" val="22537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48194"/>
            <a:ext cx="9601200" cy="1554480"/>
          </a:xfrm>
        </p:spPr>
        <p:txBody>
          <a:bodyPr/>
          <a:lstStyle/>
          <a:p>
            <a:r>
              <a:rPr lang="en-US" dirty="0" smtClean="0"/>
              <a:t>Unit Testing in ASP.NET MVC</a:t>
            </a:r>
            <a:endParaRPr lang="en-US" dirty="0"/>
          </a:p>
        </p:txBody>
      </p:sp>
      <p:sp>
        <p:nvSpPr>
          <p:cNvPr id="3" name="Subtitle 2"/>
          <p:cNvSpPr>
            <a:spLocks noGrp="1"/>
          </p:cNvSpPr>
          <p:nvPr>
            <p:ph type="subTitle" idx="1"/>
          </p:nvPr>
        </p:nvSpPr>
        <p:spPr>
          <a:xfrm>
            <a:off x="783771" y="1959429"/>
            <a:ext cx="10868298" cy="3566160"/>
          </a:xfrm>
        </p:spPr>
        <p:txBody>
          <a:bodyPr/>
          <a:lstStyle/>
          <a:p>
            <a:pPr algn="l"/>
            <a:r>
              <a:rPr lang="en-US" dirty="0"/>
              <a:t>In computer programming, unit testing is a software testing method by which individual units of source code are tested to determine whether they are fit for use. In other words, it is a software development process in which the smallest testable parts of an application, called units, are individually and independently scrutinized for proper </a:t>
            </a:r>
            <a:r>
              <a:rPr lang="en-US" dirty="0" smtClean="0"/>
              <a:t>operation.</a:t>
            </a:r>
          </a:p>
          <a:p>
            <a:pPr algn="l"/>
            <a:endParaRPr lang="en-US" dirty="0"/>
          </a:p>
          <a:p>
            <a:pPr algn="l"/>
            <a:r>
              <a:rPr lang="en-US" dirty="0" smtClean="0"/>
              <a:t>Microsoft provides wide variety of unit testing frameworks</a:t>
            </a:r>
          </a:p>
          <a:p>
            <a:pPr marL="342900" indent="-342900" algn="l">
              <a:buFont typeface="Arial" panose="020B0604020202020204" pitchFamily="34" charset="0"/>
              <a:buChar char="•"/>
            </a:pPr>
            <a:r>
              <a:rPr lang="en-US" dirty="0" smtClean="0"/>
              <a:t>Microsoft fakes using stubs</a:t>
            </a:r>
          </a:p>
          <a:p>
            <a:pPr marL="342900" indent="-342900" algn="l">
              <a:buFont typeface="Arial" panose="020B0604020202020204" pitchFamily="34" charset="0"/>
              <a:buChar char="•"/>
            </a:pPr>
            <a:r>
              <a:rPr lang="en-US" dirty="0" err="1" smtClean="0"/>
              <a:t>Nunit</a:t>
            </a:r>
            <a:r>
              <a:rPr lang="en-US" dirty="0" smtClean="0"/>
              <a:t> testing</a:t>
            </a:r>
          </a:p>
          <a:p>
            <a:pPr algn="l"/>
            <a:endParaRPr lang="en-US" dirty="0"/>
          </a:p>
          <a:p>
            <a:pPr algn="l"/>
            <a:r>
              <a:rPr lang="en-US" dirty="0" err="1" smtClean="0"/>
              <a:t>Moq</a:t>
            </a:r>
            <a:r>
              <a:rPr lang="en-US" dirty="0" smtClean="0"/>
              <a:t> is special third party library which helps us to manipulate the methods at Run time.</a:t>
            </a:r>
            <a:endParaRPr lang="en-US" dirty="0"/>
          </a:p>
        </p:txBody>
      </p:sp>
      <p:sp>
        <p:nvSpPr>
          <p:cNvPr id="4" name="TextBox 3"/>
          <p:cNvSpPr txBox="1"/>
          <p:nvPr/>
        </p:nvSpPr>
        <p:spPr>
          <a:xfrm>
            <a:off x="156754" y="6514794"/>
            <a:ext cx="2651760" cy="338554"/>
          </a:xfrm>
          <a:prstGeom prst="rect">
            <a:avLst/>
          </a:prstGeom>
          <a:noFill/>
        </p:spPr>
        <p:txBody>
          <a:bodyPr wrap="square" rtlCol="0">
            <a:spAutoFit/>
          </a:bodyPr>
          <a:lstStyle/>
          <a:p>
            <a:r>
              <a:rPr lang="en-US" sz="1600" dirty="0" smtClean="0">
                <a:solidFill>
                  <a:schemeClr val="tx2">
                    <a:lumMod val="25000"/>
                  </a:schemeClr>
                </a:solidFill>
              </a:rPr>
              <a:t>RAVI TEJA PAGIDOJU</a:t>
            </a:r>
            <a:endParaRPr lang="en-US" sz="1600" dirty="0">
              <a:solidFill>
                <a:schemeClr val="tx2">
                  <a:lumMod val="25000"/>
                </a:schemeClr>
              </a:solidFill>
            </a:endParaRPr>
          </a:p>
        </p:txBody>
      </p:sp>
    </p:spTree>
    <p:extLst>
      <p:ext uri="{BB962C8B-B14F-4D97-AF65-F5344CB8AC3E}">
        <p14:creationId xmlns:p14="http://schemas.microsoft.com/office/powerpoint/2010/main" val="288814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561703"/>
            <a:ext cx="9509760" cy="629630"/>
          </a:xfrm>
        </p:spPr>
        <p:txBody>
          <a:bodyPr/>
          <a:lstStyle/>
          <a:p>
            <a:r>
              <a:rPr lang="en-US" dirty="0" smtClean="0"/>
              <a:t>Contents</a:t>
            </a:r>
            <a:endParaRPr lang="en-US" dirty="0"/>
          </a:p>
        </p:txBody>
      </p:sp>
      <p:sp>
        <p:nvSpPr>
          <p:cNvPr id="14" name="Content Placeholder 13"/>
          <p:cNvSpPr>
            <a:spLocks noGrp="1"/>
          </p:cNvSpPr>
          <p:nvPr>
            <p:ph idx="1"/>
          </p:nvPr>
        </p:nvSpPr>
        <p:spPr>
          <a:xfrm>
            <a:off x="1341120" y="1191333"/>
            <a:ext cx="9509760" cy="5457661"/>
          </a:xfrm>
        </p:spPr>
        <p:txBody>
          <a:bodyPr>
            <a:noAutofit/>
          </a:bodyPr>
          <a:lstStyle/>
          <a:p>
            <a:r>
              <a:rPr lang="en-US" dirty="0"/>
              <a:t>what is </a:t>
            </a:r>
            <a:r>
              <a:rPr lang="en-US" dirty="0" smtClean="0"/>
              <a:t>.Net</a:t>
            </a:r>
          </a:p>
          <a:p>
            <a:r>
              <a:rPr lang="en-US" dirty="0" smtClean="0"/>
              <a:t>.</a:t>
            </a:r>
            <a:r>
              <a:rPr lang="en-US" dirty="0"/>
              <a:t>N</a:t>
            </a:r>
            <a:r>
              <a:rPr lang="en-US" dirty="0" smtClean="0"/>
              <a:t>et </a:t>
            </a:r>
            <a:r>
              <a:rPr lang="en-US" dirty="0"/>
              <a:t>vs </a:t>
            </a:r>
            <a:r>
              <a:rPr lang="en-US" dirty="0" smtClean="0"/>
              <a:t>Java </a:t>
            </a:r>
          </a:p>
          <a:p>
            <a:r>
              <a:rPr lang="en-US" dirty="0" smtClean="0"/>
              <a:t> what </a:t>
            </a:r>
            <a:r>
              <a:rPr lang="en-US" dirty="0"/>
              <a:t>is mvc </a:t>
            </a:r>
            <a:r>
              <a:rPr lang="en-US" dirty="0" smtClean="0"/>
              <a:t>application</a:t>
            </a:r>
          </a:p>
          <a:p>
            <a:r>
              <a:rPr lang="en-US" dirty="0" smtClean="0"/>
              <a:t>routing </a:t>
            </a:r>
            <a:r>
              <a:rPr lang="en-US" dirty="0"/>
              <a:t>in </a:t>
            </a:r>
            <a:r>
              <a:rPr lang="en-US" dirty="0" smtClean="0"/>
              <a:t>mvc</a:t>
            </a:r>
          </a:p>
          <a:p>
            <a:r>
              <a:rPr lang="en-US" dirty="0" smtClean="0"/>
              <a:t>Debugging </a:t>
            </a:r>
          </a:p>
          <a:p>
            <a:r>
              <a:rPr lang="en-US" dirty="0" smtClean="0"/>
              <a:t>what </a:t>
            </a:r>
            <a:r>
              <a:rPr lang="en-US" dirty="0"/>
              <a:t>is model</a:t>
            </a:r>
            <a:r>
              <a:rPr lang="en-US" dirty="0" smtClean="0"/>
              <a:t>, view, controller </a:t>
            </a:r>
            <a:r>
              <a:rPr lang="en-US" dirty="0"/>
              <a:t>in dot </a:t>
            </a:r>
            <a:r>
              <a:rPr lang="en-US" dirty="0" smtClean="0"/>
              <a:t>net</a:t>
            </a:r>
          </a:p>
          <a:p>
            <a:r>
              <a:rPr lang="en-US" dirty="0" smtClean="0"/>
              <a:t>structure </a:t>
            </a:r>
            <a:r>
              <a:rPr lang="en-US" dirty="0"/>
              <a:t>of mvc </a:t>
            </a:r>
            <a:r>
              <a:rPr lang="en-US" dirty="0" smtClean="0"/>
              <a:t>code</a:t>
            </a:r>
          </a:p>
          <a:p>
            <a:r>
              <a:rPr lang="en-US" dirty="0" smtClean="0"/>
              <a:t>ajax </a:t>
            </a:r>
            <a:r>
              <a:rPr lang="en-US" dirty="0"/>
              <a:t>calls using </a:t>
            </a:r>
            <a:r>
              <a:rPr lang="en-US" dirty="0" smtClean="0"/>
              <a:t>jQuery </a:t>
            </a:r>
            <a:r>
              <a:rPr lang="en-US" dirty="0"/>
              <a:t>in </a:t>
            </a:r>
            <a:r>
              <a:rPr lang="en-US" dirty="0" smtClean="0"/>
              <a:t>view </a:t>
            </a:r>
          </a:p>
          <a:p>
            <a:r>
              <a:rPr lang="en-US" dirty="0" smtClean="0"/>
              <a:t>entityframework approach </a:t>
            </a:r>
          </a:p>
          <a:p>
            <a:r>
              <a:rPr lang="en-US" dirty="0" smtClean="0"/>
              <a:t>unit testing </a:t>
            </a:r>
          </a:p>
          <a:p>
            <a:r>
              <a:rPr lang="en-US" dirty="0" smtClean="0"/>
              <a:t>startup.cs code </a:t>
            </a:r>
          </a:p>
        </p:txBody>
      </p:sp>
      <p:sp>
        <p:nvSpPr>
          <p:cNvPr id="2" name="Footer Placeholder 1"/>
          <p:cNvSpPr>
            <a:spLocks noGrp="1"/>
          </p:cNvSpPr>
          <p:nvPr>
            <p:ph type="ftr" sz="quarter" idx="11"/>
          </p:nvPr>
        </p:nvSpPr>
        <p:spPr/>
        <p:txBody>
          <a:bodyPr/>
          <a:lstStyle/>
          <a:p>
            <a:r>
              <a:rPr lang="en-US" dirty="0"/>
              <a:t> </a:t>
            </a: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9006"/>
            <a:ext cx="9601200" cy="1476103"/>
          </a:xfrm>
        </p:spPr>
        <p:txBody>
          <a:bodyPr/>
          <a:lstStyle/>
          <a:p>
            <a:r>
              <a:rPr lang="en-US" dirty="0" smtClean="0"/>
              <a:t>startup.cs file</a:t>
            </a:r>
            <a:endParaRPr lang="en-US" dirty="0"/>
          </a:p>
        </p:txBody>
      </p:sp>
      <p:sp>
        <p:nvSpPr>
          <p:cNvPr id="3" name="Subtitle 2"/>
          <p:cNvSpPr>
            <a:spLocks noGrp="1"/>
          </p:cNvSpPr>
          <p:nvPr>
            <p:ph type="subTitle" idx="1"/>
          </p:nvPr>
        </p:nvSpPr>
        <p:spPr>
          <a:xfrm>
            <a:off x="1060268" y="2065237"/>
            <a:ext cx="9601200" cy="2676580"/>
          </a:xfrm>
        </p:spPr>
        <p:txBody>
          <a:bodyPr/>
          <a:lstStyle/>
          <a:p>
            <a:pPr algn="l"/>
            <a:r>
              <a:rPr lang="en-US" dirty="0"/>
              <a:t>ASP.NET Core application must include Startup class. It is like </a:t>
            </a:r>
            <a:r>
              <a:rPr lang="en-US" dirty="0" err="1"/>
              <a:t>Global.asax</a:t>
            </a:r>
            <a:r>
              <a:rPr lang="en-US" dirty="0"/>
              <a:t> in the traditional .NET application. As the name suggests, it is executed first when the application </a:t>
            </a:r>
            <a:r>
              <a:rPr lang="en-US" dirty="0" smtClean="0"/>
              <a:t>starts</a:t>
            </a:r>
          </a:p>
          <a:p>
            <a:pPr algn="l"/>
            <a:endParaRPr lang="en-US" dirty="0"/>
          </a:p>
          <a:p>
            <a:pPr marL="342900" indent="-342900" algn="l">
              <a:buFont typeface="Arial" panose="020B0604020202020204" pitchFamily="34" charset="0"/>
              <a:buChar char="•"/>
            </a:pPr>
            <a:r>
              <a:rPr lang="en-US" dirty="0" smtClean="0"/>
              <a:t>Configuration</a:t>
            </a:r>
          </a:p>
          <a:p>
            <a:pPr marL="342900" indent="-342900" algn="l">
              <a:buFont typeface="Arial" panose="020B0604020202020204" pitchFamily="34" charset="0"/>
              <a:buChar char="•"/>
            </a:pPr>
            <a:r>
              <a:rPr lang="en-US" dirty="0" smtClean="0"/>
              <a:t>Services collection</a:t>
            </a:r>
            <a:endParaRPr lang="en-US" dirty="0"/>
          </a:p>
        </p:txBody>
      </p:sp>
      <p:sp>
        <p:nvSpPr>
          <p:cNvPr id="4" name="TextBox 3"/>
          <p:cNvSpPr txBox="1"/>
          <p:nvPr/>
        </p:nvSpPr>
        <p:spPr>
          <a:xfrm>
            <a:off x="156754" y="6514794"/>
            <a:ext cx="2651760" cy="338554"/>
          </a:xfrm>
          <a:prstGeom prst="rect">
            <a:avLst/>
          </a:prstGeom>
          <a:noFill/>
        </p:spPr>
        <p:txBody>
          <a:bodyPr wrap="square" rtlCol="0">
            <a:spAutoFit/>
          </a:bodyPr>
          <a:lstStyle/>
          <a:p>
            <a:r>
              <a:rPr lang="en-US" sz="1600" dirty="0" smtClean="0">
                <a:solidFill>
                  <a:schemeClr val="tx2">
                    <a:lumMod val="25000"/>
                  </a:schemeClr>
                </a:solidFill>
              </a:rPr>
              <a:t>RAVI TEJA PAGIDOJU</a:t>
            </a:r>
            <a:endParaRPr lang="en-US" sz="1600" dirty="0">
              <a:solidFill>
                <a:schemeClr val="tx2">
                  <a:lumMod val="25000"/>
                </a:schemeClr>
              </a:solidFill>
            </a:endParaRPr>
          </a:p>
        </p:txBody>
      </p:sp>
    </p:spTree>
    <p:extLst>
      <p:ext uri="{BB962C8B-B14F-4D97-AF65-F5344CB8AC3E}">
        <p14:creationId xmlns:p14="http://schemas.microsoft.com/office/powerpoint/2010/main" val="3162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48194"/>
            <a:ext cx="9601200" cy="1410789"/>
          </a:xfrm>
        </p:spPr>
        <p:txBody>
          <a:bodyPr/>
          <a:lstStyle/>
          <a:p>
            <a:r>
              <a:rPr lang="en-US" dirty="0" smtClean="0"/>
              <a:t>Hosting</a:t>
            </a:r>
            <a:endParaRPr lang="en-US" dirty="0"/>
          </a:p>
        </p:txBody>
      </p:sp>
      <p:sp>
        <p:nvSpPr>
          <p:cNvPr id="3" name="Subtitle 2"/>
          <p:cNvSpPr>
            <a:spLocks noGrp="1"/>
          </p:cNvSpPr>
          <p:nvPr>
            <p:ph type="subTitle" idx="1"/>
          </p:nvPr>
        </p:nvSpPr>
        <p:spPr>
          <a:xfrm>
            <a:off x="300446" y="2037806"/>
            <a:ext cx="10596154" cy="2835946"/>
          </a:xfrm>
        </p:spPr>
        <p:txBody>
          <a:bodyPr/>
          <a:lstStyle/>
          <a:p>
            <a:pPr algn="l"/>
            <a:r>
              <a:rPr lang="en-US" dirty="0" smtClean="0"/>
              <a:t>Visual studio provides a platform where we can directly deploy our application to cloud service providers like </a:t>
            </a:r>
            <a:r>
              <a:rPr lang="en-US" dirty="0" err="1" smtClean="0"/>
              <a:t>azure.we</a:t>
            </a:r>
            <a:r>
              <a:rPr lang="en-US" dirty="0" smtClean="0"/>
              <a:t> can also create a </a:t>
            </a:r>
            <a:r>
              <a:rPr lang="en-US" dirty="0" err="1" smtClean="0"/>
              <a:t>appservice</a:t>
            </a:r>
            <a:r>
              <a:rPr lang="en-US" dirty="0" smtClean="0"/>
              <a:t> directly from visual studio.</a:t>
            </a:r>
          </a:p>
          <a:p>
            <a:pPr algn="l"/>
            <a:r>
              <a:rPr lang="en-US" dirty="0" smtClean="0"/>
              <a:t>We can also publish our website to our local </a:t>
            </a:r>
            <a:r>
              <a:rPr lang="en-US" dirty="0" err="1" smtClean="0"/>
              <a:t>iis</a:t>
            </a:r>
            <a:r>
              <a:rPr lang="en-US" dirty="0" smtClean="0"/>
              <a:t> root folder.</a:t>
            </a:r>
          </a:p>
          <a:p>
            <a:pPr algn="l"/>
            <a:endParaRPr lang="en-US" dirty="0"/>
          </a:p>
          <a:p>
            <a:pPr algn="l"/>
            <a:r>
              <a:rPr lang="en-US" dirty="0" smtClean="0"/>
              <a:t>Also in case if we want to deploy in a root </a:t>
            </a:r>
            <a:r>
              <a:rPr lang="en-US" dirty="0" err="1" smtClean="0"/>
              <a:t>machine,it</a:t>
            </a:r>
            <a:r>
              <a:rPr lang="en-US" dirty="0" smtClean="0"/>
              <a:t> also provides all the publishable files to a folder so that we can deploy it directly.</a:t>
            </a:r>
            <a:endParaRPr lang="en-US" dirty="0"/>
          </a:p>
        </p:txBody>
      </p:sp>
      <p:sp>
        <p:nvSpPr>
          <p:cNvPr id="4" name="TextBox 3"/>
          <p:cNvSpPr txBox="1"/>
          <p:nvPr/>
        </p:nvSpPr>
        <p:spPr>
          <a:xfrm>
            <a:off x="156754" y="6514794"/>
            <a:ext cx="2651760" cy="338554"/>
          </a:xfrm>
          <a:prstGeom prst="rect">
            <a:avLst/>
          </a:prstGeom>
          <a:noFill/>
        </p:spPr>
        <p:txBody>
          <a:bodyPr wrap="square" rtlCol="0">
            <a:spAutoFit/>
          </a:bodyPr>
          <a:lstStyle/>
          <a:p>
            <a:r>
              <a:rPr lang="en-US" sz="1600" dirty="0" smtClean="0">
                <a:solidFill>
                  <a:schemeClr val="tx2">
                    <a:lumMod val="25000"/>
                  </a:schemeClr>
                </a:solidFill>
              </a:rPr>
              <a:t>RAVI TEJA PAGIDOJU</a:t>
            </a:r>
            <a:endParaRPr lang="en-US" sz="1600" dirty="0">
              <a:solidFill>
                <a:schemeClr val="tx2">
                  <a:lumMod val="25000"/>
                </a:schemeClr>
              </a:solidFill>
            </a:endParaRPr>
          </a:p>
        </p:txBody>
      </p:sp>
    </p:spTree>
    <p:extLst>
      <p:ext uri="{BB962C8B-B14F-4D97-AF65-F5344CB8AC3E}">
        <p14:creationId xmlns:p14="http://schemas.microsoft.com/office/powerpoint/2010/main" val="225111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Reference</a:t>
            </a:r>
            <a:endParaRPr lang="en-US" sz="4000" dirty="0"/>
          </a:p>
        </p:txBody>
      </p:sp>
      <p:sp>
        <p:nvSpPr>
          <p:cNvPr id="3" name="Content Placeholder 2"/>
          <p:cNvSpPr>
            <a:spLocks noGrp="1"/>
          </p:cNvSpPr>
          <p:nvPr>
            <p:ph sz="half" idx="1"/>
          </p:nvPr>
        </p:nvSpPr>
        <p:spPr>
          <a:xfrm>
            <a:off x="1341119" y="1901952"/>
            <a:ext cx="10075817" cy="4002459"/>
          </a:xfrm>
        </p:spPr>
        <p:txBody>
          <a:bodyPr>
            <a:normAutofit/>
          </a:bodyPr>
          <a:lstStyle/>
          <a:p>
            <a:pPr marL="45720" indent="0">
              <a:buNone/>
            </a:pPr>
            <a:endParaRPr lang="en-US" dirty="0" smtClean="0"/>
          </a:p>
          <a:p>
            <a:r>
              <a:rPr lang="en-US" dirty="0">
                <a:hlinkClick r:id="rId2"/>
              </a:rPr>
              <a:t>https://</a:t>
            </a:r>
            <a:r>
              <a:rPr lang="en-US" dirty="0" smtClean="0">
                <a:hlinkClick r:id="rId2"/>
              </a:rPr>
              <a:t>dotnet.microsoft.com/apps/aspnet</a:t>
            </a:r>
            <a:endParaRPr lang="en-US" dirty="0" smtClean="0"/>
          </a:p>
          <a:p>
            <a:r>
              <a:rPr lang="en-US" dirty="0">
                <a:hlinkClick r:id="rId3"/>
              </a:rPr>
              <a:t>https://dotnet.microsoft.com</a:t>
            </a:r>
            <a:r>
              <a:rPr lang="en-US" dirty="0" smtClean="0">
                <a:hlinkClick r:id="rId3"/>
              </a:rPr>
              <a:t>/</a:t>
            </a:r>
            <a:endParaRPr lang="en-US" dirty="0">
              <a:hlinkClick r:id="rId3"/>
            </a:endParaRPr>
          </a:p>
          <a:p>
            <a:r>
              <a:rPr lang="en-US" dirty="0">
                <a:hlinkClick r:id="rId4"/>
              </a:rPr>
              <a:t>https://</a:t>
            </a:r>
            <a:r>
              <a:rPr lang="en-US" dirty="0" smtClean="0">
                <a:hlinkClick r:id="rId4"/>
              </a:rPr>
              <a:t>www.tutorialsteacher.com/mvc/mvc-architecture</a:t>
            </a:r>
            <a:endParaRPr lang="en-US" dirty="0" smtClean="0"/>
          </a:p>
          <a:p>
            <a:r>
              <a:rPr lang="en-US" dirty="0">
                <a:hlinkClick r:id="rId5"/>
              </a:rPr>
              <a:t>https://www.c-sharpcorner.com/UploadFile/3d39b4/routing-in-mvc</a:t>
            </a:r>
            <a:r>
              <a:rPr lang="en-US" dirty="0" smtClean="0">
                <a:hlinkClick r:id="rId5"/>
              </a:rPr>
              <a:t>/</a:t>
            </a:r>
            <a:endParaRPr lang="en-US" dirty="0" smtClean="0"/>
          </a:p>
          <a:p>
            <a:endParaRPr lang="en-US" dirty="0" smtClean="0"/>
          </a:p>
        </p:txBody>
      </p:sp>
    </p:spTree>
    <p:extLst>
      <p:ext uri="{BB962C8B-B14F-4D97-AF65-F5344CB8AC3E}">
        <p14:creationId xmlns:p14="http://schemas.microsoft.com/office/powerpoint/2010/main" val="314160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THE APPLICATION</a:t>
            </a:r>
            <a:endParaRPr lang="en-US" dirty="0"/>
          </a:p>
        </p:txBody>
      </p:sp>
      <p:sp>
        <p:nvSpPr>
          <p:cNvPr id="3" name="Footer Placeholder 2"/>
          <p:cNvSpPr>
            <a:spLocks noGrp="1"/>
          </p:cNvSpPr>
          <p:nvPr>
            <p:ph type="ftr" sz="quarter" idx="11"/>
          </p:nvPr>
        </p:nvSpPr>
        <p:spPr/>
        <p:txBody>
          <a:bodyPr/>
          <a:lstStyle/>
          <a:p>
            <a:r>
              <a:rPr lang="en-US" smtClean="0"/>
              <a:t>Add a footer</a:t>
            </a:r>
            <a:endParaRPr lang="en-US"/>
          </a:p>
        </p:txBody>
      </p:sp>
    </p:spTree>
    <p:extLst>
      <p:ext uri="{BB962C8B-B14F-4D97-AF65-F5344CB8AC3E}">
        <p14:creationId xmlns:p14="http://schemas.microsoft.com/office/powerpoint/2010/main" val="236145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0313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82171"/>
          </a:xfrm>
        </p:spPr>
        <p:txBody>
          <a:bodyPr/>
          <a:lstStyle/>
          <a:p>
            <a:pPr algn="ctr"/>
            <a:r>
              <a:rPr lang="en-US" dirty="0" smtClean="0"/>
              <a:t>Dotnet Application Team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28920" y="1347377"/>
            <a:ext cx="3107302" cy="310324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3" y="1374830"/>
            <a:ext cx="3103246" cy="3103246"/>
          </a:xfrm>
          <a:prstGeom prst="rect">
            <a:avLst/>
          </a:prstGeom>
        </p:spPr>
      </p:pic>
      <p:sp>
        <p:nvSpPr>
          <p:cNvPr id="9" name="TextBox 8"/>
          <p:cNvSpPr txBox="1"/>
          <p:nvPr/>
        </p:nvSpPr>
        <p:spPr>
          <a:xfrm>
            <a:off x="1031488" y="2233749"/>
            <a:ext cx="3103246" cy="369332"/>
          </a:xfrm>
          <a:prstGeom prst="rect">
            <a:avLst/>
          </a:prstGeom>
          <a:noFill/>
        </p:spPr>
        <p:txBody>
          <a:bodyPr wrap="square" rtlCol="0">
            <a:spAutoFit/>
          </a:bodyPr>
          <a:lstStyle/>
          <a:p>
            <a:endParaRPr lang="en-US" dirty="0"/>
          </a:p>
        </p:txBody>
      </p:sp>
      <p:sp>
        <p:nvSpPr>
          <p:cNvPr id="11" name="TextBox 10"/>
          <p:cNvSpPr txBox="1"/>
          <p:nvPr/>
        </p:nvSpPr>
        <p:spPr>
          <a:xfrm>
            <a:off x="4610591" y="4604904"/>
            <a:ext cx="3592883"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Shiva Rama Krishna Vodnala</a:t>
            </a:r>
          </a:p>
          <a:p>
            <a:r>
              <a:rPr lang="en-US" dirty="0" err="1" smtClean="0">
                <a:latin typeface="Times New Roman" panose="02020603050405020304" pitchFamily="18" charset="0"/>
                <a:cs typeface="Times New Roman" panose="02020603050405020304" pitchFamily="18" charset="0"/>
              </a:rPr>
              <a:t>Github</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github.com/srkvodnala</a:t>
            </a:r>
            <a:endParaRPr lang="en-US" dirty="0" smtClean="0"/>
          </a:p>
          <a:p>
            <a:r>
              <a:rPr lang="en-US" dirty="0">
                <a:latin typeface="Times New Roman" panose="02020603050405020304" pitchFamily="18" charset="0"/>
                <a:cs typeface="Times New Roman" panose="02020603050405020304" pitchFamily="18" charset="0"/>
              </a:rPr>
              <a:t>LinkedIn</a:t>
            </a:r>
            <a:endParaRPr lang="en-US" dirty="0" smtClean="0">
              <a:hlinkClick r:id="rId5"/>
            </a:endParaRPr>
          </a:p>
          <a:p>
            <a:r>
              <a:rPr lang="en-US" dirty="0" smtClean="0">
                <a:hlinkClick r:id="rId5"/>
              </a:rPr>
              <a:t>https</a:t>
            </a:r>
            <a:r>
              <a:rPr lang="en-US" dirty="0">
                <a:hlinkClick r:id="rId5"/>
              </a:rPr>
              <a:t>://www.linkedin.com/in/shiva-rama-krishna-vodnala-1a5279157/</a:t>
            </a:r>
            <a:endParaRPr lang="en-US" dirty="0">
              <a:solidFill>
                <a:srgbClr val="00B0F0"/>
              </a:solidFill>
            </a:endParaRPr>
          </a:p>
          <a:p>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34476" y="4580135"/>
            <a:ext cx="3400257" cy="1754326"/>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Raviteja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Pagidoju</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r>
              <a:rPr lang="en-US" u="sng" dirty="0">
                <a:solidFill>
                  <a:srgbClr val="00B0F0"/>
                </a:solidFill>
                <a:hlinkClick r:id="rId6"/>
              </a:rPr>
              <a:t>https://</a:t>
            </a:r>
            <a:r>
              <a:rPr lang="en-US" dirty="0">
                <a:solidFill>
                  <a:srgbClr val="00B0F0"/>
                </a:solidFill>
                <a:latin typeface="Times New Roman" panose="02020603050405020304" pitchFamily="18" charset="0"/>
                <a:cs typeface="Times New Roman" panose="02020603050405020304" pitchFamily="18" charset="0"/>
                <a:hlinkClick r:id="rId6"/>
              </a:rPr>
              <a:t>github.com/RaviTeja444</a:t>
            </a:r>
            <a:endParaRPr lang="en-US" dirty="0">
              <a:solidFill>
                <a:srgbClr val="00B0F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LinkedIn</a:t>
            </a:r>
            <a:endParaRPr lang="en-US" u="sng" dirty="0" smtClean="0">
              <a:solidFill>
                <a:srgbClr val="00B0F0"/>
              </a:solidFill>
              <a:hlinkClick r:id="rId7"/>
            </a:endParaRPr>
          </a:p>
          <a:p>
            <a:r>
              <a:rPr lang="en-US" u="sng" dirty="0" smtClean="0">
                <a:solidFill>
                  <a:srgbClr val="00B0F0"/>
                </a:solidFill>
                <a:hlinkClick r:id="rId7"/>
              </a:rPr>
              <a:t>https</a:t>
            </a:r>
            <a:r>
              <a:rPr lang="en-US" u="sng" dirty="0">
                <a:solidFill>
                  <a:srgbClr val="00B0F0"/>
                </a:solidFill>
                <a:hlinkClick r:id="rId7"/>
              </a:rPr>
              <a:t>://www.linkedin.com/in/ravi-teja-pagidoju-b90a70184/</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369866" y="4580135"/>
            <a:ext cx="3647963"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Swaroop Reddy </a:t>
            </a:r>
            <a:r>
              <a:rPr lang="en-US" dirty="0" err="1" smtClean="0">
                <a:latin typeface="Times New Roman" panose="02020603050405020304" pitchFamily="18" charset="0"/>
                <a:cs typeface="Times New Roman" panose="02020603050405020304" pitchFamily="18" charset="0"/>
              </a:rPr>
              <a:t>Gottigundala</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r>
              <a:rPr lang="en-US" dirty="0">
                <a:hlinkClick r:id="rId8"/>
              </a:rPr>
              <a:t>https://</a:t>
            </a:r>
            <a:r>
              <a:rPr lang="en-US" dirty="0" smtClean="0">
                <a:hlinkClick r:id="rId8"/>
              </a:rPr>
              <a:t>github.com/SwaroopReddyGottigundala</a:t>
            </a:r>
            <a:endParaRPr lang="en-US" dirty="0" smtClean="0"/>
          </a:p>
          <a:p>
            <a:r>
              <a:rPr lang="en-US" dirty="0" smtClean="0">
                <a:latin typeface="Times New Roman" panose="02020603050405020304" pitchFamily="18" charset="0"/>
                <a:cs typeface="Times New Roman" panose="02020603050405020304" pitchFamily="18" charset="0"/>
              </a:rPr>
              <a:t>LinkedIn</a:t>
            </a:r>
          </a:p>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341120" y="6628094"/>
            <a:ext cx="7159752" cy="237744"/>
          </a:xfrm>
        </p:spPr>
        <p:txBody>
          <a:bodyPr/>
          <a:lstStyle/>
          <a:p>
            <a:endParaRPr lang="en-US"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00873" y="1327772"/>
            <a:ext cx="3117682" cy="3122852"/>
          </a:xfrm>
          <a:prstGeom prst="rect">
            <a:avLst/>
          </a:prstGeom>
        </p:spPr>
      </p:pic>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2045"/>
            <a:ext cx="9509760" cy="1233424"/>
          </a:xfrm>
        </p:spPr>
        <p:txBody>
          <a:bodyPr>
            <a:normAutofit/>
          </a:bodyPr>
          <a:lstStyle/>
          <a:p>
            <a:r>
              <a:rPr lang="en-US" sz="4000" dirty="0"/>
              <a:t>What is .NET</a:t>
            </a:r>
            <a:r>
              <a:rPr lang="en-US" sz="4000" dirty="0" smtClean="0"/>
              <a:t>?</a:t>
            </a:r>
            <a:endParaRPr lang="en-US" sz="4000" dirty="0"/>
          </a:p>
        </p:txBody>
      </p:sp>
      <p:sp>
        <p:nvSpPr>
          <p:cNvPr id="3" name="Content Placeholder 2"/>
          <p:cNvSpPr>
            <a:spLocks noGrp="1"/>
          </p:cNvSpPr>
          <p:nvPr>
            <p:ph sz="half" idx="1"/>
          </p:nvPr>
        </p:nvSpPr>
        <p:spPr>
          <a:xfrm>
            <a:off x="1341119" y="1901952"/>
            <a:ext cx="10075817" cy="3813048"/>
          </a:xfrm>
        </p:spPr>
        <p:txBody>
          <a:bodyPr>
            <a:normAutofit fontScale="92500" lnSpcReduction="10000"/>
          </a:bodyPr>
          <a:lstStyle/>
          <a:p>
            <a:r>
              <a:rPr lang="en-US" sz="3000" dirty="0" smtClean="0"/>
              <a:t>.</a:t>
            </a:r>
            <a:r>
              <a:rPr lang="en-US" sz="3000" dirty="0"/>
              <a:t>NET is an open source developer platform, created by Microsoft, for building many different types of </a:t>
            </a:r>
            <a:r>
              <a:rPr lang="en-US" sz="3000" dirty="0" smtClean="0"/>
              <a:t>applications.</a:t>
            </a:r>
            <a:endParaRPr lang="en-US" sz="3000" dirty="0"/>
          </a:p>
          <a:p>
            <a:r>
              <a:rPr lang="en-US" sz="3000" dirty="0" smtClean="0"/>
              <a:t>You </a:t>
            </a:r>
            <a:r>
              <a:rPr lang="en-US" sz="3000" dirty="0"/>
              <a:t>can write your .NET apps in C#, F#, or Visual Basic</a:t>
            </a:r>
            <a:r>
              <a:rPr lang="en-US" sz="3000" dirty="0" smtClean="0"/>
              <a:t>.</a:t>
            </a:r>
          </a:p>
          <a:p>
            <a:pPr marL="45720" indent="0">
              <a:buNone/>
            </a:pPr>
            <a:r>
              <a:rPr lang="en-US" sz="3000" b="1" dirty="0" smtClean="0"/>
              <a:t>Platforms:</a:t>
            </a:r>
          </a:p>
          <a:p>
            <a:r>
              <a:rPr lang="en-US" sz="3000" dirty="0" smtClean="0"/>
              <a:t>.Net Core</a:t>
            </a:r>
          </a:p>
          <a:p>
            <a:r>
              <a:rPr lang="en-US" sz="3000" dirty="0" smtClean="0"/>
              <a:t>.Net Framework</a:t>
            </a:r>
          </a:p>
          <a:p>
            <a:r>
              <a:rPr lang="en-US" sz="3000" dirty="0" smtClean="0"/>
              <a:t>Xamarian/Mono</a:t>
            </a:r>
          </a:p>
        </p:txBody>
      </p:sp>
      <p:sp>
        <p:nvSpPr>
          <p:cNvPr id="4" name="Footer Placeholder 3"/>
          <p:cNvSpPr>
            <a:spLocks noGrp="1"/>
          </p:cNvSpPr>
          <p:nvPr>
            <p:ph type="ftr" sz="quarter" idx="11"/>
          </p:nvPr>
        </p:nvSpPr>
        <p:spPr>
          <a:xfrm>
            <a:off x="209006" y="6021977"/>
            <a:ext cx="8291866" cy="817735"/>
          </a:xfrm>
        </p:spPr>
        <p:txBody>
          <a:bodyPr/>
          <a:lstStyle/>
          <a:p>
            <a:r>
              <a:rPr lang="en-US" sz="1800" dirty="0" smtClean="0">
                <a:solidFill>
                  <a:srgbClr val="92D050"/>
                </a:solidFill>
              </a:rPr>
              <a:t>SHIVA RAMA KRISHNA</a:t>
            </a:r>
            <a:endParaRPr lang="en-US" sz="1800" dirty="0">
              <a:solidFill>
                <a:srgbClr val="92D050"/>
              </a:solidFill>
            </a:endParaRPr>
          </a:p>
        </p:txBody>
      </p:sp>
    </p:spTree>
    <p:extLst>
      <p:ext uri="{BB962C8B-B14F-4D97-AF65-F5344CB8AC3E}">
        <p14:creationId xmlns:p14="http://schemas.microsoft.com/office/powerpoint/2010/main" val="140932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4000" dirty="0"/>
              <a:t>.NET Core vs .NET </a:t>
            </a:r>
            <a:r>
              <a:rPr lang="nl-NL" sz="4000" dirty="0" smtClean="0"/>
              <a:t>Framework</a:t>
            </a:r>
            <a:endParaRPr lang="en-US" sz="4000" dirty="0"/>
          </a:p>
        </p:txBody>
      </p:sp>
      <p:sp>
        <p:nvSpPr>
          <p:cNvPr id="3" name="Content Placeholder 2"/>
          <p:cNvSpPr>
            <a:spLocks noGrp="1"/>
          </p:cNvSpPr>
          <p:nvPr>
            <p:ph sz="half" idx="1"/>
          </p:nvPr>
        </p:nvSpPr>
        <p:spPr>
          <a:xfrm>
            <a:off x="1341119" y="1901952"/>
            <a:ext cx="10075817" cy="3813048"/>
          </a:xfrm>
        </p:spPr>
        <p:txBody>
          <a:bodyPr>
            <a:noAutofit/>
          </a:bodyPr>
          <a:lstStyle/>
          <a:p>
            <a:r>
              <a:rPr lang="en-US" sz="3000" dirty="0"/>
              <a:t>Microsoft maintains both runtimes for building applications with .NET, and they share many of the same APIs. This shared API is what is called the .NETStandard.</a:t>
            </a:r>
          </a:p>
          <a:p>
            <a:r>
              <a:rPr lang="en-US" sz="3000" dirty="0"/>
              <a:t>Developers use the .NET framework to create Windows desktop applications and server based applications. This includes ASP.NET web applications. </a:t>
            </a:r>
            <a:endParaRPr lang="en-US" sz="3000" dirty="0" smtClean="0"/>
          </a:p>
          <a:p>
            <a:r>
              <a:rPr lang="en-US" sz="3000" dirty="0" smtClean="0"/>
              <a:t>.</a:t>
            </a:r>
            <a:r>
              <a:rPr lang="en-US" sz="3000" dirty="0"/>
              <a:t>NET Core is used to create server applications that run on Windows, Linux and Mac</a:t>
            </a:r>
            <a:r>
              <a:rPr lang="en-US" sz="3000" dirty="0" smtClean="0"/>
              <a:t>.</a:t>
            </a:r>
            <a:endParaRPr lang="en-US" sz="3000" dirty="0"/>
          </a:p>
        </p:txBody>
      </p:sp>
      <p:sp>
        <p:nvSpPr>
          <p:cNvPr id="4" name="Footer Placeholder 3"/>
          <p:cNvSpPr>
            <a:spLocks noGrp="1"/>
          </p:cNvSpPr>
          <p:nvPr>
            <p:ph type="ftr" sz="quarter" idx="11"/>
          </p:nvPr>
        </p:nvSpPr>
        <p:spPr>
          <a:xfrm>
            <a:off x="91440" y="6165669"/>
            <a:ext cx="8409432" cy="674043"/>
          </a:xfrm>
        </p:spPr>
        <p:txBody>
          <a:bodyPr/>
          <a:lstStyle/>
          <a:p>
            <a:r>
              <a:rPr lang="en-US" sz="1600" dirty="0">
                <a:solidFill>
                  <a:srgbClr val="92D050"/>
                </a:solidFill>
              </a:rPr>
              <a:t>SHIVA RAMA KRISHNA</a:t>
            </a:r>
          </a:p>
        </p:txBody>
      </p:sp>
    </p:spTree>
    <p:extLst>
      <p:ext uri="{BB962C8B-B14F-4D97-AF65-F5344CB8AC3E}">
        <p14:creationId xmlns:p14="http://schemas.microsoft.com/office/powerpoint/2010/main" val="164399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sz="4000" dirty="0" smtClean="0"/>
              <a:t>.Net vs Java</a:t>
            </a:r>
            <a:endParaRPr lang="en-US" sz="4000" dirty="0"/>
          </a:p>
        </p:txBody>
      </p:sp>
      <p:sp>
        <p:nvSpPr>
          <p:cNvPr id="3" name="Content Placeholder 2"/>
          <p:cNvSpPr>
            <a:spLocks noGrp="1"/>
          </p:cNvSpPr>
          <p:nvPr>
            <p:ph sz="half" idx="1"/>
          </p:nvPr>
        </p:nvSpPr>
        <p:spPr>
          <a:xfrm>
            <a:off x="1341120" y="1321960"/>
            <a:ext cx="10075817" cy="4700017"/>
          </a:xfrm>
        </p:spPr>
        <p:txBody>
          <a:bodyPr>
            <a:noAutofit/>
          </a:bodyPr>
          <a:lstStyle/>
          <a:p>
            <a:r>
              <a:rPr lang="en-US" sz="2500" dirty="0" smtClean="0"/>
              <a:t>Java is a programming language and can work on any operating system.</a:t>
            </a:r>
          </a:p>
          <a:p>
            <a:r>
              <a:rPr lang="en-US" sz="2500" dirty="0" smtClean="0"/>
              <a:t> Java also provides Java Virtual Machine (JVM) which allows code should run on any device and any operating system. </a:t>
            </a:r>
          </a:p>
          <a:p>
            <a:r>
              <a:rPr lang="en-US" sz="2500" dirty="0" smtClean="0"/>
              <a:t>.NET is actually a framework in the strictest meaning of this word.</a:t>
            </a:r>
          </a:p>
          <a:p>
            <a:r>
              <a:rPr lang="en-US" sz="2500" dirty="0"/>
              <a:t> </a:t>
            </a:r>
            <a:r>
              <a:rPr lang="en-US" sz="2500" dirty="0" smtClean="0"/>
              <a:t>ASP.NET</a:t>
            </a:r>
            <a:r>
              <a:rPr lang="en-US" sz="2500" dirty="0"/>
              <a:t> is used by .NET to create different applications. </a:t>
            </a:r>
            <a:endParaRPr lang="en-US" sz="2500" dirty="0" smtClean="0"/>
          </a:p>
          <a:p>
            <a:r>
              <a:rPr lang="en-US" sz="2500" dirty="0" smtClean="0"/>
              <a:t>Java </a:t>
            </a:r>
            <a:r>
              <a:rPr lang="en-US" sz="2500" dirty="0"/>
              <a:t>is a programming language, while .NET is a framework that can use several languages</a:t>
            </a:r>
            <a:r>
              <a:rPr lang="en-US" sz="2500" dirty="0" smtClean="0"/>
              <a:t>.</a:t>
            </a:r>
          </a:p>
        </p:txBody>
      </p:sp>
      <p:sp>
        <p:nvSpPr>
          <p:cNvPr id="4" name="Footer Placeholder 3"/>
          <p:cNvSpPr>
            <a:spLocks noGrp="1"/>
          </p:cNvSpPr>
          <p:nvPr>
            <p:ph type="ftr" sz="quarter" idx="11"/>
          </p:nvPr>
        </p:nvSpPr>
        <p:spPr>
          <a:xfrm>
            <a:off x="209006" y="6021977"/>
            <a:ext cx="8291866" cy="817735"/>
          </a:xfrm>
        </p:spPr>
        <p:txBody>
          <a:bodyPr/>
          <a:lstStyle/>
          <a:p>
            <a:r>
              <a:rPr lang="en-US" sz="1800" dirty="0" smtClean="0">
                <a:solidFill>
                  <a:srgbClr val="92D050"/>
                </a:solidFill>
              </a:rPr>
              <a:t>SHIVA RAMA KRISHNA</a:t>
            </a:r>
            <a:endParaRPr lang="en-US" sz="1800" dirty="0">
              <a:solidFill>
                <a:srgbClr val="92D050"/>
              </a:solidFill>
            </a:endParaRPr>
          </a:p>
        </p:txBody>
      </p:sp>
    </p:spTree>
    <p:extLst>
      <p:ext uri="{BB962C8B-B14F-4D97-AF65-F5344CB8AC3E}">
        <p14:creationId xmlns:p14="http://schemas.microsoft.com/office/powerpoint/2010/main" val="367482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a:t>
            </a:r>
            <a:r>
              <a:rPr lang="en-US" sz="4000" dirty="0" smtClean="0"/>
              <a:t>C#</a:t>
            </a:r>
            <a:endParaRPr lang="en-US" sz="4000" dirty="0"/>
          </a:p>
        </p:txBody>
      </p:sp>
      <p:sp>
        <p:nvSpPr>
          <p:cNvPr id="3" name="Content Placeholder 2"/>
          <p:cNvSpPr>
            <a:spLocks noGrp="1"/>
          </p:cNvSpPr>
          <p:nvPr>
            <p:ph sz="half" idx="1"/>
          </p:nvPr>
        </p:nvSpPr>
        <p:spPr>
          <a:xfrm>
            <a:off x="1341119" y="1901952"/>
            <a:ext cx="10075817" cy="3205625"/>
          </a:xfrm>
        </p:spPr>
        <p:txBody>
          <a:bodyPr>
            <a:normAutofit/>
          </a:bodyPr>
          <a:lstStyle/>
          <a:p>
            <a:pPr marL="45720" indent="0">
              <a:buNone/>
            </a:pPr>
            <a:r>
              <a:rPr lang="en-US" sz="3000" dirty="0" smtClean="0"/>
              <a:t>.C# is an object-oriented programming language developed by Microsoft. It combines the computing power of C++ with ease of </a:t>
            </a:r>
            <a:r>
              <a:rPr lang="en-US" sz="3000" dirty="0"/>
              <a:t>V</a:t>
            </a:r>
            <a:r>
              <a:rPr lang="en-US" sz="3000" dirty="0" smtClean="0"/>
              <a:t>isual Basic and Java. </a:t>
            </a:r>
          </a:p>
          <a:p>
            <a:pPr marL="45720" indent="0">
              <a:buNone/>
            </a:pPr>
            <a:r>
              <a:rPr lang="en-US" sz="3000" dirty="0" smtClean="0"/>
              <a:t>While C# is based on C++ it also contains features similar to Java.</a:t>
            </a:r>
            <a:endParaRPr lang="en-US" sz="3000" dirty="0"/>
          </a:p>
        </p:txBody>
      </p:sp>
      <p:sp>
        <p:nvSpPr>
          <p:cNvPr id="5" name="Footer Placeholder 3"/>
          <p:cNvSpPr txBox="1">
            <a:spLocks/>
          </p:cNvSpPr>
          <p:nvPr/>
        </p:nvSpPr>
        <p:spPr>
          <a:xfrm>
            <a:off x="91440" y="6165669"/>
            <a:ext cx="8409432" cy="674043"/>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baseline="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mtClean="0">
                <a:solidFill>
                  <a:srgbClr val="92D050"/>
                </a:solidFill>
              </a:rPr>
              <a:t>SHIVA RAMA KRISHNA</a:t>
            </a:r>
            <a:endParaRPr lang="en-US" sz="1600" dirty="0">
              <a:solidFill>
                <a:srgbClr val="92D050"/>
              </a:solidFill>
            </a:endParaRPr>
          </a:p>
        </p:txBody>
      </p:sp>
    </p:spTree>
    <p:extLst>
      <p:ext uri="{BB962C8B-B14F-4D97-AF65-F5344CB8AC3E}">
        <p14:creationId xmlns:p14="http://schemas.microsoft.com/office/powerpoint/2010/main" val="118381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ASP.NET MVC</a:t>
            </a:r>
          </a:p>
        </p:txBody>
      </p:sp>
      <p:sp>
        <p:nvSpPr>
          <p:cNvPr id="3" name="Content Placeholder 2"/>
          <p:cNvSpPr>
            <a:spLocks noGrp="1"/>
          </p:cNvSpPr>
          <p:nvPr>
            <p:ph sz="half" idx="1"/>
          </p:nvPr>
        </p:nvSpPr>
        <p:spPr>
          <a:xfrm>
            <a:off x="1341119" y="1901952"/>
            <a:ext cx="10075817" cy="4002459"/>
          </a:xfrm>
        </p:spPr>
        <p:txBody>
          <a:bodyPr>
            <a:normAutofit fontScale="92500" lnSpcReduction="20000"/>
          </a:bodyPr>
          <a:lstStyle/>
          <a:p>
            <a:pPr marL="45720" indent="0">
              <a:buNone/>
            </a:pPr>
            <a:endParaRPr lang="en-US" dirty="0" smtClean="0"/>
          </a:p>
          <a:p>
            <a:r>
              <a:rPr lang="en-US" sz="3200" dirty="0" smtClean="0"/>
              <a:t>ASP.NET </a:t>
            </a:r>
            <a:r>
              <a:rPr lang="en-US" sz="3200" dirty="0"/>
              <a:t>supports three major development models: Web Pages, Web Forms and MVC (Model View Controller). </a:t>
            </a:r>
            <a:endParaRPr lang="en-US" sz="3200" dirty="0" smtClean="0"/>
          </a:p>
          <a:p>
            <a:r>
              <a:rPr lang="en-US" sz="3200" dirty="0" smtClean="0"/>
              <a:t>ASP.NET </a:t>
            </a:r>
            <a:r>
              <a:rPr lang="en-US" sz="3200" dirty="0"/>
              <a:t>MVC framework is a lightweight, highly testable presentation framework that is integrated with the existing ASP.NET features, such as master pages, authentication, etc. </a:t>
            </a:r>
            <a:endParaRPr lang="en-US" sz="3200" dirty="0" smtClean="0"/>
          </a:p>
          <a:p>
            <a:r>
              <a:rPr lang="en-US" sz="3200" dirty="0" smtClean="0"/>
              <a:t>Within </a:t>
            </a:r>
            <a:r>
              <a:rPr lang="en-US" sz="3200" dirty="0"/>
              <a:t>.NET, this framework is defined in the </a:t>
            </a:r>
            <a:r>
              <a:rPr lang="en-US" sz="3200" dirty="0" err="1"/>
              <a:t>System.Web.Mvc</a:t>
            </a:r>
            <a:r>
              <a:rPr lang="en-US" sz="3200" dirty="0"/>
              <a:t> assembly. The latest version of the MVC Framework is 5.0. We use Visual Studio to create ASP.NET MVC applications which can be added as a template in Visual </a:t>
            </a:r>
            <a:r>
              <a:rPr lang="en-US" sz="3200" dirty="0" smtClean="0"/>
              <a:t>Studio</a:t>
            </a:r>
            <a:r>
              <a:rPr lang="en-US" sz="3200" dirty="0"/>
              <a:t>.</a:t>
            </a:r>
            <a:endParaRPr lang="en-US" sz="3200" dirty="0" smtClean="0"/>
          </a:p>
        </p:txBody>
      </p:sp>
      <p:sp>
        <p:nvSpPr>
          <p:cNvPr id="4" name="Footer Placeholder 3"/>
          <p:cNvSpPr>
            <a:spLocks noGrp="1"/>
          </p:cNvSpPr>
          <p:nvPr>
            <p:ph type="ftr" sz="quarter" idx="11"/>
          </p:nvPr>
        </p:nvSpPr>
        <p:spPr>
          <a:xfrm>
            <a:off x="0" y="6105579"/>
            <a:ext cx="8500872" cy="734133"/>
          </a:xfrm>
        </p:spPr>
        <p:txBody>
          <a:bodyPr/>
          <a:lstStyle/>
          <a:p>
            <a:r>
              <a:rPr lang="en-US" sz="1600" dirty="0" smtClean="0">
                <a:solidFill>
                  <a:srgbClr val="92D050"/>
                </a:solidFill>
              </a:rPr>
              <a:t>SHIVA RAMA KRISHNA</a:t>
            </a:r>
            <a:endParaRPr lang="en-US" sz="1600" dirty="0">
              <a:solidFill>
                <a:srgbClr val="92D050"/>
              </a:solidFill>
            </a:endParaRPr>
          </a:p>
        </p:txBody>
      </p:sp>
    </p:spTree>
    <p:extLst>
      <p:ext uri="{BB962C8B-B14F-4D97-AF65-F5344CB8AC3E}">
        <p14:creationId xmlns:p14="http://schemas.microsoft.com/office/powerpoint/2010/main" val="226909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Model-View-Controller (MVC)</a:t>
            </a:r>
            <a:r>
              <a:rPr lang="en-US" sz="4000" dirty="0"/>
              <a:t> </a:t>
            </a:r>
          </a:p>
        </p:txBody>
      </p:sp>
      <p:sp>
        <p:nvSpPr>
          <p:cNvPr id="3" name="Content Placeholder 2"/>
          <p:cNvSpPr>
            <a:spLocks noGrp="1"/>
          </p:cNvSpPr>
          <p:nvPr>
            <p:ph sz="half" idx="1"/>
          </p:nvPr>
        </p:nvSpPr>
        <p:spPr>
          <a:xfrm>
            <a:off x="1341119" y="1901952"/>
            <a:ext cx="10075817" cy="4002459"/>
          </a:xfrm>
        </p:spPr>
        <p:txBody>
          <a:bodyPr>
            <a:normAutofit fontScale="85000" lnSpcReduction="10000"/>
          </a:bodyPr>
          <a:lstStyle/>
          <a:p>
            <a:pPr marL="45720" indent="0">
              <a:buNone/>
            </a:pPr>
            <a:endParaRPr lang="en-US" dirty="0" smtClean="0"/>
          </a:p>
          <a:p>
            <a:r>
              <a:rPr lang="en-US" sz="3500" dirty="0"/>
              <a:t>The </a:t>
            </a:r>
            <a:r>
              <a:rPr lang="en-US" sz="3500" b="1" dirty="0"/>
              <a:t>Model-View-Controller (MVC)</a:t>
            </a:r>
            <a:r>
              <a:rPr lang="en-US" sz="3500" dirty="0"/>
              <a:t> is an architectural pattern that separates an application into three main logical components: the </a:t>
            </a:r>
            <a:r>
              <a:rPr lang="en-US" sz="3500" b="1" dirty="0"/>
              <a:t>model</a:t>
            </a:r>
            <a:r>
              <a:rPr lang="en-US" sz="3500" dirty="0"/>
              <a:t>, the view, and the controller. </a:t>
            </a:r>
            <a:endParaRPr lang="en-US" sz="3500" dirty="0" smtClean="0"/>
          </a:p>
          <a:p>
            <a:r>
              <a:rPr lang="en-US" sz="3500" dirty="0" smtClean="0"/>
              <a:t>Each </a:t>
            </a:r>
            <a:r>
              <a:rPr lang="en-US" sz="3500" dirty="0"/>
              <a:t>of these components are built to handle specific development aspects of an application. </a:t>
            </a:r>
            <a:endParaRPr lang="en-US" sz="3500" dirty="0" smtClean="0"/>
          </a:p>
          <a:p>
            <a:r>
              <a:rPr lang="en-US" sz="3500" dirty="0" smtClean="0"/>
              <a:t>MVC </a:t>
            </a:r>
            <a:r>
              <a:rPr lang="en-US" sz="3500" dirty="0"/>
              <a:t>is one of the most frequently used industry-standard web development framework to create scalable and extensible projects</a:t>
            </a:r>
            <a:r>
              <a:rPr lang="en-US" sz="3500" dirty="0" smtClean="0"/>
              <a:t>.</a:t>
            </a:r>
            <a:endParaRPr lang="en-US" sz="3000" dirty="0"/>
          </a:p>
        </p:txBody>
      </p:sp>
      <p:sp>
        <p:nvSpPr>
          <p:cNvPr id="4" name="Footer Placeholder 3"/>
          <p:cNvSpPr>
            <a:spLocks noGrp="1"/>
          </p:cNvSpPr>
          <p:nvPr>
            <p:ph type="ftr" sz="quarter" idx="11"/>
          </p:nvPr>
        </p:nvSpPr>
        <p:spPr>
          <a:xfrm>
            <a:off x="0" y="6105579"/>
            <a:ext cx="8108986" cy="752421"/>
          </a:xfrm>
        </p:spPr>
        <p:txBody>
          <a:bodyPr/>
          <a:lstStyle/>
          <a:p>
            <a:r>
              <a:rPr lang="en-US" sz="1600" dirty="0" smtClean="0">
                <a:solidFill>
                  <a:srgbClr val="92D050"/>
                </a:solidFill>
              </a:rPr>
              <a:t>SHIVA RAMA KRISHNA</a:t>
            </a:r>
            <a:endParaRPr lang="en-US" sz="1600" dirty="0">
              <a:solidFill>
                <a:srgbClr val="92D050"/>
              </a:solidFill>
            </a:endParaRPr>
          </a:p>
        </p:txBody>
      </p:sp>
    </p:spTree>
    <p:extLst>
      <p:ext uri="{BB962C8B-B14F-4D97-AF65-F5344CB8AC3E}">
        <p14:creationId xmlns:p14="http://schemas.microsoft.com/office/powerpoint/2010/main" val="26866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Teal banded presentation (widescreen)</Template>
  <TotalTime>2542</TotalTime>
  <Words>1092</Words>
  <Application>Microsoft Office PowerPoint</Application>
  <PresentationFormat>Widescreen</PresentationFormat>
  <Paragraphs>139</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Banded Design Teal 16x9</vt:lpstr>
      <vt:lpstr>Developing an Application using C#.NET</vt:lpstr>
      <vt:lpstr>Contents</vt:lpstr>
      <vt:lpstr>Dotnet Application Team</vt:lpstr>
      <vt:lpstr>What is .NET?</vt:lpstr>
      <vt:lpstr>.NET Core vs .NET Framework</vt:lpstr>
      <vt:lpstr>.Net vs Java</vt:lpstr>
      <vt:lpstr>What is C#</vt:lpstr>
      <vt:lpstr>ASP.NET MVC</vt:lpstr>
      <vt:lpstr>Model-View-Controller (MVC) </vt:lpstr>
      <vt:lpstr>Structure of MVC Architecture</vt:lpstr>
      <vt:lpstr>Model</vt:lpstr>
      <vt:lpstr>View</vt:lpstr>
      <vt:lpstr>Controller</vt:lpstr>
      <vt:lpstr>MVC Routing</vt:lpstr>
      <vt:lpstr>Debugging </vt:lpstr>
      <vt:lpstr>jQuery AJAX</vt:lpstr>
      <vt:lpstr>Entity Framework</vt:lpstr>
      <vt:lpstr>Scaffolding</vt:lpstr>
      <vt:lpstr>Unit Testing in ASP.NET MVC</vt:lpstr>
      <vt:lpstr>startup.cs file</vt:lpstr>
      <vt:lpstr>Hosting</vt:lpstr>
      <vt:lpstr>Reference</vt:lpstr>
      <vt:lpstr>DEMO OF THE APPLICATION</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Application using C#.NET</dc:title>
  <dc:creator>Vodnala,Shiva Rama Krishna</dc:creator>
  <cp:lastModifiedBy>Pagidoju,Ravi Teja</cp:lastModifiedBy>
  <cp:revision>37</cp:revision>
  <dcterms:created xsi:type="dcterms:W3CDTF">2020-04-15T19:54:57Z</dcterms:created>
  <dcterms:modified xsi:type="dcterms:W3CDTF">2020-04-20T00:40:09Z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