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99" r:id="rId2"/>
    <p:sldId id="300" r:id="rId3"/>
    <p:sldId id="303" r:id="rId4"/>
    <p:sldId id="331" r:id="rId5"/>
    <p:sldId id="304" r:id="rId6"/>
    <p:sldId id="314" r:id="rId7"/>
    <p:sldId id="332" r:id="rId8"/>
    <p:sldId id="333" r:id="rId9"/>
    <p:sldId id="334" r:id="rId10"/>
    <p:sldId id="315" r:id="rId11"/>
    <p:sldId id="258" r:id="rId12"/>
    <p:sldId id="307" r:id="rId13"/>
    <p:sldId id="281" r:id="rId14"/>
    <p:sldId id="257" r:id="rId15"/>
    <p:sldId id="282" r:id="rId16"/>
    <p:sldId id="259" r:id="rId17"/>
    <p:sldId id="283" r:id="rId18"/>
    <p:sldId id="305" r:id="rId19"/>
    <p:sldId id="284" r:id="rId20"/>
    <p:sldId id="306" r:id="rId21"/>
    <p:sldId id="285" r:id="rId22"/>
    <p:sldId id="262" r:id="rId23"/>
    <p:sldId id="264" r:id="rId24"/>
    <p:sldId id="286" r:id="rId25"/>
    <p:sldId id="263" r:id="rId26"/>
    <p:sldId id="308" r:id="rId27"/>
    <p:sldId id="278" r:id="rId28"/>
    <p:sldId id="318" r:id="rId29"/>
    <p:sldId id="319" r:id="rId30"/>
    <p:sldId id="320" r:id="rId31"/>
    <p:sldId id="321" r:id="rId32"/>
    <p:sldId id="322" r:id="rId33"/>
    <p:sldId id="323" r:id="rId34"/>
    <p:sldId id="328" r:id="rId35"/>
    <p:sldId id="329" r:id="rId36"/>
    <p:sldId id="330" r:id="rId37"/>
    <p:sldId id="309" r:id="rId38"/>
    <p:sldId id="327" r:id="rId39"/>
    <p:sldId id="324" r:id="rId40"/>
    <p:sldId id="325" r:id="rId41"/>
    <p:sldId id="326" r:id="rId42"/>
    <p:sldId id="311" r:id="rId43"/>
    <p:sldId id="312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1386" autoAdjust="0"/>
    <p:restoredTop sz="94660"/>
  </p:normalViewPr>
  <p:slideViewPr>
    <p:cSldViewPr snapToGrid="0">
      <p:cViewPr>
        <p:scale>
          <a:sx n="75" d="100"/>
          <a:sy n="75" d="100"/>
        </p:scale>
        <p:origin x="-3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AC8D-1991-48C5-A7FD-419EAFB0F215}" type="datetimeFigureOut">
              <a:rPr lang="en-US" smtClean="0"/>
              <a:pPr/>
              <a:t>7/28/2017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6DDC4-3951-4308-89B2-F5796C3989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679A70-2283-4504-A967-B6B7E914E654}" type="slidenum">
              <a:rPr lang="en-IN" smtClean="0"/>
              <a:pPr/>
              <a:t>37</a:t>
            </a:fld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r_design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in/s/ref=dp_byline_sr_book_2?ie=UTF8&amp;field-author=S.+K.+Srivastava&amp;search-alias=stripbooks" TargetMode="External"/><Relationship Id="rId4" Type="http://schemas.openxmlformats.org/officeDocument/2006/relationships/hyperlink" Target="http://www.amazon.in/s/ref=dp_byline_sr_book_1?ie=UTF8&amp;field-author=Deepali+Srivastava&amp;search-alias=stripbook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9128"/>
            <a:ext cx="11353800" cy="2827834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</a:t>
            </a: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:K. Ravi Teja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552" y="1502229"/>
            <a:ext cx="1003967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en-US" sz="6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anose="020F0502020204030204" pitchFamily="34" charset="0"/>
              </a:rPr>
              <a:t>   Assembly Language Compiler</a:t>
            </a:r>
            <a:endParaRPr lang="en-IN" sz="6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345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INSTRUCTION SET 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596538" y="1110344"/>
          <a:ext cx="109728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REGISTERS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AX,BX,CX,DX,EF,FX,GX,HX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DECLARATION /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INITIALIZATION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DATA,CONSTANT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ARITHEMATIC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ADD,SUB,MUL,DIV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CONDITIONAL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IF THEN ELSE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UNCONDITIONAL JUMP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JMP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  /  OUTPUT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READ,PRINT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PROCESSING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MOV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CONDITION CHECKS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LT ,EQ ,GTEQ , LTEQ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OTHER KEYWORDS</a:t>
                      </a:r>
                      <a:endParaRPr lang="en-IN" sz="14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START,END, &lt;label&gt;:</a:t>
                      </a:r>
                      <a:endParaRPr lang="en-IN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2219138"/>
              </p:ext>
            </p:extLst>
          </p:nvPr>
        </p:nvGraphicFramePr>
        <p:xfrm>
          <a:off x="341523" y="760167"/>
          <a:ext cx="8168119" cy="568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669"/>
                <a:gridCol w="4012450"/>
              </a:tblGrid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MOV(Register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to Mem)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MOV(Mem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to Register)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SUB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MUL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JUMP/ ELSE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IF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LTEQ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GTEQ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PRINT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89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 CODES  FOR INSTRUCTIONS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473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Sample Assembly Code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10363200" cy="6096000"/>
          </a:xfrm>
        </p:spPr>
        <p:txBody>
          <a:bodyPr>
            <a:normAutofit fontScale="55000" lnSpcReduction="20000"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DATA B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DATA A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DATA C[4]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DATA D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CONST E = 8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START: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READ AX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READ BX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MOV A, AX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MOV B, BX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ADD CX, AX, BX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MOV DX, E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X: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IF CX EQ DX THEN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	MOV C[0], CX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	MOV D, CX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ELSE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	MOV C[1], CX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ENDIF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JUMP X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325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</a:t>
            </a:r>
            <a:r>
              <a:rPr lang="en-GB" sz="4800" dirty="0" smtClean="0"/>
              <a:t>CX</a:t>
            </a:r>
          </a:p>
          <a:p>
            <a:pPr algn="l"/>
            <a:r>
              <a:rPr lang="en-GB" sz="4800" dirty="0" smtClean="0"/>
              <a:t>ENDIF</a:t>
            </a:r>
            <a:endParaRPr lang="en-GB" sz="4800" dirty="0"/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B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5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/>
                <a:gridCol w="955183"/>
                <a:gridCol w="955183"/>
                <a:gridCol w="955183"/>
                <a:gridCol w="955183"/>
                <a:gridCol w="955183"/>
                <a:gridCol w="955183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BLOCK ADDRESSES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DATA 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 CURRENT ADDRESS = 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55582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</a:t>
            </a:r>
            <a:r>
              <a:rPr lang="en-GB" dirty="0" smtClean="0"/>
              <a:t> CODES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777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</a:t>
            </a:r>
            <a:r>
              <a:rPr lang="en-GB" sz="4800" dirty="0" smtClean="0"/>
              <a:t>B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DATA </a:t>
            </a:r>
            <a:r>
              <a:rPr lang="en-GB" sz="4800" dirty="0"/>
              <a:t>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</a:t>
            </a:r>
            <a:r>
              <a:rPr lang="en-GB" sz="4800" dirty="0" smtClean="0"/>
              <a:t>CX</a:t>
            </a:r>
          </a:p>
          <a:p>
            <a:pPr algn="l"/>
            <a:r>
              <a:rPr lang="en-GB" sz="4800" dirty="0" smtClean="0"/>
              <a:t>ENDIF</a:t>
            </a:r>
            <a:endParaRPr lang="en-GB" sz="4800" dirty="0"/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927" y="565007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A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9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BLOCK ADDRESSES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DATA 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 CURRENT ADDRESS = 9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</a:t>
            </a:r>
            <a:r>
              <a:rPr lang="en-GB" dirty="0" smtClean="0">
                <a:solidFill>
                  <a:schemeClr val="bg1"/>
                </a:solidFill>
              </a:rPr>
              <a:t>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DATA </a:t>
            </a:r>
            <a:r>
              <a:rPr lang="en-GB" sz="4800" dirty="0"/>
              <a:t>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</a:t>
            </a:r>
            <a:r>
              <a:rPr lang="en-GB" sz="4800" dirty="0" smtClean="0"/>
              <a:t>CX</a:t>
            </a:r>
          </a:p>
          <a:p>
            <a:pPr algn="l"/>
            <a:r>
              <a:rPr lang="en-GB" sz="4800" dirty="0" smtClean="0"/>
              <a:t>ENDIF</a:t>
            </a:r>
            <a:endParaRPr lang="en-GB" sz="4800" dirty="0"/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89161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C[4]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0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BLOCK ADDRESSES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DATA C[4]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 CURRENT ADDRESS = 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</a:t>
            </a:r>
            <a:r>
              <a:rPr lang="en-GB" dirty="0" smtClean="0">
                <a:solidFill>
                  <a:schemeClr val="bg1"/>
                </a:solidFill>
              </a:rPr>
              <a:t>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CONST </a:t>
            </a:r>
            <a:r>
              <a:rPr lang="en-GB" sz="4800" dirty="0"/>
              <a:t>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</a:t>
            </a:r>
            <a:r>
              <a:rPr lang="en-GB" sz="4800" dirty="0" smtClean="0"/>
              <a:t>CX</a:t>
            </a:r>
          </a:p>
          <a:p>
            <a:pPr algn="l"/>
            <a:r>
              <a:rPr lang="en-GB" sz="4800" dirty="0" smtClean="0"/>
              <a:t>ENDIF</a:t>
            </a:r>
            <a:endParaRPr lang="en-GB" sz="4800" dirty="0"/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1" y="118703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4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18" y="152401"/>
            <a:ext cx="10272183" cy="1371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IN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SYSTEM </a:t>
            </a:r>
            <a:r>
              <a:rPr lang="en-US" sz="2800" dirty="0" smtClean="0">
                <a:solidFill>
                  <a:schemeClr val="bg1"/>
                </a:solidFill>
              </a:rPr>
              <a:t>REQUIREMENTS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MODULES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IMPLEMENTATIONS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UML DIAGRAM(CLASS)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RESULTS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REFERENCES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BLOCK ADDRESSES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DATA 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 CURRENT ADDRESS = 14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</a:t>
            </a:r>
            <a:r>
              <a:rPr lang="en-GB" dirty="0" smtClean="0">
                <a:solidFill>
                  <a:schemeClr val="bg1"/>
                </a:solidFill>
              </a:rPr>
              <a:t>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</a:t>
            </a:r>
            <a:r>
              <a:rPr lang="en-GB" sz="4800" dirty="0" smtClean="0"/>
              <a:t>CX</a:t>
            </a:r>
          </a:p>
          <a:p>
            <a:pPr algn="l"/>
            <a:r>
              <a:rPr lang="en-GB" sz="4800" dirty="0" smtClean="0"/>
              <a:t>ENDIF</a:t>
            </a:r>
            <a:endParaRPr lang="en-GB" sz="4800" dirty="0"/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1482458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CONST E=0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48601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BLOCK ADDRESSES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CONST E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 CURRENT ADDRESS = 15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Here constant size is specified as 0 to indicate it as a constant (given spec specifies that constant is always 1 byte and we store it in the respective memory location)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673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START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Till this point all the declarations are done. 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From this point parse the code and generate intermediate code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8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READ </a:t>
            </a:r>
            <a:r>
              <a:rPr lang="en-GB" sz="4800" dirty="0"/>
              <a:t>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</a:t>
            </a:r>
            <a:r>
              <a:rPr lang="en-GB" sz="4800" dirty="0" smtClean="0"/>
              <a:t>CX</a:t>
            </a:r>
          </a:p>
          <a:p>
            <a:pPr algn="l"/>
            <a:r>
              <a:rPr lang="en-GB" sz="4800" dirty="0" smtClean="0"/>
              <a:t>ENDIF</a:t>
            </a:r>
            <a:endParaRPr lang="en-GB" sz="4800" dirty="0"/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059234"/>
            <a:ext cx="1100715" cy="26193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READ AX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2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BLOCK ADDRESSES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1. READ AX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 CURRENT ADDRESS = 15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47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r>
              <a:rPr lang="en-GB" sz="1600" dirty="0" smtClean="0"/>
              <a:t>ENDIF</a:t>
            </a:r>
          </a:p>
          <a:p>
            <a:pPr algn="l"/>
            <a:r>
              <a:rPr lang="en-GB" sz="1600" dirty="0" smtClean="0"/>
              <a:t>JUMP X</a:t>
            </a:r>
          </a:p>
          <a:p>
            <a:pPr algn="l"/>
            <a:r>
              <a:rPr lang="en-GB" sz="1600" dirty="0" smtClean="0"/>
              <a:t>END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22516" y="3971731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IF CX EQ DX THEN</a:t>
            </a:r>
          </a:p>
        </p:txBody>
      </p:sp>
    </p:spTree>
    <p:extLst>
      <p:ext uri="{BB962C8B-B14F-4D97-AF65-F5344CB8AC3E}">
        <p14:creationId xmlns=""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LABEL 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05824" y="669885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 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7. IF CX EQ DX THEN</a:t>
            </a:r>
          </a:p>
        </p:txBody>
      </p: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r>
              <a:rPr lang="en-GB" sz="1600" dirty="0" smtClean="0"/>
              <a:t>ENDIF</a:t>
            </a:r>
          </a:p>
          <a:p>
            <a:pPr algn="l"/>
            <a:r>
              <a:rPr lang="en-GB" sz="1600" dirty="0" smtClean="0"/>
              <a:t>JUMP X</a:t>
            </a:r>
          </a:p>
          <a:p>
            <a:pPr algn="l"/>
            <a:r>
              <a:rPr lang="en-GB" sz="1600" dirty="0" smtClean="0"/>
              <a:t>END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22517" y="4807753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ELSE</a:t>
            </a:r>
          </a:p>
        </p:txBody>
      </p:sp>
    </p:spTree>
    <p:extLst>
      <p:ext uri="{BB962C8B-B14F-4D97-AF65-F5344CB8AC3E}">
        <p14:creationId xmlns=""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LABEL 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 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10. ELSE</a:t>
            </a:r>
          </a:p>
        </p:txBody>
      </p: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152763"/>
            <a:ext cx="10654937" cy="49493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INTRODUCTION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85800"/>
            <a:ext cx="11328400" cy="59817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    A compiler is a program that converts instructions into a machine-code or lower-level form so that they can be read and executed by a computer. </a:t>
            </a:r>
            <a:r>
              <a:rPr lang="en-US" dirty="0" smtClean="0">
                <a:solidFill>
                  <a:schemeClr val="bg1"/>
                </a:solidFill>
              </a:rPr>
              <a:t>The instruction set of the language is predefined and the datasheet corresponding to the instructions is as follows:</a:t>
            </a:r>
          </a:p>
          <a:p>
            <a:pPr algn="just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lvl="0"/>
            <a:r>
              <a:rPr lang="en-US" smtClean="0">
                <a:solidFill>
                  <a:schemeClr val="bg1"/>
                </a:solidFill>
              </a:rPr>
              <a:t>There </a:t>
            </a:r>
            <a:r>
              <a:rPr lang="en-US" dirty="0" smtClean="0">
                <a:solidFill>
                  <a:schemeClr val="bg1"/>
                </a:solidFill>
              </a:rPr>
              <a:t>are 8 registers namely: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AX, BX, CX, DX, EX, FX, GX, HX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Any arithmetic operation can be done only using registers.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There are two input/output instruction.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Supported Arithmetic operators are ADD, SUB, MUL ,DIV.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Logic operations IF THEN ELSE are supported.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JUMP instruction is used to jump to the corresponding label in the program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Program execution starts with the keyword START and ends with the keyword END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 smtClean="0"/>
              <a:t>JUMP X</a:t>
            </a:r>
          </a:p>
          <a:p>
            <a:pPr algn="l"/>
            <a:r>
              <a:rPr lang="en-GB" sz="1600" dirty="0" smtClean="0"/>
              <a:t>END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483328" y="5421707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ENDIF</a:t>
            </a:r>
          </a:p>
        </p:txBody>
      </p:sp>
    </p:spTree>
    <p:extLst>
      <p:ext uri="{BB962C8B-B14F-4D97-AF65-F5344CB8AC3E}">
        <p14:creationId xmlns=""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LABEL 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 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11. MOV C[1], CX</a:t>
            </a:r>
          </a:p>
        </p:txBody>
      </p: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LABEL 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 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11. MOV C[1], CX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1401" y="3526971"/>
            <a:ext cx="2185240" cy="3174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When we encounter “ENDIF” we pop the stack and store that value in a temporary variable. We move to that Instruction in Intermediate Language and replace the  *  with current Instruction Number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7" idx="1"/>
          </p:cNvCxnSpPr>
          <p:nvPr/>
        </p:nvCxnSpPr>
        <p:spPr>
          <a:xfrm rot="10800000" flipV="1">
            <a:off x="2272937" y="5114108"/>
            <a:ext cx="2948464" cy="76417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LABEL 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11. MOV C[1], CX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74099" y="3500845"/>
            <a:ext cx="2185240" cy="3174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 We pop the stack again and we move to that Instruction in Intermediate Language and replace the  *  with previously popped value (i.e. which is stored in the temporary variable) + 1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7" idx="1"/>
          </p:cNvCxnSpPr>
          <p:nvPr/>
        </p:nvCxnSpPr>
        <p:spPr>
          <a:xfrm rot="10800000">
            <a:off x="4598127" y="4702629"/>
            <a:ext cx="975973" cy="3853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r>
              <a:rPr lang="en-GB" sz="1600" dirty="0" smtClean="0"/>
              <a:t>ENDIF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 smtClean="0"/>
              <a:t>END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22516" y="5722154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JUMP X</a:t>
            </a:r>
          </a:p>
        </p:txBody>
      </p:sp>
    </p:spTree>
    <p:extLst>
      <p:ext uri="{BB962C8B-B14F-4D97-AF65-F5344CB8AC3E}">
        <p14:creationId xmlns=""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MEMORY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SYMBOL TABLE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Block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LABEL 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INTERMEDIATE LANGUAGE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GX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HX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32289" y="294067"/>
            <a:ext cx="3712872" cy="373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REGISTER CODES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2274055"/>
              </p:ext>
            </p:extLst>
          </p:nvPr>
        </p:nvGraphicFramePr>
        <p:xfrm>
          <a:off x="5267458" y="2196975"/>
          <a:ext cx="14729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7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bg1"/>
                </a:solidFill>
              </a:rPr>
              <a:t>12. JUMP X</a:t>
            </a:r>
          </a:p>
        </p:txBody>
      </p:sp>
    </p:spTree>
    <p:extLst>
      <p:ext uri="{BB962C8B-B14F-4D97-AF65-F5344CB8AC3E}">
        <p14:creationId xmlns=""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r>
              <a:rPr lang="en-GB" sz="1600" dirty="0" smtClean="0"/>
              <a:t>ENDIF</a:t>
            </a:r>
          </a:p>
          <a:p>
            <a:pPr algn="l"/>
            <a:r>
              <a:rPr lang="en-GB" sz="1600" dirty="0" smtClean="0"/>
              <a:t>JUMP X</a:t>
            </a:r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496390" y="5983411"/>
            <a:ext cx="1907175" cy="35207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END</a:t>
            </a:r>
          </a:p>
        </p:txBody>
      </p:sp>
    </p:spTree>
    <p:extLst>
      <p:ext uri="{BB962C8B-B14F-4D97-AF65-F5344CB8AC3E}">
        <p14:creationId xmlns=""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UML DIAGRAM</a:t>
            </a:r>
            <a:endParaRPr lang="en-IN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Ml1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839" y="2011680"/>
            <a:ext cx="10162904" cy="3474720"/>
          </a:xfrm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UML CLASS DIAGRAM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UML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737360"/>
            <a:ext cx="8268789" cy="402336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537" y="248194"/>
            <a:ext cx="10972800" cy="69233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OUTPUT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correct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52" y="1436915"/>
            <a:ext cx="8317382" cy="368850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1" y="228601"/>
            <a:ext cx="9956800" cy="3631751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44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b="1" u="sng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REQUIREMENTS: </a:t>
            </a:r>
            <a:endParaRPr lang="en-US" sz="2400" u="sng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: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             :  C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                      : Visual Studio 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137" indent="-457137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ERROR OUTPUT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error_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72" y="1600200"/>
            <a:ext cx="8680655" cy="452596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70709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Sample Object File(.obj)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44584"/>
            <a:ext cx="10972800" cy="5747656"/>
          </a:xfrm>
        </p:spPr>
        <p:txBody>
          <a:bodyPr>
            <a:normAutofit fontScale="40000" lnSpcReduction="20000"/>
          </a:bodyPr>
          <a:lstStyle/>
          <a:p>
            <a:r>
              <a:rPr lang="en-IN" sz="3500" dirty="0" smtClean="0">
                <a:solidFill>
                  <a:schemeClr val="bg1"/>
                </a:solidFill>
              </a:rPr>
              <a:t>---------------Symbol Table is----------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B 8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A 9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C 10 4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D 14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E 15 0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--------------Block Table is----------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X 6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---------------Instruction Table is----------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1 14 0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2 14 1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3 1 12 0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4 1 8 1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5 3 2 0 1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6 14 0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7 4 3 0 1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8 13 3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9 13 2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10 7 2 3 8 14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11 1 10 2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12 13 10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13 6 17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14 1 11 3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15 13 11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16 6 6</a:t>
            </a:r>
          </a:p>
          <a:p>
            <a:r>
              <a:rPr lang="en-IN" sz="3500" dirty="0" smtClean="0">
                <a:solidFill>
                  <a:schemeClr val="bg1"/>
                </a:solidFill>
              </a:rPr>
              <a:t>17 13 15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4" y="0"/>
            <a:ext cx="10272183" cy="2209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11176000" cy="3886200"/>
          </a:xfrm>
        </p:spPr>
        <p:txBody>
          <a:bodyPr rtlCol="0">
            <a:normAutofit/>
          </a:bodyPr>
          <a:lstStyle/>
          <a:p>
            <a:pPr marL="457137" indent="-457137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Compiler </a:t>
            </a:r>
            <a:r>
              <a:rPr lang="en-US" sz="2400" dirty="0">
                <a:solidFill>
                  <a:schemeClr val="bg1"/>
                </a:solidFill>
              </a:rPr>
              <a:t>Design Concepts 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www.tutorialspoint.com/compiler_design/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IN" sz="2400" dirty="0" smtClean="0">
                <a:solidFill>
                  <a:schemeClr val="bg1"/>
                </a:solidFill>
              </a:rPr>
              <a:t>Alfred </a:t>
            </a:r>
            <a:r>
              <a:rPr lang="en-IN" sz="2400" dirty="0">
                <a:solidFill>
                  <a:schemeClr val="bg1"/>
                </a:solidFill>
              </a:rPr>
              <a:t>V </a:t>
            </a:r>
            <a:r>
              <a:rPr lang="en-IN" sz="2400" dirty="0" err="1">
                <a:solidFill>
                  <a:schemeClr val="bg1"/>
                </a:solidFill>
              </a:rPr>
              <a:t>Aho</a:t>
            </a:r>
            <a:r>
              <a:rPr lang="en-IN" sz="2400" dirty="0">
                <a:solidFill>
                  <a:schemeClr val="bg1"/>
                </a:solidFill>
              </a:rPr>
              <a:t>, Ravi </a:t>
            </a:r>
            <a:r>
              <a:rPr lang="en-IN" sz="2400" dirty="0" err="1">
                <a:solidFill>
                  <a:schemeClr val="bg1"/>
                </a:solidFill>
              </a:rPr>
              <a:t>Sethi</a:t>
            </a:r>
            <a:r>
              <a:rPr lang="en-IN" sz="2400" dirty="0">
                <a:solidFill>
                  <a:schemeClr val="bg1"/>
                </a:solidFill>
              </a:rPr>
              <a:t>, Jeffrey </a:t>
            </a:r>
            <a:r>
              <a:rPr lang="en-IN" sz="2400" dirty="0" err="1">
                <a:solidFill>
                  <a:schemeClr val="bg1"/>
                </a:solidFill>
              </a:rPr>
              <a:t>D.Ullman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i="1" dirty="0">
                <a:solidFill>
                  <a:schemeClr val="bg1"/>
                </a:solidFill>
              </a:rPr>
              <a:t>“</a:t>
            </a:r>
            <a:r>
              <a:rPr lang="en-IN" sz="2400" i="1" dirty="0" smtClean="0">
                <a:solidFill>
                  <a:schemeClr val="bg1"/>
                </a:solidFill>
              </a:rPr>
              <a:t>Compilers-Principles </a:t>
            </a:r>
            <a:r>
              <a:rPr lang="en-IN" sz="2400" i="1" dirty="0">
                <a:solidFill>
                  <a:schemeClr val="bg1"/>
                </a:solidFill>
              </a:rPr>
              <a:t>Techniques and Tools”, 2nd Edition, </a:t>
            </a:r>
            <a:r>
              <a:rPr lang="en-IN" sz="2400" i="1" dirty="0" smtClean="0">
                <a:solidFill>
                  <a:schemeClr val="bg1"/>
                </a:solidFill>
              </a:rPr>
              <a:t>Pearson </a:t>
            </a:r>
            <a:r>
              <a:rPr lang="en-IN" sz="2400" dirty="0" smtClean="0">
                <a:solidFill>
                  <a:schemeClr val="bg1"/>
                </a:solidFill>
              </a:rPr>
              <a:t>Education</a:t>
            </a:r>
            <a:r>
              <a:rPr lang="en-IN" sz="2400" dirty="0" smtClean="0"/>
              <a:t>,</a:t>
            </a:r>
            <a:r>
              <a:rPr lang="en-IN" sz="2400" dirty="0" smtClean="0">
                <a:solidFill>
                  <a:schemeClr val="bg1"/>
                </a:solidFill>
              </a:rPr>
              <a:t>2008.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IN" sz="2400" dirty="0" smtClean="0">
                <a:solidFill>
                  <a:schemeClr val="bg1"/>
                </a:solidFill>
              </a:rPr>
              <a:t>Kenneth </a:t>
            </a:r>
            <a:r>
              <a:rPr lang="en-IN" sz="2400" dirty="0" err="1" smtClean="0">
                <a:solidFill>
                  <a:schemeClr val="bg1"/>
                </a:solidFill>
              </a:rPr>
              <a:t>C.Louden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i="1" dirty="0" smtClean="0">
                <a:solidFill>
                  <a:schemeClr val="bg1"/>
                </a:solidFill>
              </a:rPr>
              <a:t>“Compiler Construction-Principles and Practice”, 2nd Edition, </a:t>
            </a:r>
            <a:r>
              <a:rPr lang="en-IN" sz="2400" i="1" dirty="0" err="1" smtClean="0">
                <a:solidFill>
                  <a:schemeClr val="bg1"/>
                </a:solidFill>
              </a:rPr>
              <a:t>Cengage</a:t>
            </a:r>
            <a:r>
              <a:rPr lang="en-IN" sz="2400" i="1" dirty="0" smtClean="0">
                <a:solidFill>
                  <a:schemeClr val="bg1"/>
                </a:solidFill>
              </a:rPr>
              <a:t>, 2010</a:t>
            </a:r>
          </a:p>
          <a:p>
            <a:pPr marL="420566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IN" sz="2400" b="1" dirty="0" smtClean="0">
                <a:solidFill>
                  <a:schemeClr val="bg1"/>
                </a:solidFill>
              </a:rPr>
              <a:t>C in Depth </a:t>
            </a:r>
            <a:r>
              <a:rPr lang="en-IN" sz="2400" dirty="0" smtClean="0">
                <a:solidFill>
                  <a:schemeClr val="bg1"/>
                </a:solidFill>
              </a:rPr>
              <a:t>by </a:t>
            </a:r>
            <a:r>
              <a:rPr lang="en-IN" sz="2400" dirty="0" err="1" smtClean="0">
                <a:solidFill>
                  <a:schemeClr val="bg1"/>
                </a:solidFill>
                <a:hlinkClick r:id="rId4"/>
              </a:rPr>
              <a:t>Deepali</a:t>
            </a:r>
            <a:r>
              <a:rPr lang="en-IN" sz="2400" dirty="0" smtClean="0">
                <a:solidFill>
                  <a:schemeClr val="bg1"/>
                </a:solidFill>
                <a:hlinkClick r:id="rId4"/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  <a:hlinkClick r:id="rId4"/>
              </a:rPr>
              <a:t>Srivastava</a:t>
            </a:r>
            <a:r>
              <a:rPr lang="en-IN" sz="2400" dirty="0" smtClean="0">
                <a:solidFill>
                  <a:schemeClr val="bg1"/>
                </a:solidFill>
              </a:rPr>
              <a:t> (Author), </a:t>
            </a:r>
            <a:r>
              <a:rPr lang="en-IN" sz="2400" dirty="0" smtClean="0">
                <a:solidFill>
                  <a:schemeClr val="bg1"/>
                </a:solidFill>
                <a:hlinkClick r:id="rId5"/>
              </a:rPr>
              <a:t>S. K. </a:t>
            </a:r>
            <a:r>
              <a:rPr lang="en-IN" sz="2400" dirty="0" err="1" smtClean="0">
                <a:solidFill>
                  <a:schemeClr val="bg1"/>
                </a:solidFill>
                <a:hlinkClick r:id="rId5"/>
              </a:rPr>
              <a:t>Srivastava</a:t>
            </a:r>
            <a:r>
              <a:rPr lang="en-IN" sz="2800" dirty="0" smtClean="0"/>
              <a:t> 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1" y="1711234"/>
            <a:ext cx="10769600" cy="3422469"/>
          </a:xfrm>
        </p:spPr>
        <p:txBody>
          <a:bodyPr vert="horz" rtlCol="0">
            <a:normAutofit/>
          </a:bodyPr>
          <a:lstStyle/>
          <a:p>
            <a:pPr algn="ctr">
              <a:defRPr/>
            </a:pPr>
            <a:r>
              <a:rPr lang="en-US" altLang="en-US" sz="66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ANY QUERIES??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619794"/>
            <a:ext cx="10972800" cy="3187337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sz="6600" dirty="0">
                <a:solidFill>
                  <a:srgbClr val="FFC000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"/>
            <a:ext cx="10972800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US" alt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11887200" cy="6400800"/>
          </a:xfrm>
        </p:spPr>
        <p:txBody>
          <a:bodyPr rtlCol="0">
            <a:normAutofit fontScale="25000" lnSpcReduction="20000"/>
          </a:bodyPr>
          <a:lstStyle/>
          <a:p>
            <a:pPr marL="1005702" lvl="2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sz="10600" dirty="0" smtClean="0">
              <a:latin typeface="Times New Roman" pitchFamily="18" charset="0"/>
              <a:cs typeface="Times New Roman" pitchFamily="18" charset="0"/>
            </a:endParaRPr>
          </a:p>
          <a:p>
            <a:pPr marL="1005702" lvl="2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altLang="en-US" sz="10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Compilation Module</a:t>
            </a:r>
          </a:p>
          <a:p>
            <a:pPr marL="1005702" lvl="2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r>
              <a:rPr lang="en-US" altLang="en-US" sz="10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Execution Module</a:t>
            </a:r>
          </a:p>
          <a:p>
            <a:pPr marL="1005702" lvl="2" indent="-383995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sz="1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12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Compilation Module</a:t>
            </a:r>
            <a:r>
              <a:rPr lang="en-US" altLang="en-US" sz="11200" u="sng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alt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 we check whether the file provided by the user is with .</a:t>
            </a:r>
            <a:r>
              <a:rPr lang="en-US" altLang="en-US" sz="9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asm</a:t>
            </a:r>
            <a:r>
              <a:rPr lang="en-US" alt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extension or not and then we parse the assembly code line by line.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alt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Intermediate Language, Symbol Table, Block Address Table and Memory Table are generated and  stored in an .obj file.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alt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instructions present in the assembly code are converted to their corresponding opcodes.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alt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altLang="en-US" sz="112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Execution Module</a:t>
            </a:r>
            <a:r>
              <a:rPr lang="en-US" altLang="en-US" sz="11200" u="sng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r>
              <a:rPr lang="en-US" altLang="en-US" sz="9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Intermediate Language generated  and stored in the form of a table in the Compilation module is used to execute the Operation Codes(opcodes) and finally the output is generated in this module.</a:t>
            </a:r>
          </a:p>
          <a:p>
            <a:pPr marL="722277" lvl="1" indent="-274282">
              <a:buClr>
                <a:schemeClr val="accent3"/>
              </a:buClr>
              <a:buNone/>
              <a:defRPr/>
            </a:pPr>
            <a:endParaRPr lang="en-US" alt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en-US" alt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marL="722277" lvl="1" indent="-274282">
              <a:buClr>
                <a:schemeClr val="accent1">
                  <a:lumMod val="75000"/>
                </a:schemeClr>
              </a:buClr>
              <a:buBlip>
                <a:blip r:embed="rId2"/>
              </a:buBlip>
              <a:defRPr/>
            </a:pPr>
            <a:endParaRPr lang="en-US" alt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sz="112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u="sng" dirty="0" smtClean="0">
              <a:latin typeface="+mj-lt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u="sng" dirty="0" smtClean="0">
              <a:latin typeface="+mj-lt"/>
            </a:endParaRPr>
          </a:p>
          <a:p>
            <a:pPr marL="420566" indent="-383995"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en-US" u="sng" dirty="0" smtClean="0">
              <a:latin typeface="+mj-lt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67542"/>
            <a:ext cx="10972800" cy="2939144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IMPLEMENTATION</a:t>
            </a:r>
            <a:endParaRPr lang="en-IN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889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DATA SHEET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749300"/>
            <a:ext cx="10972800" cy="59055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Specifications for the assembler/simulator is code sheet/datasheet for the assemble language.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 instruction set of the language is predefined and the datasheet corresponding to the instructions is as follows:</a:t>
            </a:r>
            <a:endParaRPr lang="en-IN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 There are 8 registers namely: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AX, BX, CX, DX, EX, FX, GX, HX </a:t>
            </a:r>
            <a:endParaRPr lang="en-IN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Any arithmetic operation can be done only using registers. Example :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DATA  A		</a:t>
            </a:r>
            <a:r>
              <a:rPr lang="en-US" sz="2400" dirty="0" smtClean="0">
                <a:solidFill>
                  <a:schemeClr val="bg1"/>
                </a:solidFill>
              </a:rPr>
              <a:t>:    This </a:t>
            </a:r>
            <a:r>
              <a:rPr lang="en-US" sz="2400" dirty="0" smtClean="0">
                <a:solidFill>
                  <a:schemeClr val="bg1"/>
                </a:solidFill>
              </a:rPr>
              <a:t>will be allocating 4 bytes for A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CONST  C =5	            </a:t>
            </a:r>
            <a:r>
              <a:rPr lang="en-US" sz="2400" dirty="0" smtClean="0">
                <a:solidFill>
                  <a:schemeClr val="bg1"/>
                </a:solidFill>
              </a:rPr>
              <a:t>:    This </a:t>
            </a:r>
            <a:r>
              <a:rPr lang="en-US" sz="2400" dirty="0" smtClean="0">
                <a:solidFill>
                  <a:schemeClr val="bg1"/>
                </a:solidFill>
              </a:rPr>
              <a:t>will make constant 5 assigned </a:t>
            </a:r>
            <a:r>
              <a:rPr lang="en-US" sz="2400" dirty="0" smtClean="0">
                <a:solidFill>
                  <a:schemeClr val="bg1"/>
                </a:solidFill>
              </a:rPr>
              <a:t> to C                               </a:t>
            </a:r>
            <a:endParaRPr lang="en-IN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MOV instruction is used to move values between registers or between register and variables. Example: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MOV AX, C	          	: 	 Now AX has value of C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MOV C, AX 		:	 Value of AX moves into C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MOV AX, DX		:	 Value of DX moves to </a:t>
            </a:r>
            <a:r>
              <a:rPr lang="en-US" sz="2400" dirty="0" smtClean="0">
                <a:solidFill>
                  <a:schemeClr val="bg1"/>
                </a:solidFill>
              </a:rPr>
              <a:t>AX</a:t>
            </a:r>
            <a:endParaRPr lang="en-IN" sz="2400" dirty="0" smtClean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495300"/>
            <a:ext cx="10668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There are two input/output instructions  in addition to these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READ AX 		:	 Value read and assigned to the register 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PRINT AX 		:	 To print the values of AX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Supported Arithmetic operators are ADD, SUB, MUL ,DIV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ADD DX, AX, BX 	:	DX= AX + BX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SUB EX, DX, CX	: 	EX = DX - CX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MUL EX, DX, CX 	:	EX = DX * CX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		DIV EX, DX, CX 	: 	EX = DX / CX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Logic operations IF THEN ELSE are supported. Example: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IF condition THEN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	             Block of statements terminated with a semi colon;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ELSE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    		</a:t>
            </a:r>
            <a:r>
              <a:rPr lang="en-IN" sz="2000" dirty="0" smtClean="0">
                <a:solidFill>
                  <a:schemeClr val="bg1"/>
                </a:solidFill>
              </a:rPr>
              <a:t>Block of statements terminated with a semi colon</a:t>
            </a:r>
            <a:r>
              <a:rPr lang="en-IN" sz="2000" dirty="0" smtClean="0">
                <a:solidFill>
                  <a:schemeClr val="bg1"/>
                </a:solidFill>
              </a:rPr>
              <a:t>;</a:t>
            </a:r>
          </a:p>
          <a:p>
            <a:pPr lvl="0"/>
            <a:r>
              <a:rPr lang="en-IN" sz="2000" dirty="0" smtClean="0">
                <a:solidFill>
                  <a:schemeClr val="bg1"/>
                </a:solidFill>
              </a:rPr>
              <a:t>Condition checks supported are: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GT	:	Greater than.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LT	:	Less than.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EQ	:	Equal to.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GTEQ :	Greater than equal to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LTEQ  :	Less than equal to.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Where condition can be between operators and registers </a:t>
            </a:r>
            <a:r>
              <a:rPr lang="en-US" sz="2000" dirty="0" smtClean="0">
                <a:solidFill>
                  <a:schemeClr val="bg1"/>
                </a:solidFill>
              </a:rPr>
              <a:t>only.</a:t>
            </a:r>
            <a:endParaRPr lang="en-I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44500"/>
            <a:ext cx="10350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bg1"/>
                </a:solidFill>
              </a:rPr>
              <a:t>JMP instruction is used to jump to the corresponding label in the program.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	X: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  		    MOV AX, C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		</a:t>
            </a:r>
            <a:r>
              <a:rPr lang="en-US" sz="2000" smtClean="0">
                <a:solidFill>
                  <a:schemeClr val="bg1"/>
                </a:solidFill>
              </a:rPr>
              <a:t>JMP </a:t>
            </a:r>
            <a:r>
              <a:rPr lang="en-US" sz="2000" smtClean="0">
                <a:solidFill>
                  <a:schemeClr val="bg1"/>
                </a:solidFill>
              </a:rPr>
              <a:t>X</a:t>
            </a:r>
            <a:r>
              <a:rPr lang="en-US" sz="2000" dirty="0" smtClean="0">
                <a:solidFill>
                  <a:schemeClr val="bg1"/>
                </a:solidFill>
              </a:rPr>
              <a:t>		:	 Will jump the program execution to X 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</a:rPr>
              <a:t>Program execution starts with the keyword START and ends with the keyword END.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IN" sz="2000" dirty="0" smtClean="0">
                <a:solidFill>
                  <a:schemeClr val="bg1"/>
                </a:solidFill>
              </a:rPr>
              <a:t>			</a:t>
            </a:r>
            <a:r>
              <a:rPr lang="en-US" sz="2000" dirty="0" smtClean="0">
                <a:solidFill>
                  <a:schemeClr val="bg1"/>
                </a:solidFill>
              </a:rPr>
              <a:t>START		:	  Program execution starts here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		</a:t>
            </a:r>
            <a:r>
              <a:rPr lang="en-US" sz="2000" dirty="0" smtClean="0">
                <a:solidFill>
                  <a:schemeClr val="bg1"/>
                </a:solidFill>
              </a:rPr>
              <a:t>END		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	  Program execution ending.</a:t>
            </a:r>
            <a:endParaRPr lang="en-I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2094</Words>
  <Application>Microsoft Office PowerPoint</Application>
  <PresentationFormat>Custom</PresentationFormat>
  <Paragraphs>1282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OUTLINE</vt:lpstr>
      <vt:lpstr>INTRODUCTION</vt:lpstr>
      <vt:lpstr>Slide 4</vt:lpstr>
      <vt:lpstr>MODULES</vt:lpstr>
      <vt:lpstr>IMPLEMENTATION</vt:lpstr>
      <vt:lpstr>DATA SHEET</vt:lpstr>
      <vt:lpstr>Slide 8</vt:lpstr>
      <vt:lpstr>Slide 9</vt:lpstr>
      <vt:lpstr>INSTRUCTION SET </vt:lpstr>
      <vt:lpstr>Slide 11</vt:lpstr>
      <vt:lpstr>Sample Assembly Code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START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UML DIAGRAM</vt:lpstr>
      <vt:lpstr>UML CLASS DIAGRAM</vt:lpstr>
      <vt:lpstr>OUTPUT</vt:lpstr>
      <vt:lpstr>ERROR OUTPUT</vt:lpstr>
      <vt:lpstr>Sample Object File(.obj)</vt:lpstr>
      <vt:lpstr> REFERENCES  </vt:lpstr>
      <vt:lpstr>ANY QUERIES??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RAVI TEJA</cp:lastModifiedBy>
  <cp:revision>161</cp:revision>
  <dcterms:created xsi:type="dcterms:W3CDTF">2014-06-15T07:23:13Z</dcterms:created>
  <dcterms:modified xsi:type="dcterms:W3CDTF">2017-07-28T12:38:51Z</dcterms:modified>
</cp:coreProperties>
</file>