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3066" autoAdjust="0"/>
  </p:normalViewPr>
  <p:slideViewPr>
    <p:cSldViewPr snapToGrid="0" snapToObjects="1">
      <p:cViewPr varScale="1">
        <p:scale>
          <a:sx n="86" d="100"/>
          <a:sy n="86" d="100"/>
        </p:scale>
        <p:origin x="76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10.06.2019</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7</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9</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17</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6/10/2019</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843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6/10/2019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062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4744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6307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6378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6/10/2019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0204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6/10/2019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7774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8578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84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2501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573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6/10/2019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8092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6/10/2019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0433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6/10/2019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7863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6/10/2019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480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6/10/2019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788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6/10/2019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2321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t>6/10/2019</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395498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Capstone Project - The Battle of Neighborhoods</a:t>
            </a:r>
            <a:endParaRPr lang="en-US" dirty="0"/>
          </a:p>
        </p:txBody>
      </p:sp>
      <p:sp>
        <p:nvSpPr>
          <p:cNvPr id="3" name="Subtitle 2"/>
          <p:cNvSpPr>
            <a:spLocks noGrp="1"/>
          </p:cNvSpPr>
          <p:nvPr>
            <p:ph type="subTitle" idx="1"/>
          </p:nvPr>
        </p:nvSpPr>
        <p:spPr/>
        <p:txBody>
          <a:bodyPr/>
          <a:lstStyle/>
          <a:p>
            <a:r>
              <a:rPr lang="en-US" dirty="0"/>
              <a:t>Selecting the best location to open an </a:t>
            </a:r>
            <a:r>
              <a:rPr lang="tr-TR" dirty="0"/>
              <a:t>SUSHI BAR IN Manhattan, New York</a:t>
            </a:r>
            <a:endParaRPr lang="en-US" dirty="0"/>
          </a:p>
        </p:txBody>
      </p:sp>
    </p:spTree>
    <p:extLst>
      <p:ext uri="{BB962C8B-B14F-4D97-AF65-F5344CB8AC3E}">
        <p14:creationId xmlns:p14="http://schemas.microsoft.com/office/powerpoint/2010/main"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804042" y="2461611"/>
            <a:ext cx="10862442" cy="2047328"/>
          </a:xfrm>
        </p:spPr>
        <p:txBody>
          <a:bodyPr/>
          <a:lstStyle/>
          <a:p>
            <a:r>
              <a:rPr lang="en-US" dirty="0"/>
              <a:t>Using K-mean to clustering data area with less number of sushi bars</a:t>
            </a:r>
            <a:endParaRPr lang="tr-TR" dirty="0"/>
          </a:p>
          <a:p>
            <a:pPr marL="0" indent="0">
              <a:buNone/>
            </a:pPr>
            <a:r>
              <a:rPr lang="en-US" b="1" dirty="0"/>
              <a:t>Cluster 0</a:t>
            </a:r>
            <a:endParaRPr lang="en-US" dirty="0"/>
          </a:p>
        </p:txBody>
      </p:sp>
      <p:pic>
        <p:nvPicPr>
          <p:cNvPr id="5" name="Picture 4"/>
          <p:cNvPicPr/>
          <p:nvPr/>
        </p:nvPicPr>
        <p:blipFill>
          <a:blip r:embed="rId2"/>
          <a:stretch>
            <a:fillRect/>
          </a:stretch>
        </p:blipFill>
        <p:spPr>
          <a:xfrm>
            <a:off x="804042" y="3288328"/>
            <a:ext cx="10239096" cy="3070270"/>
          </a:xfrm>
          <a:prstGeom prst="rect">
            <a:avLst/>
          </a:prstGeom>
        </p:spPr>
      </p:pic>
    </p:spTree>
    <p:extLst>
      <p:ext uri="{BB962C8B-B14F-4D97-AF65-F5344CB8AC3E}">
        <p14:creationId xmlns:p14="http://schemas.microsoft.com/office/powerpoint/2010/main"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Result</a:t>
            </a:r>
            <a:r>
              <a:rPr lang="en-IN" dirty="0"/>
              <a:t>s</a:t>
            </a:r>
            <a:endParaRPr lang="tr-TR" dirty="0"/>
          </a:p>
        </p:txBody>
      </p:sp>
      <p:sp>
        <p:nvSpPr>
          <p:cNvPr id="3" name="Content Placeholder 2"/>
          <p:cNvSpPr>
            <a:spLocks noGrp="1"/>
          </p:cNvSpPr>
          <p:nvPr>
            <p:ph idx="1"/>
          </p:nvPr>
        </p:nvSpPr>
        <p:spPr>
          <a:xfrm>
            <a:off x="1154955" y="2447778"/>
            <a:ext cx="8761412" cy="436099"/>
          </a:xfrm>
        </p:spPr>
        <p:txBody>
          <a:bodyPr>
            <a:normAutofit/>
          </a:bodyPr>
          <a:lstStyle/>
          <a:p>
            <a:pPr marL="0" indent="0">
              <a:buNone/>
            </a:pPr>
            <a:r>
              <a:rPr lang="en-US" b="1" dirty="0"/>
              <a:t>Cluster </a:t>
            </a:r>
            <a:r>
              <a:rPr lang="tr-TR" b="1" dirty="0"/>
              <a:t>1</a:t>
            </a:r>
          </a:p>
          <a:p>
            <a:pPr marL="0" indent="0">
              <a:buNone/>
            </a:pPr>
            <a:endParaRPr lang="en-US" dirty="0"/>
          </a:p>
          <a:p>
            <a:endParaRPr lang="tr-TR" dirty="0"/>
          </a:p>
        </p:txBody>
      </p:sp>
      <p:pic>
        <p:nvPicPr>
          <p:cNvPr id="4" name="Picture 3"/>
          <p:cNvPicPr/>
          <p:nvPr/>
        </p:nvPicPr>
        <p:blipFill>
          <a:blip r:embed="rId2"/>
          <a:stretch>
            <a:fillRect/>
          </a:stretch>
        </p:blipFill>
        <p:spPr>
          <a:xfrm>
            <a:off x="859533" y="3274254"/>
            <a:ext cx="10352417" cy="3281290"/>
          </a:xfrm>
          <a:prstGeom prst="rect">
            <a:avLst/>
          </a:prstGeom>
        </p:spPr>
      </p:pic>
    </p:spTree>
    <p:extLst>
      <p:ext uri="{BB962C8B-B14F-4D97-AF65-F5344CB8AC3E}">
        <p14:creationId xmlns:p14="http://schemas.microsoft.com/office/powerpoint/2010/main"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Result</a:t>
            </a:r>
            <a:r>
              <a:rPr lang="en-IN" dirty="0"/>
              <a:t>s</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r>
              <a:rPr lang="en-US" b="1" dirty="0"/>
              <a:t>Cluster </a:t>
            </a:r>
            <a:r>
              <a:rPr lang="tr-TR" b="1" dirty="0"/>
              <a:t>2</a:t>
            </a:r>
          </a:p>
          <a:p>
            <a:endParaRPr lang="en-US" dirty="0"/>
          </a:p>
          <a:p>
            <a:endParaRPr lang="tr-TR" dirty="0"/>
          </a:p>
        </p:txBody>
      </p:sp>
      <p:pic>
        <p:nvPicPr>
          <p:cNvPr id="5" name="Picture 4"/>
          <p:cNvPicPr/>
          <p:nvPr/>
        </p:nvPicPr>
        <p:blipFill>
          <a:blip r:embed="rId2"/>
          <a:stretch>
            <a:fillRect/>
          </a:stretch>
        </p:blipFill>
        <p:spPr>
          <a:xfrm>
            <a:off x="1154955" y="2883877"/>
            <a:ext cx="10310214" cy="3432517"/>
          </a:xfrm>
          <a:prstGeom prst="rect">
            <a:avLst/>
          </a:prstGeom>
        </p:spPr>
      </p:pic>
    </p:spTree>
    <p:extLst>
      <p:ext uri="{BB962C8B-B14F-4D97-AF65-F5344CB8AC3E}">
        <p14:creationId xmlns:p14="http://schemas.microsoft.com/office/powerpoint/2010/main"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Result</a:t>
            </a:r>
            <a:r>
              <a:rPr lang="en-IN" dirty="0"/>
              <a:t>s</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3</a:t>
            </a:r>
          </a:p>
          <a:p>
            <a:pPr marL="0" indent="0">
              <a:buNone/>
            </a:pPr>
            <a:endParaRPr lang="en-US" dirty="0"/>
          </a:p>
          <a:p>
            <a:endParaRPr lang="tr-TR" dirty="0"/>
          </a:p>
        </p:txBody>
      </p:sp>
      <p:pic>
        <p:nvPicPr>
          <p:cNvPr id="5" name="Picture 4"/>
          <p:cNvPicPr/>
          <p:nvPr/>
        </p:nvPicPr>
        <p:blipFill>
          <a:blip r:embed="rId2"/>
          <a:stretch>
            <a:fillRect/>
          </a:stretch>
        </p:blipFill>
        <p:spPr>
          <a:xfrm>
            <a:off x="1154954" y="3032047"/>
            <a:ext cx="9339543" cy="1469614"/>
          </a:xfrm>
          <a:prstGeom prst="rect">
            <a:avLst/>
          </a:prstGeom>
        </p:spPr>
      </p:pic>
    </p:spTree>
    <p:extLst>
      <p:ext uri="{BB962C8B-B14F-4D97-AF65-F5344CB8AC3E}">
        <p14:creationId xmlns:p14="http://schemas.microsoft.com/office/powerpoint/2010/main" val="1408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Result</a:t>
            </a:r>
            <a:r>
              <a:rPr lang="en-IN" dirty="0"/>
              <a:t>s</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4</a:t>
            </a:r>
          </a:p>
          <a:p>
            <a:pPr marL="0" indent="0">
              <a:buNone/>
            </a:pPr>
            <a:endParaRPr lang="en-US" dirty="0"/>
          </a:p>
          <a:p>
            <a:endParaRPr lang="tr-TR" dirty="0"/>
          </a:p>
        </p:txBody>
      </p:sp>
      <p:pic>
        <p:nvPicPr>
          <p:cNvPr id="4" name="Picture 3"/>
          <p:cNvPicPr/>
          <p:nvPr/>
        </p:nvPicPr>
        <p:blipFill>
          <a:blip r:embed="rId2"/>
          <a:stretch>
            <a:fillRect/>
          </a:stretch>
        </p:blipFill>
        <p:spPr>
          <a:xfrm>
            <a:off x="1288365" y="3191188"/>
            <a:ext cx="9473419" cy="1212000"/>
          </a:xfrm>
          <a:prstGeom prst="rect">
            <a:avLst/>
          </a:prstGeom>
        </p:spPr>
      </p:pic>
    </p:spTree>
    <p:extLst>
      <p:ext uri="{BB962C8B-B14F-4D97-AF65-F5344CB8AC3E}">
        <p14:creationId xmlns:p14="http://schemas.microsoft.com/office/powerpoint/2010/main" val="892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Result</a:t>
            </a:r>
            <a:r>
              <a:rPr lang="en-IN" dirty="0"/>
              <a:t>s</a:t>
            </a:r>
            <a:endParaRPr lang="tr-TR" dirty="0"/>
          </a:p>
        </p:txBody>
      </p:sp>
      <p:pic>
        <p:nvPicPr>
          <p:cNvPr id="5" name="Picture 4"/>
          <p:cNvPicPr/>
          <p:nvPr/>
        </p:nvPicPr>
        <p:blipFill>
          <a:blip r:embed="rId2"/>
          <a:stretch>
            <a:fillRect/>
          </a:stretch>
        </p:blipFill>
        <p:spPr>
          <a:xfrm>
            <a:off x="1578952" y="2383082"/>
            <a:ext cx="9126562" cy="4102124"/>
          </a:xfrm>
          <a:prstGeom prst="rect">
            <a:avLst/>
          </a:prstGeom>
        </p:spPr>
      </p:pic>
    </p:spTree>
    <p:extLst>
      <p:ext uri="{BB962C8B-B14F-4D97-AF65-F5344CB8AC3E}">
        <p14:creationId xmlns:p14="http://schemas.microsoft.com/office/powerpoint/2010/main" val="22220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Result</a:t>
            </a:r>
            <a:r>
              <a:rPr lang="en-IN" dirty="0"/>
              <a:t>s</a:t>
            </a:r>
            <a:endParaRPr lang="tr-TR" dirty="0"/>
          </a:p>
        </p:txBody>
      </p:sp>
      <p:sp>
        <p:nvSpPr>
          <p:cNvPr id="6" name="Rectangle 5"/>
          <p:cNvSpPr/>
          <p:nvPr/>
        </p:nvSpPr>
        <p:spPr>
          <a:xfrm>
            <a:off x="8314006" y="2759586"/>
            <a:ext cx="3573194" cy="2585323"/>
          </a:xfrm>
          <a:prstGeom prst="rect">
            <a:avLst/>
          </a:prstGeom>
        </p:spPr>
        <p:txBody>
          <a:bodyPr wrap="square">
            <a:spAutoFit/>
          </a:bodyPr>
          <a:lstStyle/>
          <a:p>
            <a:pPr marL="457200">
              <a:lnSpc>
                <a:spcPct val="150000"/>
              </a:lnSpc>
              <a:spcAft>
                <a:spcPts val="1200"/>
              </a:spcAft>
            </a:pPr>
            <a:r>
              <a:rPr lang="en-US" dirty="0">
                <a:solidFill>
                  <a:srgbClr val="000000"/>
                </a:solidFill>
                <a:latin typeface="Times New Roman" panose="02020603050405020304" pitchFamily="18" charset="0"/>
                <a:ea typeface="Calibri" panose="020F0502020204030204" pitchFamily="34" charset="0"/>
              </a:rPr>
              <a:t>Based on the </a:t>
            </a:r>
            <a:r>
              <a:rPr lang="en-US" dirty="0" err="1">
                <a:solidFill>
                  <a:srgbClr val="000000"/>
                </a:solidFill>
                <a:latin typeface="Times New Roman" panose="02020603050405020304" pitchFamily="18" charset="0"/>
                <a:ea typeface="Calibri" panose="020F0502020204030204" pitchFamily="34" charset="0"/>
              </a:rPr>
              <a:t>dataframe</a:t>
            </a:r>
            <a:r>
              <a:rPr lang="en-US" dirty="0">
                <a:solidFill>
                  <a:srgbClr val="000000"/>
                </a:solidFill>
                <a:latin typeface="Times New Roman" panose="02020603050405020304" pitchFamily="18" charset="0"/>
                <a:ea typeface="Calibri" panose="020F0502020204030204" pitchFamily="34" charset="0"/>
              </a:rPr>
              <a:t> analysis above, Cluster 3 (</a:t>
            </a:r>
            <a:r>
              <a:rPr lang="tr-TR" dirty="0" err="1">
                <a:latin typeface="Times New Roman" panose="02020603050405020304" pitchFamily="18" charset="0"/>
                <a:ea typeface="Times New Roman" panose="02020603050405020304" pitchFamily="18" charset="0"/>
              </a:rPr>
              <a:t>Upper</a:t>
            </a:r>
            <a:r>
              <a:rPr lang="tr-TR" dirty="0">
                <a:latin typeface="Times New Roman" panose="02020603050405020304" pitchFamily="18" charset="0"/>
                <a:ea typeface="Times New Roman" panose="02020603050405020304" pitchFamily="18" charset="0"/>
              </a:rPr>
              <a:t> West Side ) </a:t>
            </a:r>
            <a:r>
              <a:rPr lang="en-US" dirty="0">
                <a:solidFill>
                  <a:srgbClr val="000000"/>
                </a:solidFill>
                <a:latin typeface="Times New Roman" panose="02020603050405020304" pitchFamily="18" charset="0"/>
                <a:ea typeface="Calibri" panose="020F0502020204030204" pitchFamily="34" charset="0"/>
              </a:rPr>
              <a:t>and Cluster 4 (</a:t>
            </a:r>
            <a:r>
              <a:rPr lang="tr-TR" dirty="0" err="1">
                <a:solidFill>
                  <a:srgbClr val="000000"/>
                </a:solidFill>
                <a:latin typeface="Times New Roman" panose="02020603050405020304" pitchFamily="18" charset="0"/>
                <a:ea typeface="Times New Roman" panose="02020603050405020304" pitchFamily="18" charset="0"/>
              </a:rPr>
              <a:t>Morningside</a:t>
            </a:r>
            <a:r>
              <a:rPr lang="tr-TR" dirty="0">
                <a:solidFill>
                  <a:srgbClr val="000000"/>
                </a:solidFill>
                <a:latin typeface="Times New Roman" panose="02020603050405020304" pitchFamily="18" charset="0"/>
                <a:ea typeface="Times New Roman" panose="02020603050405020304" pitchFamily="18" charset="0"/>
              </a:rPr>
              <a:t> </a:t>
            </a:r>
            <a:r>
              <a:rPr lang="tr-TR" dirty="0" err="1">
                <a:solidFill>
                  <a:srgbClr val="000000"/>
                </a:solidFill>
                <a:latin typeface="Times New Roman" panose="02020603050405020304" pitchFamily="18" charset="0"/>
                <a:ea typeface="Times New Roman" panose="02020603050405020304" pitchFamily="18" charset="0"/>
              </a:rPr>
              <a:t>Heights</a:t>
            </a:r>
            <a:r>
              <a:rPr lang="en-US" dirty="0">
                <a:solidFill>
                  <a:srgbClr val="000000"/>
                </a:solidFill>
                <a:latin typeface="Times New Roman" panose="02020603050405020304" pitchFamily="18" charset="0"/>
                <a:ea typeface="Calibri" panose="020F0502020204030204" pitchFamily="34" charset="0"/>
              </a:rPr>
              <a:t>) areas are the best places to open a new sushi bar business.</a:t>
            </a:r>
            <a:endParaRPr lang="tr-TR" dirty="0">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507295" y="2475914"/>
            <a:ext cx="6483154" cy="4121834"/>
          </a:xfrm>
          <a:prstGeom prst="rect">
            <a:avLst/>
          </a:prstGeom>
        </p:spPr>
      </p:pic>
    </p:spTree>
    <p:extLst>
      <p:ext uri="{BB962C8B-B14F-4D97-AF65-F5344CB8AC3E}">
        <p14:creationId xmlns:p14="http://schemas.microsoft.com/office/powerpoint/2010/main" val="3194670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a:xfrm>
            <a:off x="965768" y="2619265"/>
            <a:ext cx="10338108" cy="2268045"/>
          </a:xfrm>
        </p:spPr>
        <p:txBody>
          <a:bodyPr>
            <a:normAutofit lnSpcReduction="10000"/>
          </a:bodyPr>
          <a:lstStyle/>
          <a:p>
            <a:r>
              <a:rPr lang="en-US" dirty="0"/>
              <a:t>This analysis is performed on limited data. If a good amount of data is available, there is scope to come up with better results.</a:t>
            </a:r>
            <a:endParaRPr lang="tr-TR" dirty="0"/>
          </a:p>
          <a:p>
            <a:pPr lvl="0"/>
            <a:r>
              <a:rPr lang="en-US" dirty="0"/>
              <a:t>There is high competition in Midtown and Soho, so it is very risky to open business in these areas.</a:t>
            </a:r>
            <a:endParaRPr lang="tr-TR" dirty="0"/>
          </a:p>
          <a:p>
            <a:pPr lvl="0"/>
            <a:r>
              <a:rPr lang="en-US" dirty="0"/>
              <a:t>Central Harlem also has a  potential close to the </a:t>
            </a:r>
            <a:r>
              <a:rPr lang="tr-TR" dirty="0"/>
              <a:t>Morningside Heights </a:t>
            </a:r>
            <a:r>
              <a:rPr lang="en-US" dirty="0"/>
              <a:t>area.</a:t>
            </a:r>
            <a:endParaRPr lang="tr-TR" dirty="0"/>
          </a:p>
          <a:p>
            <a:pPr lvl="0"/>
            <a:r>
              <a:rPr lang="en-US" dirty="0"/>
              <a:t>A more detailed analysis can be done by adding other factors such as transportation, demographics of inhabitants.   </a:t>
            </a:r>
            <a:endParaRPr lang="tr-TR" dirty="0"/>
          </a:p>
        </p:txBody>
      </p:sp>
    </p:spTree>
    <p:extLst>
      <p:ext uri="{BB962C8B-B14F-4D97-AF65-F5344CB8AC3E}">
        <p14:creationId xmlns:p14="http://schemas.microsoft.com/office/powerpoint/2010/main" val="205329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154953" y="2743200"/>
            <a:ext cx="10028862" cy="2771334"/>
          </a:xfrm>
        </p:spPr>
        <p:txBody>
          <a:bodyPr>
            <a:noAutofit/>
          </a:bodyPr>
          <a:lstStyle/>
          <a:p>
            <a:pPr>
              <a:lnSpc>
                <a:spcPct val="150000"/>
              </a:lnSpc>
            </a:pPr>
            <a:r>
              <a:rPr lang="en-US" dirty="0"/>
              <a:t>Although all of the goals of this project were met, there is definitely a room for further improvement and development as noted below. However, the goals of the project were met and, with some more work, this could easily be developed into a full-fledged application that could support opening a business idea in an unknown location.</a:t>
            </a:r>
            <a:endParaRPr lang="tr-TR" dirty="0"/>
          </a:p>
        </p:txBody>
      </p:sp>
    </p:spTree>
    <p:extLst>
      <p:ext uri="{BB962C8B-B14F-4D97-AF65-F5344CB8AC3E}">
        <p14:creationId xmlns:p14="http://schemas.microsoft.com/office/powerpoint/2010/main"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1012857"/>
            <a:ext cx="8761413" cy="706964"/>
          </a:xfrm>
        </p:spPr>
        <p:txBody>
          <a:bodyPr/>
          <a:lstStyle/>
          <a:p>
            <a:r>
              <a:rPr lang="en-US" b="1" dirty="0"/>
              <a:t>Introduction/Business Problem</a:t>
            </a:r>
            <a:endParaRPr lang="en-US" dirty="0"/>
          </a:p>
        </p:txBody>
      </p:sp>
      <p:sp>
        <p:nvSpPr>
          <p:cNvPr id="3" name="Content Placeholder 2"/>
          <p:cNvSpPr>
            <a:spLocks noGrp="1"/>
          </p:cNvSpPr>
          <p:nvPr>
            <p:ph idx="1"/>
          </p:nvPr>
        </p:nvSpPr>
        <p:spPr>
          <a:xfrm>
            <a:off x="739587" y="2388346"/>
            <a:ext cx="10851777" cy="3958665"/>
          </a:xfrm>
        </p:spPr>
        <p:txBody>
          <a:bodyPr>
            <a:normAutofit/>
          </a:bodyPr>
          <a:lstStyle/>
          <a:p>
            <a:endParaRPr lang="tr-TR" dirty="0"/>
          </a:p>
          <a:p>
            <a:r>
              <a:rPr lang="en-US" dirty="0"/>
              <a:t>The City of New York is famous for its excellent cuisine. It's food culture includes an array of international cuisines influenced by the city's immigrant history. </a:t>
            </a:r>
            <a:endParaRPr lang="tr-TR" dirty="0"/>
          </a:p>
          <a:p>
            <a:pPr marL="0" indent="0">
              <a:buNone/>
            </a:pPr>
            <a:endParaRPr lang="tr-TR" dirty="0"/>
          </a:p>
          <a:p>
            <a:r>
              <a:rPr lang="en-US" dirty="0"/>
              <a:t>Sushi restaurants have become so popular in the United States now that it seems there is  one on every corner, not only in major cities but also in smaller cities. Starting a sushi restaurant can be a great business opportunity, but you need to distinguish yourself from others to enjoy long-term success.</a:t>
            </a:r>
            <a:endParaRPr lang="tr-TR" dirty="0"/>
          </a:p>
          <a:p>
            <a:endParaRPr lang="tr-TR" dirty="0"/>
          </a:p>
        </p:txBody>
      </p:sp>
    </p:spTree>
    <p:extLst>
      <p:ext uri="{BB962C8B-B14F-4D97-AF65-F5344CB8AC3E}">
        <p14:creationId xmlns:p14="http://schemas.microsoft.com/office/powerpoint/2010/main"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Business Problem</a:t>
            </a:r>
          </a:p>
        </p:txBody>
      </p:sp>
      <p:sp>
        <p:nvSpPr>
          <p:cNvPr id="3" name="Content Placeholder 2"/>
          <p:cNvSpPr>
            <a:spLocks noGrp="1"/>
          </p:cNvSpPr>
          <p:nvPr>
            <p:ph idx="1"/>
          </p:nvPr>
        </p:nvSpPr>
        <p:spPr>
          <a:xfrm>
            <a:off x="1154954" y="2603500"/>
            <a:ext cx="10524427" cy="3416300"/>
          </a:xfrm>
        </p:spPr>
        <p:txBody>
          <a:bodyPr>
            <a:normAutofit/>
          </a:bodyPr>
          <a:lstStyle/>
          <a:p>
            <a:pPr algn="just"/>
            <a:endParaRPr lang="tr-TR" dirty="0"/>
          </a:p>
          <a:p>
            <a:pPr algn="just"/>
            <a:r>
              <a:rPr lang="en-US" dirty="0"/>
              <a:t>My client wants to open his business in Manhattan area, so I would focus on that borough during my analysis. We define potential neighborhood based on the number of sushi bars which are operating right in each neighborhood. Manhattan has full potential but is also a very challenging district to open a business because of high competition. New sushi bar should be open in an area that has limited competition but a good customer pool. In this way, the bar can attract more customers. Therefore, this analysis is necessary to ensure that we have enough customers and that we are not so close to other sushi places.</a:t>
            </a:r>
          </a:p>
          <a:p>
            <a:endParaRPr lang="tr-TR" dirty="0"/>
          </a:p>
        </p:txBody>
      </p:sp>
    </p:spTree>
    <p:extLst>
      <p:ext uri="{BB962C8B-B14F-4D97-AF65-F5344CB8AC3E}">
        <p14:creationId xmlns:p14="http://schemas.microsoft.com/office/powerpoint/2010/main"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2385359"/>
          </a:xfrm>
        </p:spPr>
        <p:txBody>
          <a:bodyPr/>
          <a:lstStyle/>
          <a:p>
            <a:r>
              <a:rPr lang="en-US" dirty="0"/>
              <a:t>To identify the characteristics of our competitors' venues in </a:t>
            </a:r>
            <a:r>
              <a:rPr lang="tr-TR" dirty="0"/>
              <a:t>Manhattan</a:t>
            </a:r>
            <a:r>
              <a:rPr lang="en-US" dirty="0"/>
              <a:t>, we would first need to find out the number of </a:t>
            </a:r>
            <a:r>
              <a:rPr lang="tr-TR" dirty="0" err="1"/>
              <a:t>sushi</a:t>
            </a:r>
            <a:r>
              <a:rPr lang="tr-TR" dirty="0"/>
              <a:t> </a:t>
            </a:r>
            <a:r>
              <a:rPr lang="tr-TR" dirty="0" err="1"/>
              <a:t>bars</a:t>
            </a:r>
            <a:r>
              <a:rPr lang="tr-TR" dirty="0"/>
              <a:t> in Manhattan </a:t>
            </a:r>
            <a:r>
              <a:rPr lang="en-US" dirty="0"/>
              <a:t>currently and their location.</a:t>
            </a:r>
          </a:p>
          <a:p>
            <a:r>
              <a:rPr lang="en-US" dirty="0"/>
              <a:t>We would then use Google Map API to find their geographic coordinates based on their postal code addresses.</a:t>
            </a:r>
            <a:endParaRPr lang="tr-TR" dirty="0"/>
          </a:p>
          <a:p>
            <a:r>
              <a:rPr lang="tr-TR" dirty="0"/>
              <a:t>In Manhattan, there </a:t>
            </a:r>
            <a:r>
              <a:rPr lang="en-IN" dirty="0"/>
              <a:t>are</a:t>
            </a:r>
            <a:r>
              <a:rPr lang="tr-TR" dirty="0"/>
              <a:t> 1763 sushi bars </a:t>
            </a:r>
            <a:r>
              <a:rPr lang="en-IN" dirty="0"/>
              <a:t>that </a:t>
            </a:r>
            <a:r>
              <a:rPr lang="tr-TR" dirty="0"/>
              <a:t>are currently operating. </a:t>
            </a:r>
          </a:p>
          <a:p>
            <a:pPr marL="0" indent="0">
              <a:buNone/>
            </a:pPr>
            <a:endParaRPr lang="tr-TR" dirty="0"/>
          </a:p>
          <a:p>
            <a:pPr marL="0" indent="0">
              <a:buNone/>
            </a:pPr>
            <a:endParaRPr lang="en-US" dirty="0"/>
          </a:p>
        </p:txBody>
      </p:sp>
      <p:pic>
        <p:nvPicPr>
          <p:cNvPr id="5" name="Picture 4"/>
          <p:cNvPicPr>
            <a:picLocks noChangeAspect="1"/>
          </p:cNvPicPr>
          <p:nvPr/>
        </p:nvPicPr>
        <p:blipFill>
          <a:blip r:embed="rId3"/>
          <a:stretch>
            <a:fillRect/>
          </a:stretch>
        </p:blipFill>
        <p:spPr>
          <a:xfrm>
            <a:off x="1921453" y="4350644"/>
            <a:ext cx="4202256" cy="1592955"/>
          </a:xfrm>
          <a:prstGeom prst="rect">
            <a:avLst/>
          </a:prstGeom>
        </p:spPr>
      </p:pic>
    </p:spTree>
    <p:extLst>
      <p:ext uri="{BB962C8B-B14F-4D97-AF65-F5344CB8AC3E}">
        <p14:creationId xmlns:p14="http://schemas.microsoft.com/office/powerpoint/2010/main"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664135"/>
          </a:xfrm>
        </p:spPr>
        <p:txBody>
          <a:bodyPr/>
          <a:lstStyle/>
          <a:p>
            <a:r>
              <a:rPr lang="en-US" dirty="0"/>
              <a:t>Next, we would use Google Map API to find their geographic coordinates of the 5 locations shortlisted for our </a:t>
            </a:r>
            <a:r>
              <a:rPr lang="tr-TR" dirty="0" err="1"/>
              <a:t>sushi</a:t>
            </a:r>
            <a:r>
              <a:rPr lang="tr-TR" dirty="0"/>
              <a:t> bar</a:t>
            </a:r>
            <a:r>
              <a:rPr lang="en-US" dirty="0"/>
              <a:t>:</a:t>
            </a:r>
          </a:p>
        </p:txBody>
      </p:sp>
      <p:sp>
        <p:nvSpPr>
          <p:cNvPr id="8" name="TextBox 7"/>
          <p:cNvSpPr txBox="1"/>
          <p:nvPr/>
        </p:nvSpPr>
        <p:spPr>
          <a:xfrm>
            <a:off x="2704270" y="5951076"/>
            <a:ext cx="6433171" cy="276999"/>
          </a:xfrm>
          <a:prstGeom prst="rect">
            <a:avLst/>
          </a:prstGeom>
          <a:noFill/>
        </p:spPr>
        <p:txBody>
          <a:bodyPr wrap="none" rtlCol="0">
            <a:spAutoFit/>
          </a:bodyPr>
          <a:lstStyle/>
          <a:p>
            <a:r>
              <a:rPr lang="en-US" sz="1200" dirty="0"/>
              <a:t>Table 2: Data frame containing geographic coordinates of our 5 shortlisted locations</a:t>
            </a:r>
          </a:p>
        </p:txBody>
      </p:sp>
      <p:pic>
        <p:nvPicPr>
          <p:cNvPr id="7" name="Picture 6"/>
          <p:cNvPicPr>
            <a:picLocks noChangeAspect="1"/>
          </p:cNvPicPr>
          <p:nvPr/>
        </p:nvPicPr>
        <p:blipFill>
          <a:blip r:embed="rId3"/>
          <a:stretch>
            <a:fillRect/>
          </a:stretch>
        </p:blipFill>
        <p:spPr>
          <a:xfrm>
            <a:off x="1381532" y="3294670"/>
            <a:ext cx="9078649" cy="2413403"/>
          </a:xfrm>
          <a:prstGeom prst="rect">
            <a:avLst/>
          </a:prstGeom>
        </p:spPr>
      </p:pic>
    </p:spTree>
    <p:extLst>
      <p:ext uri="{BB962C8B-B14F-4D97-AF65-F5344CB8AC3E}">
        <p14:creationId xmlns:p14="http://schemas.microsoft.com/office/powerpoint/2010/main"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r>
              <a:rPr lang="en-US" dirty="0"/>
              <a:t> </a:t>
            </a:r>
            <a:r>
              <a:rPr lang="tr-TR" dirty="0"/>
              <a:t>A</a:t>
            </a:r>
            <a:r>
              <a:rPr lang="en-US" dirty="0" err="1"/>
              <a:t>ddresses</a:t>
            </a:r>
            <a:r>
              <a:rPr lang="en-IN" dirty="0"/>
              <a:t> would be</a:t>
            </a:r>
            <a:r>
              <a:rPr lang="tr-TR" dirty="0"/>
              <a:t> converted</a:t>
            </a:r>
            <a:r>
              <a:rPr lang="en-US" dirty="0"/>
              <a:t> into their equivalent latitude and longitude values. </a:t>
            </a:r>
            <a:endParaRPr lang="tr-TR" dirty="0"/>
          </a:p>
          <a:p>
            <a:r>
              <a:rPr lang="en-US" dirty="0"/>
              <a:t>Foursquare API </a:t>
            </a:r>
            <a:r>
              <a:rPr lang="en-IN" dirty="0"/>
              <a:t>would be</a:t>
            </a:r>
            <a:r>
              <a:rPr lang="tr-TR" dirty="0"/>
              <a:t> used </a:t>
            </a:r>
            <a:r>
              <a:rPr lang="en-US" dirty="0"/>
              <a:t>to explore neighborhoods in Manhattan, New York. </a:t>
            </a:r>
            <a:endParaRPr lang="tr-TR" dirty="0"/>
          </a:p>
          <a:p>
            <a:r>
              <a:rPr lang="en-US" dirty="0"/>
              <a:t>After that, we would use explore function to get sushi restaurant categories in each neighborhood.</a:t>
            </a:r>
            <a:endParaRPr lang="tr-TR" dirty="0"/>
          </a:p>
          <a:p>
            <a:pPr marL="0" indent="0">
              <a:buNone/>
            </a:pPr>
            <a:endParaRPr lang="tr-TR" dirty="0"/>
          </a:p>
        </p:txBody>
      </p:sp>
    </p:spTree>
    <p:extLst>
      <p:ext uri="{BB962C8B-B14F-4D97-AF65-F5344CB8AC3E}">
        <p14:creationId xmlns:p14="http://schemas.microsoft.com/office/powerpoint/2010/main"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a:t>
            </a:r>
          </a:p>
        </p:txBody>
      </p:sp>
      <p:pic>
        <p:nvPicPr>
          <p:cNvPr id="4" name="Picture 3"/>
          <p:cNvPicPr/>
          <p:nvPr/>
        </p:nvPicPr>
        <p:blipFill>
          <a:blip r:embed="rId3"/>
          <a:stretch>
            <a:fillRect/>
          </a:stretch>
        </p:blipFill>
        <p:spPr>
          <a:xfrm>
            <a:off x="1266092" y="2719070"/>
            <a:ext cx="9228406" cy="2584450"/>
          </a:xfrm>
          <a:prstGeom prst="rect">
            <a:avLst/>
          </a:prstGeom>
        </p:spPr>
      </p:pic>
    </p:spTree>
    <p:extLst>
      <p:ext uri="{BB962C8B-B14F-4D97-AF65-F5344CB8AC3E}">
        <p14:creationId xmlns:p14="http://schemas.microsoft.com/office/powerpoint/2010/main"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br>
              <a:rPr lang="tr-TR" dirty="0"/>
            </a:br>
            <a:endParaRPr lang="tr-TR" dirty="0"/>
          </a:p>
        </p:txBody>
      </p:sp>
      <p:pic>
        <p:nvPicPr>
          <p:cNvPr id="4" name="Picture 3"/>
          <p:cNvPicPr/>
          <p:nvPr/>
        </p:nvPicPr>
        <p:blipFill>
          <a:blip r:embed="rId2"/>
          <a:stretch>
            <a:fillRect/>
          </a:stretch>
        </p:blipFill>
        <p:spPr>
          <a:xfrm>
            <a:off x="900331" y="2397375"/>
            <a:ext cx="8004518" cy="4130034"/>
          </a:xfrm>
          <a:prstGeom prst="rect">
            <a:avLst/>
          </a:prstGeom>
        </p:spPr>
      </p:pic>
      <p:sp>
        <p:nvSpPr>
          <p:cNvPr id="6" name="Rectangle 5"/>
          <p:cNvSpPr/>
          <p:nvPr/>
        </p:nvSpPr>
        <p:spPr>
          <a:xfrm>
            <a:off x="8904848" y="2841674"/>
            <a:ext cx="3080825" cy="369332"/>
          </a:xfrm>
          <a:prstGeom prst="rect">
            <a:avLst/>
          </a:prstGeom>
        </p:spPr>
        <p:txBody>
          <a:bodyPr wrap="square">
            <a:spAutoFit/>
          </a:bodyPr>
          <a:lstStyle/>
          <a:p>
            <a:r>
              <a:rPr lang="tr-TR" dirty="0" err="1"/>
              <a:t>Sushi</a:t>
            </a:r>
            <a:r>
              <a:rPr lang="tr-TR" dirty="0"/>
              <a:t> </a:t>
            </a:r>
            <a:r>
              <a:rPr lang="tr-TR" dirty="0" err="1"/>
              <a:t>bars</a:t>
            </a:r>
            <a:r>
              <a:rPr lang="tr-TR" dirty="0"/>
              <a:t> in Manhattan</a:t>
            </a:r>
          </a:p>
        </p:txBody>
      </p:sp>
    </p:spTree>
    <p:extLst>
      <p:ext uri="{BB962C8B-B14F-4D97-AF65-F5344CB8AC3E}">
        <p14:creationId xmlns:p14="http://schemas.microsoft.com/office/powerpoint/2010/main"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Then, us</a:t>
            </a:r>
            <a:r>
              <a:rPr lang="tr-TR" dirty="0"/>
              <a:t>ing</a:t>
            </a:r>
            <a:r>
              <a:rPr lang="en-US" dirty="0"/>
              <a:t> these features to group the neighborhoods into clusters, we would use K-means clustering algorithm. And also, the Folium library would be used to visualize the neighborhoods in Manhattan and its emerging clusters.</a:t>
            </a:r>
            <a:endParaRPr lang="tr-TR" dirty="0"/>
          </a:p>
          <a:p>
            <a:pPr algn="just"/>
            <a:endParaRPr lang="en-US" dirty="0"/>
          </a:p>
        </p:txBody>
      </p:sp>
      <p:pic>
        <p:nvPicPr>
          <p:cNvPr id="4" name="Picture 3"/>
          <p:cNvPicPr/>
          <p:nvPr/>
        </p:nvPicPr>
        <p:blipFill>
          <a:blip r:embed="rId3"/>
          <a:stretch>
            <a:fillRect/>
          </a:stretch>
        </p:blipFill>
        <p:spPr>
          <a:xfrm>
            <a:off x="773671" y="3571984"/>
            <a:ext cx="10480483" cy="2954216"/>
          </a:xfrm>
          <a:prstGeom prst="rect">
            <a:avLst/>
          </a:prstGeom>
        </p:spPr>
      </p:pic>
    </p:spTree>
    <p:extLst>
      <p:ext uri="{BB962C8B-B14F-4D97-AF65-F5344CB8AC3E}">
        <p14:creationId xmlns:p14="http://schemas.microsoft.com/office/powerpoint/2010/main" val="4018913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256</TotalTime>
  <Words>644</Words>
  <Application>Microsoft Office PowerPoint</Application>
  <PresentationFormat>Widescreen</PresentationFormat>
  <Paragraphs>54</Paragraphs>
  <Slides>18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Times New Roman</vt:lpstr>
      <vt:lpstr>Wingdings 3</vt:lpstr>
      <vt:lpstr>Ion Boardroom</vt:lpstr>
      <vt:lpstr>Capstone Project - The Battle of Neighborhoods</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Results</vt:lpstr>
      <vt:lpstr>Results</vt:lpstr>
      <vt:lpstr>Results</vt:lpstr>
      <vt:lpstr>Results</vt:lpstr>
      <vt:lpstr>Results</vt:lpstr>
      <vt:lpstr>Results</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Ravi Teja Mandapati</cp:lastModifiedBy>
  <cp:revision>22</cp:revision>
  <dcterms:created xsi:type="dcterms:W3CDTF">2019-01-13T13:58:47Z</dcterms:created>
  <dcterms:modified xsi:type="dcterms:W3CDTF">2019-06-10T18:14:33Z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