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77" r:id="rId7"/>
    <p:sldId id="262" r:id="rId8"/>
    <p:sldId id="282" r:id="rId9"/>
    <p:sldId id="281" r:id="rId10"/>
    <p:sldId id="279" r:id="rId11"/>
    <p:sldId id="280" r:id="rId12"/>
    <p:sldId id="283" r:id="rId13"/>
    <p:sldId id="27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49" autoAdjust="0"/>
  </p:normalViewPr>
  <p:slideViewPr>
    <p:cSldViewPr snapToGrid="0">
      <p:cViewPr varScale="1">
        <p:scale>
          <a:sx n="89" d="100"/>
          <a:sy n="89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03C57-DEF1-46E0-829E-C94EACBD2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AF538-54B6-4D37-8370-5CA2D474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396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F538-54B6-4D37-8370-5CA2D4747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3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4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nsCach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taCach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83127" y="2620164"/>
            <a:ext cx="9144000" cy="287735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EN 4202 : Project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RISC-V BASE-ISA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 : Dr.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Ajith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Pasqual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83127" y="5038141"/>
            <a:ext cx="9144000" cy="112821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sz="1757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0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Telecommunication Engineering </a:t>
            </a:r>
            <a:br>
              <a:rPr lang="en-US" sz="20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</a:t>
            </a:r>
            <a:r>
              <a:rPr lang="en-US" sz="2000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Moratuwa</a:t>
            </a:r>
            <a:endParaRPr lang="en-US" sz="20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</a:pPr>
            <a:r>
              <a:rPr lang="en-US" sz="175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757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757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7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</a:t>
            </a:r>
            <a:r>
              <a:rPr lang="en-US" sz="1757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</a:t>
            </a:r>
            <a:endParaRPr lang="en-US" sz="1757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850" y="353229"/>
            <a:ext cx="2298554" cy="2417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956974" cy="4023360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The processor was implemented on Zynq-7 (</a:t>
            </a:r>
            <a:r>
              <a:rPr lang="en-US" dirty="0" err="1" smtClean="0"/>
              <a:t>ZedBoard</a:t>
            </a:r>
            <a:r>
              <a:rPr lang="en-US" dirty="0" smtClean="0"/>
              <a:t>) and Artix-7 (AC701) at 120MHz and 140MHz respectively.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A special test setup was created, to use existing ARM core to provide the necessary environment for RISC V core to function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Several test programs were run in hardware using the </a:t>
            </a:r>
            <a:r>
              <a:rPr lang="en-US" dirty="0" err="1" smtClean="0"/>
              <a:t>ZedBoard</a:t>
            </a:r>
            <a:r>
              <a:rPr lang="en-US" dirty="0" smtClean="0"/>
              <a:t>. Test programs included </a:t>
            </a:r>
          </a:p>
          <a:p>
            <a:pPr marL="521208" lvl="1" indent="-228600">
              <a:buFont typeface="Wingdings" panose="05000000000000000000" pitchFamily="2" charset="2"/>
              <a:buChar char="ü"/>
            </a:pPr>
            <a:r>
              <a:rPr lang="en-US" dirty="0" smtClean="0"/>
              <a:t>Array bubble sorting</a:t>
            </a:r>
          </a:p>
          <a:p>
            <a:pPr marL="521208" lvl="1" indent="-228600">
              <a:buFont typeface="Wingdings" panose="05000000000000000000" pitchFamily="2" charset="2"/>
              <a:buChar char="ü"/>
            </a:pPr>
            <a:r>
              <a:rPr lang="en-US" dirty="0" smtClean="0"/>
              <a:t>Histogram/ basic statistic calculation</a:t>
            </a:r>
          </a:p>
          <a:p>
            <a:pPr marL="521208" lvl="1" indent="-228600">
              <a:buFont typeface="Wingdings" panose="05000000000000000000" pitchFamily="2" charset="2"/>
              <a:buChar char="ü"/>
            </a:pPr>
            <a:r>
              <a:rPr lang="en-US" dirty="0" smtClean="0"/>
              <a:t>Convolution filtering</a:t>
            </a:r>
          </a:p>
          <a:p>
            <a:pPr marL="521208" lvl="1" indent="-228600">
              <a:buFont typeface="Wingdings" panose="05000000000000000000" pitchFamily="2" charset="2"/>
              <a:buChar char="ü"/>
            </a:pPr>
            <a:r>
              <a:rPr lang="en-US" dirty="0" smtClean="0"/>
              <a:t>Matrix multiplication</a:t>
            </a:r>
          </a:p>
          <a:p>
            <a:pPr marL="521208" lvl="1" indent="-228600">
              <a:buFont typeface="Wingdings" panose="05000000000000000000" pitchFamily="2" charset="2"/>
              <a:buChar char="ü"/>
            </a:pPr>
            <a:r>
              <a:rPr lang="en-US" dirty="0" smtClean="0"/>
              <a:t>Function calls and return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endParaRPr lang="en-US" dirty="0"/>
          </a:p>
          <a:p>
            <a:pPr marL="228600" indent="-2286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2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Compared with ‘SHAKTHI’ cores developed by IIT Madras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Utilization / frequency comparison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73529"/>
              </p:ext>
            </p:extLst>
          </p:nvPr>
        </p:nvGraphicFramePr>
        <p:xfrm>
          <a:off x="1811867" y="2802467"/>
          <a:ext cx="5130801" cy="324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7">
                  <a:extLst>
                    <a:ext uri="{9D8B030D-6E8A-4147-A177-3AD203B41FA5}">
                      <a16:colId xmlns:a16="http://schemas.microsoft.com/office/drawing/2014/main" xmlns="" val="4223417680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xmlns="" val="2616814157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xmlns="" val="1809852028"/>
                    </a:ext>
                  </a:extLst>
                </a:gridCol>
              </a:tblGrid>
              <a:tr h="4913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design at</a:t>
                      </a:r>
                      <a:r>
                        <a:rPr lang="en-US" baseline="0" dirty="0" smtClean="0"/>
                        <a:t> 64KB caches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Shakthi</a:t>
                      </a:r>
                      <a:r>
                        <a:rPr lang="en-US" dirty="0" smtClean="0"/>
                        <a:t> class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712228"/>
                  </a:ext>
                </a:extLst>
              </a:tr>
              <a:tr h="491349">
                <a:tc>
                  <a:txBody>
                    <a:bodyPr/>
                    <a:lstStyle/>
                    <a:p>
                      <a:r>
                        <a:rPr lang="en-US" dirty="0" smtClean="0"/>
                        <a:t>Slice 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16246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3751795"/>
                  </a:ext>
                </a:extLst>
              </a:tr>
              <a:tr h="491349">
                <a:tc>
                  <a:txBody>
                    <a:bodyPr/>
                    <a:lstStyle/>
                    <a:p>
                      <a:r>
                        <a:rPr lang="en-US" dirty="0" smtClean="0"/>
                        <a:t>Slice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155200"/>
                  </a:ext>
                </a:extLst>
              </a:tr>
              <a:tr h="491349">
                <a:tc>
                  <a:txBody>
                    <a:bodyPr/>
                    <a:lstStyle/>
                    <a:p>
                      <a:r>
                        <a:rPr lang="en-US" dirty="0" smtClean="0"/>
                        <a:t>BRAM tiles (36Kb)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920688"/>
                  </a:ext>
                </a:extLst>
              </a:tr>
              <a:tr h="491349">
                <a:tc>
                  <a:txBody>
                    <a:bodyPr/>
                    <a:lstStyle/>
                    <a:p>
                      <a:r>
                        <a:rPr lang="en-US" dirty="0" smtClean="0"/>
                        <a:t>DSPs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988938"/>
                  </a:ext>
                </a:extLst>
              </a:tr>
              <a:tr h="491349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40MHz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827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‘SHAKTHI’ core has implemented multiplication and floating point operations. Therefore resource comparisons cannot be taken directly.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But we do not expect LUT count to exceed 10,000 even when we add above functionality.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Further more our implementation has better timing performance.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This difference in efficiency  can be attributed to HLS tool flow (</a:t>
            </a:r>
            <a:r>
              <a:rPr lang="en-US" dirty="0" err="1" smtClean="0"/>
              <a:t>Bluespec</a:t>
            </a:r>
            <a:r>
              <a:rPr lang="en-US" dirty="0" smtClean="0"/>
              <a:t>) vs Verilog tool flow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It can be concluded that compared with existing work, our work has taken the extra step towards realizing actual hardware implementation of RISC V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Extensions toward floating point, multiplication and division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Further subdividing the execution stage will potentially increase the frequency to +200MHz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Adding a more complex branch prediction scheme will significantly decrease wasted cycles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dirty="0" smtClean="0"/>
              <a:t>Addition of virtual memory and memory management units.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30401"/>
            <a:ext cx="764747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H.M.N. Perera					120465X</a:t>
            </a:r>
          </a:p>
          <a:p>
            <a:pPr marL="0" indent="0">
              <a:buNone/>
            </a:pPr>
            <a:r>
              <a:rPr lang="en-US" sz="2400" dirty="0" smtClean="0"/>
              <a:t>D.M.Y.N</a:t>
            </a:r>
            <a:r>
              <a:rPr lang="en-US" sz="2400" dirty="0"/>
              <a:t>. </a:t>
            </a:r>
            <a:r>
              <a:rPr lang="en-US" sz="2400" dirty="0" err="1"/>
              <a:t>Senaviratne</a:t>
            </a:r>
            <a:r>
              <a:rPr lang="en-US" sz="2400" dirty="0"/>
              <a:t>				120602R</a:t>
            </a:r>
          </a:p>
          <a:p>
            <a:pPr marL="0" indent="0">
              <a:buNone/>
            </a:pPr>
            <a:r>
              <a:rPr lang="en-US" sz="2400" dirty="0"/>
              <a:t>M. Thilakasiri					120660P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H.A.R.T. </a:t>
            </a:r>
            <a:r>
              <a:rPr lang="en-US" sz="2400"/>
              <a:t>Wijesekara				120715P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844040"/>
            <a:ext cx="8174736" cy="4136136"/>
          </a:xfrm>
        </p:spPr>
        <p:txBody>
          <a:bodyPr>
            <a:normAutofit lnSpcReduction="10000"/>
          </a:bodyPr>
          <a:lstStyle/>
          <a:p>
            <a:pPr marL="0" indent="0" algn="just">
              <a:buSzPct val="15000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current processor industry following problems can be identified,</a:t>
            </a:r>
          </a:p>
          <a:p>
            <a:pPr marL="1001268" lvl="3" indent="-342900" algn="just">
              <a:buSzPct val="150000"/>
            </a:pPr>
            <a:r>
              <a:rPr lang="en-US" sz="2400" dirty="0"/>
              <a:t>Processor manufacturing giants like Intel and AMD have proprietary </a:t>
            </a:r>
            <a:r>
              <a:rPr lang="en-US" sz="2400" dirty="0" smtClean="0"/>
              <a:t>or closed processor </a:t>
            </a:r>
            <a:r>
              <a:rPr lang="en-US" sz="2400" dirty="0"/>
              <a:t>designs.</a:t>
            </a:r>
          </a:p>
          <a:p>
            <a:pPr marL="1001268" lvl="3" indent="-342900" algn="just">
              <a:buSzPct val="150000"/>
            </a:pPr>
            <a:r>
              <a:rPr lang="en-US" sz="2400" dirty="0"/>
              <a:t>Integrating a ARM processor core in a design is expensive due to high licensing fees.</a:t>
            </a:r>
          </a:p>
          <a:p>
            <a:pPr marL="1001268" lvl="3" indent="-342900" algn="just">
              <a:buSzPct val="150000"/>
            </a:pPr>
            <a:r>
              <a:rPr lang="en-US" sz="2400" dirty="0" err="1"/>
              <a:t>MicroBlaze</a:t>
            </a:r>
            <a:r>
              <a:rPr lang="en-US" sz="2400" dirty="0"/>
              <a:t> by Xilinx and </a:t>
            </a:r>
            <a:r>
              <a:rPr lang="en-US" sz="2400" dirty="0" err="1"/>
              <a:t>Nios</a:t>
            </a:r>
            <a:r>
              <a:rPr lang="en-US" sz="2400" dirty="0"/>
              <a:t> by Altera can only be used in their own hardware platforms.</a:t>
            </a:r>
          </a:p>
          <a:p>
            <a:pPr marL="0" indent="0" algn="just">
              <a:buSzPct val="15000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Objectives</a:t>
            </a:r>
          </a:p>
          <a:p>
            <a:pPr marL="1001268" lvl="3" indent="-342900" algn="just">
              <a:buSzPct val="150000"/>
            </a:pPr>
            <a:r>
              <a:rPr lang="en-US" sz="2400" dirty="0"/>
              <a:t>Design a high performance processor using RISC V ISA.</a:t>
            </a:r>
          </a:p>
          <a:p>
            <a:pPr marL="1001268" lvl="3" indent="-342900" algn="just">
              <a:buSzPct val="150000"/>
            </a:pPr>
            <a:r>
              <a:rPr lang="en-US" sz="2400" dirty="0"/>
              <a:t>Soft processor core optimized for performance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845734"/>
            <a:ext cx="8147304" cy="4399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</a:t>
            </a:r>
            <a:r>
              <a:rPr lang="en-US" sz="2800" dirty="0" smtClean="0"/>
              <a:t>RISC–V </a:t>
            </a:r>
            <a:r>
              <a:rPr lang="en-US" sz="2800" dirty="0"/>
              <a:t>Base ISA </a:t>
            </a:r>
            <a:r>
              <a:rPr lang="en-US" sz="2800" dirty="0" smtClean="0"/>
              <a:t>processor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Design </a:t>
            </a:r>
            <a:r>
              <a:rPr lang="en-US" sz="2800" dirty="0"/>
              <a:t>for optimal performance, and for portability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</a:t>
            </a:r>
            <a:r>
              <a:rPr lang="en-US" sz="2800" dirty="0" smtClean="0"/>
              <a:t>Demonstrate </a:t>
            </a:r>
            <a:r>
              <a:rPr lang="en-US" sz="2800" dirty="0"/>
              <a:t>in FPGA, but extendable to ASIC implementations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Compare with existing designs and implementations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Extendable to include multiplication and/or division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9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1386" y="287085"/>
            <a:ext cx="7810112" cy="7096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5" y="1398493"/>
            <a:ext cx="9148236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9875" y="301625"/>
            <a:ext cx="8874125" cy="506571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INSTRUCTION CACHE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91" y="626533"/>
            <a:ext cx="6630491" cy="56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447675"/>
            <a:ext cx="3702050" cy="4600575"/>
          </a:xfrm>
        </p:spPr>
        <p:txBody>
          <a:bodyPr/>
          <a:lstStyle/>
          <a:p>
            <a:pPr marL="627063" indent="-287338">
              <a:tabLst>
                <a:tab pos="457200" algn="l"/>
              </a:tabLst>
            </a:pPr>
            <a:r>
              <a:rPr lang="en-US" dirty="0" smtClean="0">
                <a:hlinkClick r:id="rId3" action="ppaction://hlinkfile"/>
              </a:rPr>
              <a:t>DATA CACHE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32" y="447675"/>
            <a:ext cx="6206473" cy="58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Implements 32I RISC V ISA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Optimized 10 stage pipeline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and instruction cache support</a:t>
            </a:r>
            <a:br>
              <a:rPr lang="en-US" dirty="0" smtClean="0"/>
            </a:br>
            <a:r>
              <a:rPr lang="en-US" dirty="0" smtClean="0"/>
              <a:t>	-Parameterizable size, associativity, cache line width etc.</a:t>
            </a:r>
            <a:br>
              <a:rPr lang="en-US" dirty="0" smtClean="0"/>
            </a:br>
            <a:r>
              <a:rPr lang="en-US" dirty="0" smtClean="0"/>
              <a:t>	-Optional victim caches, stream buffers</a:t>
            </a:r>
            <a:br>
              <a:rPr lang="en-US" dirty="0" smtClean="0"/>
            </a:br>
            <a:r>
              <a:rPr lang="en-US" dirty="0" smtClean="0"/>
              <a:t>	-AXI4 MM capable memory interfaces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120MHz clock frequency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Utilization at 16KB caches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70918"/>
              </p:ext>
            </p:extLst>
          </p:nvPr>
        </p:nvGraphicFramePr>
        <p:xfrm>
          <a:off x="4063999" y="4478865"/>
          <a:ext cx="44788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xmlns="" val="4140900216"/>
                    </a:ext>
                  </a:extLst>
                </a:gridCol>
                <a:gridCol w="1998134">
                  <a:extLst>
                    <a:ext uri="{9D8B030D-6E8A-4147-A177-3AD203B41FA5}">
                      <a16:colId xmlns:a16="http://schemas.microsoft.com/office/drawing/2014/main" xmlns="" val="1876345433"/>
                    </a:ext>
                  </a:extLst>
                </a:gridCol>
              </a:tblGrid>
              <a:tr h="36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Resource Utilization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257757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r>
                        <a:rPr lang="en-US" dirty="0" smtClean="0"/>
                        <a:t>Slice</a:t>
                      </a:r>
                      <a:r>
                        <a:rPr lang="en-US" baseline="0" dirty="0" smtClean="0"/>
                        <a:t> 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9568474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r>
                        <a:rPr lang="en-US" dirty="0" smtClean="0"/>
                        <a:t>Slice</a:t>
                      </a:r>
                      <a:r>
                        <a:rPr lang="en-US" baseline="0" dirty="0" smtClean="0"/>
                        <a:t>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584605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RAM Tiles(36Kb)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6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55373" cy="1450757"/>
          </a:xfrm>
        </p:spPr>
        <p:txBody>
          <a:bodyPr/>
          <a:lstStyle/>
          <a:p>
            <a:r>
              <a:rPr lang="en-US" dirty="0" smtClean="0"/>
              <a:t>Strategies for 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85574" cy="46267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10 stage deep pipeline for maximizing instruction level parallelism.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3 stage L1 cache, for high frequency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Wide AXI4 MM bus (128 bit or higher) towards lower memory levels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Width to depth translation of line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Write-back caches, early restart and critical word first fetching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Stream buffers and victim caches to further reduce cache miss penalties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Ability to miss under miss (capability of handling multiple misses in parallel)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Result forwarding to deal with consecutive dependent instructions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Relocating logic from EX stage to ID stage for reducing critical paths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Architecture supports extension for multi cycle multiply/divide units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7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1559</TotalTime>
  <Words>541</Words>
  <Application>Microsoft Office PowerPoint</Application>
  <PresentationFormat>On-screen Show (4:3)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Module EN 4202 : Project  RISC-V BASE-ISA PROCESSOR Supervisor : Dr. Ajith Pasqual    </vt:lpstr>
      <vt:lpstr>GROUP MEMBERS</vt:lpstr>
      <vt:lpstr>INTRODUCTION</vt:lpstr>
      <vt:lpstr>EXPECTED DELIVERABLES</vt:lpstr>
      <vt:lpstr>ARCHITECTURE</vt:lpstr>
      <vt:lpstr>PowerPoint Presentation</vt:lpstr>
      <vt:lpstr>PowerPoint Presentation</vt:lpstr>
      <vt:lpstr>Features</vt:lpstr>
      <vt:lpstr>Strategies for high performance</vt:lpstr>
      <vt:lpstr>Implementation &amp; Verification</vt:lpstr>
      <vt:lpstr>Comparison</vt:lpstr>
      <vt:lpstr>Conclusions</vt:lpstr>
      <vt:lpstr>Future Plans &amp; Improvements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EN 4202 : Project  RISC V BASED ISA PROCESSOR Supervisor : Dr. Ajith Pasqual</dc:title>
  <dc:creator>shane perera</dc:creator>
  <cp:lastModifiedBy>Ravi Wijesekara</cp:lastModifiedBy>
  <cp:revision>81</cp:revision>
  <dcterms:created xsi:type="dcterms:W3CDTF">2016-12-13T09:46:52Z</dcterms:created>
  <dcterms:modified xsi:type="dcterms:W3CDTF">2017-04-27T11:10:21Z</dcterms:modified>
</cp:coreProperties>
</file>