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Trebuchet MS" pitchFamily="34" charset="0"/>
      <p:regular r:id="rId23"/>
      <p:bold r:id="rId24"/>
      <p:italic r:id="rId25"/>
      <p:boldItalic r:id="rId26"/>
    </p:embeddedFont>
    <p:embeddedFont>
      <p:font typeface="Questrial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53E807B-0665-4993-BFEB-3BB4C08AB492}">
  <a:tblStyle styleId="{E53E807B-0665-4993-BFEB-3BB4C08AB49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68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769123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1279355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75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licenced tools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Matlab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Xilinx vivado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ModelSim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Virtex 7 development board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0271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01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phase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Planing</a:t>
            </a: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design phase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phase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phase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 phase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1334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memorey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controler</a:t>
            </a: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 interface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 interfaces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bechmarks</a:t>
            </a: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convertion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assembley</a:t>
            </a: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toolchain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ISA simulator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Yasas</a:t>
            </a: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Benchmarking programs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SPEC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Studying DDR3 MMU generation in Xilinx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Studying how to convert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hiigh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level code into assembly using RISCV tool chain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Pipeline design and implementation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currently ALU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Mojith</a:t>
            </a: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Detailed study of the ISA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 design and implementation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currently ALU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Nimashini</a:t>
            </a: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Studying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microblaze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benchmarking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Cache design and implementation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Ravi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Cache design and implementation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141631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0647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63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74796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the problem?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AMD proprietary and secret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 expensive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MicroBlaze Nios can be ASICed without license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processors neeeded</a:t>
            </a: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xmlns="" val="209090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RISCV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outperform on which platform?</a:t>
            </a:r>
          </a:p>
        </p:txBody>
      </p:sp>
    </p:spTree>
    <p:extLst>
      <p:ext uri="{BB962C8B-B14F-4D97-AF65-F5344CB8AC3E}">
        <p14:creationId xmlns:p14="http://schemas.microsoft.com/office/powerpoint/2010/main" xmlns="" val="93788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ISA, integer operations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base isa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multiplication, division if possible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in fpga board and compare with existing designs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optimise for performance</a:t>
            </a:r>
          </a:p>
        </p:txBody>
      </p:sp>
    </p:spTree>
    <p:extLst>
      <p:ext uri="{BB962C8B-B14F-4D97-AF65-F5344CB8AC3E}">
        <p14:creationId xmlns:p14="http://schemas.microsoft.com/office/powerpoint/2010/main" xmlns="" val="347204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benifits - proceseor with wide range of applications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high level programmerbility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reconfigurable architecture for better performance or user requirements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beneficiaries - developers who do not have access to licensed processor cores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undergraduates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researchers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electronic and telecommunication engineering department, university of moratuwa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group members - gain experience, knowlegde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86718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50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672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terms of hardware….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 stages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levels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 of order execution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altera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chisel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based</a:t>
            </a:r>
          </a:p>
        </p:txBody>
      </p:sp>
    </p:spTree>
    <p:extLst>
      <p:ext uri="{BB962C8B-B14F-4D97-AF65-F5344CB8AC3E}">
        <p14:creationId xmlns:p14="http://schemas.microsoft.com/office/powerpoint/2010/main" xmlns="" val="178051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-US"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en-US" sz="1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607126" y="2771189"/>
            <a:ext cx="9144000" cy="28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EN 4202 : Project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 V 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 PROCESSOR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Supervisor : Dr.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Ajith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Pasqual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607126" y="5038139"/>
            <a:ext cx="9144000" cy="1128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75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Telecommunication Engineering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Moratuwa</a:t>
            </a: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7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en-US" sz="1757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7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July 2016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850" y="353229"/>
            <a:ext cx="2298554" cy="241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7919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1FFFE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RISKS AND PLANS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838200" y="1017025"/>
            <a:ext cx="10515600" cy="5729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Technical risk factors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compete with the major processor families like ARM and Intel?</a:t>
            </a:r>
          </a:p>
          <a:p>
            <a: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Good structure and expert design in the ISA already gives us a certain edge.</a:t>
            </a:r>
          </a:p>
          <a:p>
            <a: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Innovation needed in the implementation. 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exhaustively test the processor within the project period?</a:t>
            </a:r>
          </a:p>
          <a:p>
            <a: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Start only with the basic ISA</a:t>
            </a:r>
          </a:p>
          <a:p>
            <a: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 capabilities introduced only if time permits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Sustainability risk factors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support the processor 5-6 years to the future?</a:t>
            </a:r>
          </a:p>
          <a:p>
            <a: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Plan to continue the project within the ENTC for the next few years also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the processor compete in the future market?</a:t>
            </a:r>
          </a:p>
          <a:p>
            <a: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the most recent design and optimization strategies</a:t>
            </a:r>
          </a:p>
          <a:p>
            <a: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Make the design modular, parameterizable and extendable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Financial risk factors</a:t>
            </a:r>
          </a:p>
          <a:p>
            <a: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sell this processor?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1FFFE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REQUIREMENTS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064340" y="2021535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228600" lvl="0" indent="-228600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rgbClr val="000000"/>
                </a:solidFill>
              </a:rPr>
              <a:t>Licensed </a:t>
            </a:r>
            <a:r>
              <a:rPr lang="en-US" sz="3000" dirty="0" smtClean="0">
                <a:solidFill>
                  <a:srgbClr val="000000"/>
                </a:solidFill>
              </a:rPr>
              <a:t>tools</a:t>
            </a:r>
            <a:endParaRPr lang="en-US" sz="3000" dirty="0">
              <a:solidFill>
                <a:srgbClr val="000000"/>
              </a:solidFill>
            </a:endParaRP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</a:rPr>
              <a:t>Matlab</a:t>
            </a:r>
            <a:endParaRPr lang="en-US" sz="2400" dirty="0">
              <a:solidFill>
                <a:srgbClr val="000000"/>
              </a:solidFill>
            </a:endParaRP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</a:rPr>
              <a:t>Xilinx </a:t>
            </a:r>
            <a:r>
              <a:rPr lang="en-US" sz="2400" dirty="0" err="1">
                <a:solidFill>
                  <a:srgbClr val="000000"/>
                </a:solidFill>
              </a:rPr>
              <a:t>Vivado</a:t>
            </a:r>
            <a:endParaRPr lang="en-US" sz="2400" dirty="0">
              <a:solidFill>
                <a:srgbClr val="000000"/>
              </a:solidFill>
            </a:endParaRP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 smtClean="0">
                <a:solidFill>
                  <a:srgbClr val="000000"/>
                </a:solidFill>
              </a:rPr>
              <a:t>ModelSim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3810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228600" lvl="0" indent="-228600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rgbClr val="000000"/>
                </a:solidFill>
              </a:rPr>
              <a:t>Hardware tools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25000"/>
              <a:buFont typeface="Trebuchet MS"/>
            </a:pPr>
            <a:r>
              <a:rPr lang="en-US" sz="2400" dirty="0" err="1">
                <a:solidFill>
                  <a:srgbClr val="000000"/>
                </a:solidFill>
              </a:rPr>
              <a:t>Virtex</a:t>
            </a:r>
            <a:r>
              <a:rPr lang="en-US" sz="2400" dirty="0">
                <a:solidFill>
                  <a:srgbClr val="000000"/>
                </a:solidFill>
              </a:rPr>
              <a:t> 7 development board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800" dirty="0">
              <a:solidFill>
                <a:srgbClr val="000000"/>
              </a:solidFill>
            </a:endParaRPr>
          </a:p>
        </p:txBody>
      </p:sp>
      <p:pic>
        <p:nvPicPr>
          <p:cNvPr id="206" name="Shape 206" descr="https://www.arm.com/assets/images/ZedBoar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296860">
            <a:off x="7069334" y="4271520"/>
            <a:ext cx="2090493" cy="189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 descr="http://www.brainsciencetools.com/sites/brainsciencetools/files/matlab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25353">
            <a:off x="9401576" y="2905320"/>
            <a:ext cx="1627496" cy="195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63793" y="5592735"/>
            <a:ext cx="1905000" cy="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1FFFE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BUDGET AND FUNDING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855083" y="1907741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457200" marR="0" lvl="0" indent="-196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 our scope of the project, we do not want any external funding as we will not have any expenditure. </a:t>
            </a:r>
          </a:p>
          <a:p>
            <a:pPr marL="457200" marR="0" lvl="0" indent="-196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Resources needed for the project (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eg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-US" sz="3000" dirty="0">
                <a:solidFill>
                  <a:schemeClr val="dk1"/>
                </a:solidFill>
              </a:rPr>
              <a:t>Software </a:t>
            </a:r>
            <a:r>
              <a:rPr lang="en-US" sz="3000" dirty="0" err="1">
                <a:solidFill>
                  <a:schemeClr val="dk1"/>
                </a:solidFill>
              </a:rPr>
              <a:t>licences</a:t>
            </a:r>
            <a:r>
              <a:rPr lang="en-US" sz="3000" b="0" i="0" u="none" strike="noStrike" cap="none" dirty="0">
                <a:solidFill>
                  <a:schemeClr val="dk1"/>
                </a:solidFill>
              </a:rPr>
              <a:t>, FPGA Board)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</a:rPr>
              <a:t>is available at </a:t>
            </a:r>
            <a:r>
              <a:rPr lang="en-US" sz="3000" b="0" i="0" u="none" strike="noStrike" cap="none" smtClean="0">
                <a:solidFill>
                  <a:schemeClr val="dk1"/>
                </a:solidFill>
              </a:rPr>
              <a:t>the department</a:t>
            </a:r>
          </a:p>
          <a:p>
            <a:pPr marL="26035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000" b="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873558" y="295243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1FFFE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145" y="1311564"/>
            <a:ext cx="11663605" cy="5233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25400" y="255025"/>
            <a:ext cx="8596800" cy="8805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1FFFE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TASK DELEGATION</a:t>
            </a:r>
          </a:p>
        </p:txBody>
      </p:sp>
      <p:graphicFrame>
        <p:nvGraphicFramePr>
          <p:cNvPr id="226" name="Shape 226"/>
          <p:cNvGraphicFramePr/>
          <p:nvPr>
            <p:extLst>
              <p:ext uri="{D42A27DB-BD31-4B8C-83A1-F6EECF244321}">
                <p14:modId xmlns:p14="http://schemas.microsoft.com/office/powerpoint/2010/main" xmlns="" val="2396477080"/>
              </p:ext>
            </p:extLst>
          </p:nvPr>
        </p:nvGraphicFramePr>
        <p:xfrm>
          <a:off x="501398" y="886692"/>
          <a:ext cx="9972636" cy="5900128"/>
        </p:xfrm>
        <a:graphic>
          <a:graphicData uri="http://schemas.openxmlformats.org/drawingml/2006/table">
            <a:tbl>
              <a:tblPr>
                <a:noFill/>
                <a:tableStyleId>{E53E807B-0665-4993-BFEB-3BB4C08AB492}</a:tableStyleId>
              </a:tblPr>
              <a:tblGrid>
                <a:gridCol w="2166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15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05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333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678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Ravi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 err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Yasas</a:t>
                      </a:r>
                      <a:endParaRPr lang="en-US" b="1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Nimashini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Mojith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666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Study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Cache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Benchmarking Prog, DDR3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Microblaze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Base ISA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43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Cache design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99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Pipeline and Control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678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Memory controller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678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RAM Interface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678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IO Interface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>
                          <a:solidFill>
                            <a:srgbClr val="545454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429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Interrupts &amp; other modules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6429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Compilers and toolchains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678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ISA simulator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874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Test and verification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678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Benchmarking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678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Analysis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rgbClr val="545454"/>
                          </a:solidFill>
                          <a:highlight>
                            <a:srgbClr val="FFFFFF"/>
                          </a:highlight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✓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1FFFE"/>
              </a:buClr>
              <a:buSzPct val="25000"/>
              <a:buFont typeface="Questrial"/>
              <a:buNone/>
            </a:pPr>
            <a:r>
              <a:rPr lang="en-US"/>
              <a:t>PROGRESS</a:t>
            </a: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77325" y="1866125"/>
            <a:ext cx="9931500" cy="41751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457200" marR="0" lvl="0" indent="-4064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</a:pPr>
            <a:r>
              <a:rPr lang="en-US" sz="2800" dirty="0">
                <a:solidFill>
                  <a:schemeClr val="dk1"/>
                </a:solidFill>
              </a:rPr>
              <a:t>We have studied RISC V ISA, benchmarking methodologies, similar architectures which are present in the literature</a:t>
            </a:r>
          </a:p>
          <a:p>
            <a:pPr marL="457200" marR="0" lvl="0" indent="-4064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dk1"/>
                </a:solidFill>
              </a:rPr>
              <a:t>We have started </a:t>
            </a:r>
            <a:r>
              <a:rPr lang="en-US" sz="2800" dirty="0" smtClean="0">
                <a:solidFill>
                  <a:schemeClr val="dk1"/>
                </a:solidFill>
              </a:rPr>
              <a:t>designing and implementing the pipeline </a:t>
            </a:r>
            <a:r>
              <a:rPr lang="en-US" sz="2800" dirty="0">
                <a:solidFill>
                  <a:schemeClr val="dk1"/>
                </a:solidFill>
              </a:rPr>
              <a:t>architecture and cache architecture. </a:t>
            </a:r>
            <a:endParaRPr lang="en-US" sz="2800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ctrTitle"/>
          </p:nvPr>
        </p:nvSpPr>
        <p:spPr>
          <a:xfrm>
            <a:off x="1516204" y="1417925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1FFFE"/>
              </a:buClr>
              <a:buSzPct val="25000"/>
              <a:buFont typeface="Questrial"/>
              <a:buNone/>
            </a:pPr>
            <a:r>
              <a:rPr lang="en-US" sz="6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3" y="5334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MEMBERS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397770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H.A.R.T. Wijesekara			</a:t>
            </a:r>
            <a:r>
              <a:rPr lang="en-US" sz="24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120715P</a:t>
            </a:r>
            <a:endParaRPr lang="en-US" sz="2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D.M.Y.N.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Senaviratne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	120602R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M.M.G.U.M.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Thilakasiri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	120660P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H.M.N.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Perera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		</a:t>
            </a:r>
            <a:r>
              <a:rPr lang="en-US" sz="24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120465X</a:t>
            </a:r>
            <a:endParaRPr lang="en-US" sz="2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22783" y="2614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807200" y="1339675"/>
            <a:ext cx="10212300" cy="456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In the current processor industry following problems can be identified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457200" marR="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</a:pPr>
            <a:r>
              <a:rPr lang="en-US" sz="2400">
                <a:solidFill>
                  <a:srgbClr val="000000"/>
                </a:solidFill>
              </a:rPr>
              <a:t>Processor manufacturing giants like Intel and AMD have proprietary and secret processor designs.</a:t>
            </a:r>
          </a:p>
          <a:p>
            <a:pPr marL="457200" marR="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</a:pPr>
            <a:r>
              <a:rPr lang="en-US" sz="2400">
                <a:solidFill>
                  <a:srgbClr val="000000"/>
                </a:solidFill>
              </a:rPr>
              <a:t>Integrating a ARM processor core in a design is expensive due to high licensing fees.</a:t>
            </a:r>
          </a:p>
          <a:p>
            <a:pPr marL="457200" marR="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</a:pPr>
            <a:r>
              <a:rPr lang="en-US" sz="2400">
                <a:solidFill>
                  <a:srgbClr val="000000"/>
                </a:solidFill>
              </a:rPr>
              <a:t>MicroBlaze by Xilinx and Nios by Altera can only be used in their own hardware platforms. 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Therefore the need for a low cost, multi platform open source processor is eminent.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RISC-V ISA was developed by University of California as a solution to this problem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But actual implementations of the ISA need to be developed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37358" y="4230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1FFFE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PRIMARY OBJECTIVES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599" cy="43511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858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 high performance</a:t>
            </a:r>
            <a:r>
              <a:rPr lang="en-US" sz="2800">
                <a:solidFill>
                  <a:schemeClr val="dk1"/>
                </a:solidFill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processor us</a:t>
            </a:r>
            <a:r>
              <a:rPr lang="en-US" sz="2800">
                <a:solidFill>
                  <a:schemeClr val="dk1"/>
                </a:solidFill>
              </a:rPr>
              <a:t>ing RISC V ISA</a:t>
            </a:r>
          </a:p>
          <a:p>
            <a:pPr marL="6858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 processor core optimized for performance</a:t>
            </a:r>
          </a:p>
          <a:p>
            <a:pPr marL="6858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Achieve </a:t>
            </a:r>
            <a:r>
              <a:rPr lang="en-US" sz="2800">
                <a:solidFill>
                  <a:schemeClr val="dk1"/>
                </a:solidFill>
              </a:rPr>
              <a:t>equivalent or superior performance to</a:t>
            </a:r>
            <a:r>
              <a:rPr lang="en-US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similar processors such as Xilinx MicroBlaze and Altera Nios II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93358" y="4323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1FFFE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SCOPE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899000" y="1753225"/>
            <a:ext cx="10027200" cy="4535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We have limited ourselves to the following scope,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RISC-V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Base ISA with only integer operations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600" dirty="0" smtClean="0">
                <a:solidFill>
                  <a:schemeClr val="dk1"/>
                </a:solidFill>
              </a:rPr>
              <a:t> Optional </a:t>
            </a:r>
            <a:r>
              <a:rPr lang="en-US" sz="2600" dirty="0">
                <a:solidFill>
                  <a:schemeClr val="dk1"/>
                </a:solidFill>
              </a:rPr>
              <a:t>multiplication and division extensions (if time permits)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Design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optimal performance,</a:t>
            </a:r>
            <a:r>
              <a:rPr lang="en-US" sz="2600" dirty="0">
                <a:solidFill>
                  <a:schemeClr val="dk1"/>
                </a:solidFill>
              </a:rPr>
              <a:t> and for portability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Implement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FPGA, </a:t>
            </a:r>
            <a:r>
              <a:rPr lang="en-US" sz="2600" dirty="0">
                <a:solidFill>
                  <a:schemeClr val="dk1"/>
                </a:solidFill>
              </a:rPr>
              <a:t>but extendable to ASIC implementation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Compare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 existing designs and implementations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62733" y="4703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1FFFE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 AND BENEFICIARIES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59227" y="1619118"/>
            <a:ext cx="10766520" cy="4655847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Processor compatible with wide range of applications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programmability 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</a:rPr>
              <a:t>Parameterizable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architecture for better performance/user requirement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Portable to many different platforms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Beneficiaries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Developers who do not have access to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expensive/licensed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processor cores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Undergraduates &amp; Researchers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Electronic and Telecommunication Engineering,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UoM</a:t>
            </a:r>
            <a:endParaRPr lang="en-US"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members (Experience, Knowledge)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293254" y="193964"/>
            <a:ext cx="10515599" cy="8111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1FFFE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REVIEW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99290" y="888678"/>
            <a:ext cx="11880274" cy="51311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RISC V architecture specifications</a:t>
            </a: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RISC-V ISA Manual, Volume I-II, A.Waterman et al, University of California</a:t>
            </a: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of RISC-V ISA, A.Waterman, University of California</a:t>
            </a: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Processor design and implementation (text books)</a:t>
            </a: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Organization and Design, 4th Ed, D.A.Patterson, J.L.Hennesey</a:t>
            </a: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Architecture, 5th Ed, D.A.Patterson, J.L.Hennesey</a:t>
            </a: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ISA specifications and implementations</a:t>
            </a: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Intel 64 and IA-32 Architectures Developer’s Manual</a:t>
            </a: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MicroBlaze Processor Reference Guide, Xilinx Inc.</a:t>
            </a: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RISC-V implementations</a:t>
            </a: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Rocket Chip, K.Asanovic et al, University of California</a:t>
            </a: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Pulpino, Andreas Traber et al, University of Bologna</a:t>
            </a: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Processor and cache specific papers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of high performance L1 cache for RISC processors, T.V.K.U.Kumar et al,Bharath Univ.</a:t>
            </a: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Bus and Cache Organizations for Multiprocessors, D.C.Winsor, University of Michigan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8337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1FFFE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8597" y="914956"/>
            <a:ext cx="8209657" cy="5943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77333" y="1374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1FFFE"/>
              </a:buClr>
              <a:buSzPct val="25000"/>
              <a:buFont typeface="Quest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ALTERNATIVE STRATEG</a:t>
            </a:r>
            <a:r>
              <a:rPr lang="en-US"/>
              <a:t>IES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77323" y="1488600"/>
            <a:ext cx="9614100" cy="388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419100" indent="-3429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</a:rPr>
              <a:t>Using a 3 stage pipeline in place of a 5 stage pipeline.</a:t>
            </a:r>
          </a:p>
          <a:p>
            <a:pPr marL="876300" lvl="1" indent="-3429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</a:rPr>
              <a:t>Can’t go </a:t>
            </a:r>
            <a:r>
              <a:rPr lang="en-US" sz="2400" dirty="0" smtClean="0">
                <a:solidFill>
                  <a:srgbClr val="000000"/>
                </a:solidFill>
              </a:rPr>
              <a:t>up to </a:t>
            </a:r>
            <a:r>
              <a:rPr lang="en-US" sz="2400" dirty="0">
                <a:solidFill>
                  <a:srgbClr val="000000"/>
                </a:solidFill>
              </a:rPr>
              <a:t>the clock speed we require</a:t>
            </a: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25000"/>
            </a:pPr>
            <a:r>
              <a:rPr lang="en-US" sz="2400" dirty="0">
                <a:solidFill>
                  <a:srgbClr val="000000"/>
                </a:solidFill>
              </a:rPr>
              <a:t>Using one level of cache without using two levels of cache.</a:t>
            </a:r>
          </a:p>
          <a:p>
            <a:pPr marL="876300" lvl="1" indent="-3429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</a:rPr>
              <a:t>Negative effect on performance</a:t>
            </a: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25000"/>
            </a:pPr>
            <a:r>
              <a:rPr lang="en-US" sz="2400" dirty="0">
                <a:solidFill>
                  <a:srgbClr val="000000"/>
                </a:solidFill>
              </a:rPr>
              <a:t>Use of out of order execution in place of in order execution.</a:t>
            </a:r>
          </a:p>
          <a:p>
            <a:pPr marL="876300" lvl="1" indent="-3429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</a:rPr>
              <a:t>Exceedingly complex, for the development time we have</a:t>
            </a: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25000"/>
            </a:pPr>
            <a:r>
              <a:rPr lang="en-US" sz="2400" dirty="0">
                <a:solidFill>
                  <a:srgbClr val="000000"/>
                </a:solidFill>
              </a:rPr>
              <a:t>Using </a:t>
            </a:r>
            <a:r>
              <a:rPr lang="en-US" sz="2400" dirty="0" err="1" smtClean="0">
                <a:solidFill>
                  <a:srgbClr val="000000"/>
                </a:solidFill>
              </a:rPr>
              <a:t>Matlab</a:t>
            </a:r>
            <a:r>
              <a:rPr lang="en-US" sz="2400" dirty="0" smtClean="0">
                <a:solidFill>
                  <a:srgbClr val="000000"/>
                </a:solidFill>
              </a:rPr>
              <a:t> based simulations </a:t>
            </a:r>
            <a:r>
              <a:rPr lang="en-US" sz="2400" dirty="0">
                <a:solidFill>
                  <a:srgbClr val="000000"/>
                </a:solidFill>
              </a:rPr>
              <a:t>in place of </a:t>
            </a:r>
            <a:r>
              <a:rPr lang="en-US" sz="2400" dirty="0" smtClean="0">
                <a:solidFill>
                  <a:srgbClr val="000000"/>
                </a:solidFill>
              </a:rPr>
              <a:t>C </a:t>
            </a:r>
            <a:r>
              <a:rPr lang="en-US" sz="2400" dirty="0">
                <a:solidFill>
                  <a:srgbClr val="000000"/>
                </a:solidFill>
              </a:rPr>
              <a:t>based simulations.</a:t>
            </a:r>
          </a:p>
          <a:p>
            <a:pPr marL="876300" lvl="1" indent="-3429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</a:rPr>
              <a:t>Already available </a:t>
            </a:r>
            <a:r>
              <a:rPr lang="en-US" sz="2400" dirty="0" err="1">
                <a:solidFill>
                  <a:srgbClr val="000000"/>
                </a:solidFill>
              </a:rPr>
              <a:t>toolchains</a:t>
            </a:r>
            <a:r>
              <a:rPr lang="en-US" sz="2400" dirty="0">
                <a:solidFill>
                  <a:srgbClr val="000000"/>
                </a:solidFill>
              </a:rPr>
              <a:t>, developed by </a:t>
            </a:r>
            <a:r>
              <a:rPr lang="en-US" sz="2400" dirty="0" err="1">
                <a:solidFill>
                  <a:srgbClr val="000000"/>
                </a:solidFill>
              </a:rPr>
              <a:t>UoC</a:t>
            </a:r>
            <a:endParaRPr lang="en-US" sz="2400" dirty="0">
              <a:solidFill>
                <a:srgbClr val="000000"/>
              </a:solidFill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861</Words>
  <Application>Microsoft Office PowerPoint</Application>
  <PresentationFormat>Custom</PresentationFormat>
  <Paragraphs>230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Noto Sans Symbols</vt:lpstr>
      <vt:lpstr>Questrial</vt:lpstr>
      <vt:lpstr>Facet</vt:lpstr>
      <vt:lpstr>Module EN 4202 : Project  RISC V BASE ISA PROCESSOR Supervisor : Dr. Ajith Pasqual    </vt:lpstr>
      <vt:lpstr>GROUP MEMBERS</vt:lpstr>
      <vt:lpstr>PROBLEM STATEMENT</vt:lpstr>
      <vt:lpstr>PRIMARY OBJECTIVES</vt:lpstr>
      <vt:lpstr>SCOPE</vt:lpstr>
      <vt:lpstr>BENEFITS AND BENEFICIARIES</vt:lpstr>
      <vt:lpstr>LITERATURE REVIEW</vt:lpstr>
      <vt:lpstr>ARCHITECTURE</vt:lpstr>
      <vt:lpstr>ALTERNATIVE STRATEGIES</vt:lpstr>
      <vt:lpstr>RISKS AND PLANS</vt:lpstr>
      <vt:lpstr>RESOURCE REQUIREMENTS</vt:lpstr>
      <vt:lpstr>BUDGET AND FUNDING</vt:lpstr>
      <vt:lpstr>TIMELINE</vt:lpstr>
      <vt:lpstr>TASK DELEGATION</vt:lpstr>
      <vt:lpstr>PROGRESS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EN 4202 : Project  RISC V BASED ISA PROCESSOR Supervisor : Dr. Ajith Pasqual</dc:title>
  <dc:creator>Vithurson Subasharan</dc:creator>
  <cp:lastModifiedBy>Vithu</cp:lastModifiedBy>
  <cp:revision>11</cp:revision>
  <dcterms:modified xsi:type="dcterms:W3CDTF">2017-04-27T11:30:38Z</dcterms:modified>
</cp:coreProperties>
</file>